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media/image44.jpg" ContentType="image/png"/>
  <Override PartName="/ppt/comments/comment3.xml" ContentType="application/vnd.openxmlformats-officedocument.presentationml.comments+xml"/>
  <Override PartName="/ppt/comments/comment4.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20" r:id="rId2"/>
    <p:sldId id="280" r:id="rId3"/>
    <p:sldId id="282" r:id="rId4"/>
    <p:sldId id="356" r:id="rId5"/>
    <p:sldId id="308" r:id="rId6"/>
    <p:sldId id="354" r:id="rId7"/>
    <p:sldId id="353" r:id="rId8"/>
    <p:sldId id="312" r:id="rId9"/>
    <p:sldId id="313" r:id="rId10"/>
    <p:sldId id="314" r:id="rId11"/>
    <p:sldId id="352" r:id="rId12"/>
    <p:sldId id="320" r:id="rId13"/>
    <p:sldId id="321" r:id="rId14"/>
    <p:sldId id="372" r:id="rId15"/>
    <p:sldId id="397" r:id="rId16"/>
    <p:sldId id="398" r:id="rId17"/>
    <p:sldId id="399" r:id="rId18"/>
    <p:sldId id="400" r:id="rId19"/>
    <p:sldId id="373" r:id="rId20"/>
    <p:sldId id="401" r:id="rId21"/>
    <p:sldId id="421" r:id="rId22"/>
    <p:sldId id="422" r:id="rId23"/>
    <p:sldId id="423" r:id="rId24"/>
    <p:sldId id="424" r:id="rId25"/>
    <p:sldId id="425" r:id="rId26"/>
    <p:sldId id="426" r:id="rId27"/>
    <p:sldId id="386" r:id="rId28"/>
    <p:sldId id="432" r:id="rId29"/>
    <p:sldId id="433" r:id="rId30"/>
    <p:sldId id="434" r:id="rId31"/>
    <p:sldId id="435" r:id="rId32"/>
    <p:sldId id="436" r:id="rId33"/>
    <p:sldId id="437" r:id="rId34"/>
    <p:sldId id="438" r:id="rId35"/>
    <p:sldId id="439" r:id="rId36"/>
    <p:sldId id="440" r:id="rId37"/>
    <p:sldId id="441" r:id="rId38"/>
    <p:sldId id="403" r:id="rId39"/>
    <p:sldId id="404" r:id="rId40"/>
    <p:sldId id="405" r:id="rId41"/>
    <p:sldId id="406" r:id="rId42"/>
    <p:sldId id="407" r:id="rId43"/>
    <p:sldId id="408" r:id="rId44"/>
    <p:sldId id="409" r:id="rId45"/>
    <p:sldId id="410" r:id="rId46"/>
    <p:sldId id="411" r:id="rId47"/>
    <p:sldId id="359" r:id="rId48"/>
    <p:sldId id="323" r:id="rId49"/>
    <p:sldId id="324" r:id="rId50"/>
    <p:sldId id="325" r:id="rId51"/>
    <p:sldId id="326" r:id="rId52"/>
    <p:sldId id="402" r:id="rId53"/>
    <p:sldId id="328" r:id="rId54"/>
    <p:sldId id="327" r:id="rId55"/>
    <p:sldId id="332" r:id="rId56"/>
    <p:sldId id="329" r:id="rId57"/>
    <p:sldId id="330" r:id="rId58"/>
    <p:sldId id="331" r:id="rId59"/>
    <p:sldId id="333" r:id="rId60"/>
    <p:sldId id="360" r:id="rId61"/>
    <p:sldId id="334" r:id="rId62"/>
    <p:sldId id="335" r:id="rId63"/>
    <p:sldId id="336" r:id="rId64"/>
    <p:sldId id="337" r:id="rId65"/>
    <p:sldId id="338" r:id="rId66"/>
    <p:sldId id="339" r:id="rId67"/>
    <p:sldId id="340" r:id="rId68"/>
    <p:sldId id="341" r:id="rId69"/>
    <p:sldId id="342" r:id="rId70"/>
    <p:sldId id="343" r:id="rId71"/>
    <p:sldId id="345" r:id="rId72"/>
    <p:sldId id="344" r:id="rId73"/>
    <p:sldId id="417" r:id="rId74"/>
    <p:sldId id="418" r:id="rId75"/>
    <p:sldId id="383" r:id="rId76"/>
    <p:sldId id="347" r:id="rId77"/>
    <p:sldId id="384" r:id="rId78"/>
    <p:sldId id="385" r:id="rId79"/>
    <p:sldId id="349" r:id="rId80"/>
    <p:sldId id="350" r:id="rId81"/>
    <p:sldId id="361" r:id="rId82"/>
    <p:sldId id="430" r:id="rId83"/>
    <p:sldId id="431" r:id="rId84"/>
    <p:sldId id="428" r:id="rId85"/>
    <p:sldId id="429" r:id="rId86"/>
    <p:sldId id="272" r:id="rId87"/>
    <p:sldId id="303" r:id="rId88"/>
    <p:sldId id="357" r:id="rId89"/>
    <p:sldId id="265" r:id="rId90"/>
    <p:sldId id="41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6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fnan kareen" initials="ak" lastIdx="3" clrIdx="0">
    <p:extLst>
      <p:ext uri="{19B8F6BF-5375-455C-9EA6-DF929625EA0E}">
        <p15:presenceInfo xmlns:p15="http://schemas.microsoft.com/office/powerpoint/2012/main" userId="435c501874443b1c" providerId="Windows Live"/>
      </p:ext>
    </p:extLst>
  </p:cmAuthor>
  <p:cmAuthor id="2" name="Mahmoud Rady" initials="MR" lastIdx="6" clrIdx="1">
    <p:extLst>
      <p:ext uri="{19B8F6BF-5375-455C-9EA6-DF929625EA0E}">
        <p15:presenceInfo xmlns:p15="http://schemas.microsoft.com/office/powerpoint/2012/main" userId="78f0ff6e979b32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1F1"/>
    <a:srgbClr val="43A04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showGuides="1">
      <p:cViewPr varScale="1">
        <p:scale>
          <a:sx n="69" d="100"/>
          <a:sy n="69" d="100"/>
        </p:scale>
        <p:origin x="90" y="144"/>
      </p:cViewPr>
      <p:guideLst>
        <p:guide orient="horz" pos="2136"/>
        <p:guide pos="3864"/>
      </p:guideLst>
    </p:cSldViewPr>
  </p:slideViewPr>
  <p:notesTextViewPr>
    <p:cViewPr>
      <p:scale>
        <a:sx n="1" d="1"/>
        <a:sy n="1" d="1"/>
      </p:scale>
      <p:origin x="0" y="0"/>
    </p:cViewPr>
  </p:notesTextViewPr>
  <p:sorterViewPr>
    <p:cViewPr>
      <p:scale>
        <a:sx n="100" d="100"/>
        <a:sy n="100" d="100"/>
      </p:scale>
      <p:origin x="0" y="2918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7-18T12:00:06.511" idx="3">
    <p:pos x="10" y="10"/>
    <p:text>we may use this algo not to move the robot, but we may use it to check the shortest path from robots and a point 
As we will see in the task allocation.</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07-18T11:49:22.068" idx="2">
    <p:pos x="10" y="10"/>
    <p:text>this algorithm not standerd (not as A* algorithm) it depends on the environment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7-07-19T00:10:50.404" idx="4">
    <p:pos x="10" y="10"/>
    <p:text>Robot Tracking Error</p:text>
    <p:extLst>
      <p:ext uri="{C676402C-5697-4E1C-873F-D02D1690AC5C}">
        <p15:threadingInfo xmlns:p15="http://schemas.microsoft.com/office/powerpoint/2012/main" timeZoneBias="-120"/>
      </p:ext>
    </p:extLst>
  </p:cm>
  <p:cm authorId="2" dt="2017-07-19T00:10:57.949" idx="5">
    <p:pos x="106" y="106"/>
    <p:text>() مستخدمناش matlab أو labview</p:text>
    <p:extLst>
      <p:ext uri="{C676402C-5697-4E1C-873F-D02D1690AC5C}">
        <p15:threadingInfo xmlns:p15="http://schemas.microsoft.com/office/powerpoint/2012/main" timeZoneBias="-120"/>
      </p:ext>
    </p:extLst>
  </p:cm>
  <p:cm authorId="2" dt="2017-07-19T00:11:06.295" idx="6">
    <p:pos x="202" y="202"/>
    <p:text>write once compile anywhere</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7T15:47:40.278" idx="1">
    <p:pos x="2687" y="2913"/>
    <p:text>Robot Tracking Error</p:text>
    <p:extLst>
      <p:ext uri="{C676402C-5697-4E1C-873F-D02D1690AC5C}">
        <p15:threadingInfo xmlns:p15="http://schemas.microsoft.com/office/powerpoint/2012/main" timeZoneBias="-120"/>
      </p:ext>
    </p:extLst>
  </p:cm>
  <p:cm authorId="1" dt="2017-07-17T16:14:02.063" idx="3">
    <p:pos x="3189" y="1225"/>
    <p:text>() مستخدمناش matlab أو labview</p:text>
    <p:extLst>
      <p:ext uri="{C676402C-5697-4E1C-873F-D02D1690AC5C}">
        <p15:threadingInfo xmlns:p15="http://schemas.microsoft.com/office/powerpoint/2012/main" timeZoneBias="-1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B2D53F7-0B0B-47D6-A5A7-114EA062ABE1}" type="datetimeFigureOut">
              <a:rPr lang="en-US" smtClean="0"/>
              <a:t>7/19/2017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1264388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D53F7-0B0B-47D6-A5A7-114EA062ABE1}" type="datetimeFigureOut">
              <a:rPr lang="en-US" smtClean="0"/>
              <a:t>7/19/2017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114941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D53F7-0B0B-47D6-A5A7-114EA062ABE1}" type="datetimeFigureOut">
              <a:rPr lang="en-US" smtClean="0"/>
              <a:t>7/19/2017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793897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D53F7-0B0B-47D6-A5A7-114EA062ABE1}" type="datetimeFigureOut">
              <a:rPr lang="en-US" smtClean="0"/>
              <a:t>7/19/2017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1270234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2D53F7-0B0B-47D6-A5A7-114EA062ABE1}" type="datetimeFigureOut">
              <a:rPr lang="en-US" smtClean="0"/>
              <a:t>7/19/2017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704505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B2D53F7-0B0B-47D6-A5A7-114EA062ABE1}" type="datetimeFigureOut">
              <a:rPr lang="en-US" smtClean="0"/>
              <a:t>7/19/2017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3180349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2D53F7-0B0B-47D6-A5A7-114EA062ABE1}" type="datetimeFigureOut">
              <a:rPr lang="en-US" smtClean="0"/>
              <a:t>7/19/2017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3211356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B2D53F7-0B0B-47D6-A5A7-114EA062ABE1}" type="datetimeFigureOut">
              <a:rPr lang="en-US" smtClean="0"/>
              <a:t>7/19/2017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109739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2D53F7-0B0B-47D6-A5A7-114EA062ABE1}" type="datetimeFigureOut">
              <a:rPr lang="en-US" smtClean="0"/>
              <a:t>7/19/2017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3636359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D53F7-0B0B-47D6-A5A7-114EA062ABE1}" type="datetimeFigureOut">
              <a:rPr lang="en-US" smtClean="0"/>
              <a:t>7/19/2017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88440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B2D53F7-0B0B-47D6-A5A7-114EA062ABE1}" type="datetimeFigureOut">
              <a:rPr lang="en-US" smtClean="0"/>
              <a:t>7/19/2017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C01B17-6C1C-4A35-AF1B-E1C61E713FEF}" type="slidenum">
              <a:rPr lang="en-US" smtClean="0"/>
              <a:t>‹#›</a:t>
            </a:fld>
            <a:endParaRPr lang="en-US"/>
          </a:p>
        </p:txBody>
      </p:sp>
    </p:spTree>
    <p:extLst>
      <p:ext uri="{BB962C8B-B14F-4D97-AF65-F5344CB8AC3E}">
        <p14:creationId xmlns:p14="http://schemas.microsoft.com/office/powerpoint/2010/main" val="11232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D53F7-0B0B-47D6-A5A7-114EA062ABE1}" type="datetimeFigureOut">
              <a:rPr lang="en-US" smtClean="0"/>
              <a:t>7/19/2017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C01B17-6C1C-4A35-AF1B-E1C61E713FEF}" type="slidenum">
              <a:rPr lang="en-US" smtClean="0"/>
              <a:t>‹#›</a:t>
            </a:fld>
            <a:endParaRPr lang="en-US"/>
          </a:p>
        </p:txBody>
      </p:sp>
    </p:spTree>
    <p:extLst>
      <p:ext uri="{BB962C8B-B14F-4D97-AF65-F5344CB8AC3E}">
        <p14:creationId xmlns:p14="http://schemas.microsoft.com/office/powerpoint/2010/main" val="2608151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0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00.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0.png"/><Relationship Id="rId9" Type="http://schemas.openxmlformats.org/officeDocument/2006/relationships/image" Target="../media/image110.png"/></Relationships>
</file>

<file path=ppt/slides/_rels/slide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516471" y="6356350"/>
            <a:ext cx="2743200" cy="365125"/>
          </a:xfrm>
        </p:spPr>
        <p:txBody>
          <a:bodyPr/>
          <a:lstStyle/>
          <a:p>
            <a:r>
              <a:rPr lang="en-US" dirty="0">
                <a:solidFill>
                  <a:schemeClr val="accent1">
                    <a:lumMod val="75000"/>
                  </a:schemeClr>
                </a:solidFill>
              </a:rPr>
              <a:t>1</a:t>
            </a:r>
          </a:p>
        </p:txBody>
      </p:sp>
      <p:sp>
        <p:nvSpPr>
          <p:cNvPr id="9" name="Subtitle 2"/>
          <p:cNvSpPr>
            <a:spLocks noGrp="1"/>
          </p:cNvSpPr>
          <p:nvPr>
            <p:ph type="subTitle" idx="1"/>
          </p:nvPr>
        </p:nvSpPr>
        <p:spPr>
          <a:xfrm>
            <a:off x="761492" y="5324772"/>
            <a:ext cx="9548903" cy="645460"/>
          </a:xfrm>
        </p:spPr>
        <p:txBody>
          <a:bodyPr>
            <a:normAutofit/>
          </a:bodyPr>
          <a:lstStyle/>
          <a:p>
            <a:pPr algn="l" defTabSz="457200" rtl="1">
              <a:buClr>
                <a:schemeClr val="accent1"/>
              </a:buClr>
              <a:buSzPct val="80000"/>
            </a:pPr>
            <a:r>
              <a:rPr lang="en-US" sz="4000" cap="all" dirty="0">
                <a:solidFill>
                  <a:srgbClr val="C00000"/>
                </a:solidFill>
                <a:latin typeface="+mj-lt"/>
                <a:ea typeface="+mj-ea"/>
                <a:cs typeface="+mj-cs"/>
              </a:rPr>
              <a:t>Project supervisor:</a:t>
            </a:r>
            <a:endParaRPr lang="en-US" sz="6600" b="1" dirty="0">
              <a:solidFill>
                <a:schemeClr val="tx1">
                  <a:lumMod val="65000"/>
                  <a:lumOff val="35000"/>
                </a:schemeClr>
              </a:solidFill>
              <a:latin typeface="Century Gothic" panose="020B0502020202020204" pitchFamily="34" charset="0"/>
              <a:ea typeface="+mj-ea"/>
              <a:cs typeface="+mj-cs"/>
            </a:endParaRPr>
          </a:p>
          <a:p>
            <a:pPr algn="l" defTabSz="457200" rtl="1">
              <a:buClr>
                <a:schemeClr val="accent1"/>
              </a:buClr>
              <a:buSzPct val="80000"/>
            </a:pPr>
            <a:endParaRPr lang="en-US" sz="5400" b="1" dirty="0">
              <a:solidFill>
                <a:schemeClr val="tx1">
                  <a:lumMod val="65000"/>
                  <a:lumOff val="35000"/>
                </a:schemeClr>
              </a:solidFill>
              <a:latin typeface="Century Gothic" panose="020B0502020202020204" pitchFamily="34" charset="0"/>
              <a:ea typeface="+mj-ea"/>
              <a:cs typeface="+mj-cs"/>
            </a:endParaRPr>
          </a:p>
        </p:txBody>
      </p:sp>
      <p:sp>
        <p:nvSpPr>
          <p:cNvPr id="10" name="Title 1"/>
          <p:cNvSpPr txBox="1">
            <a:spLocks/>
          </p:cNvSpPr>
          <p:nvPr/>
        </p:nvSpPr>
        <p:spPr>
          <a:xfrm>
            <a:off x="744071" y="5884017"/>
            <a:ext cx="10515600" cy="5505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Dr. Mohamed Arafa</a:t>
            </a:r>
          </a:p>
        </p:txBody>
      </p:sp>
      <p:sp>
        <p:nvSpPr>
          <p:cNvPr id="11" name="Title 1"/>
          <p:cNvSpPr txBox="1">
            <a:spLocks/>
          </p:cNvSpPr>
          <p:nvPr/>
        </p:nvSpPr>
        <p:spPr>
          <a:xfrm>
            <a:off x="1321548" y="4961302"/>
            <a:ext cx="10515600" cy="5505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n-US" sz="2400" dirty="0"/>
          </a:p>
        </p:txBody>
      </p:sp>
      <p:sp>
        <p:nvSpPr>
          <p:cNvPr id="13" name="Title 1"/>
          <p:cNvSpPr txBox="1">
            <a:spLocks/>
          </p:cNvSpPr>
          <p:nvPr/>
        </p:nvSpPr>
        <p:spPr>
          <a:xfrm>
            <a:off x="1523998" y="792216"/>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accent5">
                    <a:lumMod val="75000"/>
                  </a:schemeClr>
                </a:solidFill>
                <a:latin typeface="Century Gothic" panose="020B0502020202020204" pitchFamily="34" charset="0"/>
              </a:rPr>
              <a:t>Web Based Control of </a:t>
            </a:r>
            <a:br>
              <a:rPr lang="en-US" sz="5400" b="1" dirty="0">
                <a:solidFill>
                  <a:schemeClr val="accent5">
                    <a:lumMod val="75000"/>
                  </a:schemeClr>
                </a:solidFill>
                <a:latin typeface="Century Gothic" panose="020B0502020202020204" pitchFamily="34" charset="0"/>
              </a:rPr>
            </a:br>
            <a:r>
              <a:rPr lang="en-US" sz="5400" b="1" dirty="0">
                <a:solidFill>
                  <a:schemeClr val="accent5">
                    <a:lumMod val="75000"/>
                  </a:schemeClr>
                </a:solidFill>
                <a:latin typeface="Century Gothic" panose="020B0502020202020204" pitchFamily="34" charset="0"/>
              </a:rPr>
              <a:t>Multi-Agent Robotic Systems</a:t>
            </a:r>
          </a:p>
        </p:txBody>
      </p:sp>
      <p:sp>
        <p:nvSpPr>
          <p:cNvPr id="14" name="Half Frame 13">
            <a:extLst>
              <a:ext uri="{FF2B5EF4-FFF2-40B4-BE49-F238E27FC236}">
                <a16:creationId xmlns:a16="http://schemas.microsoft.com/office/drawing/2014/main" id="{53E92A94-5206-4422-AFDD-41304A70CCC5}"/>
              </a:ext>
            </a:extLst>
          </p:cNvPr>
          <p:cNvSpPr/>
          <p:nvPr/>
        </p:nvSpPr>
        <p:spPr>
          <a:xfrm>
            <a:off x="290944" y="207818"/>
            <a:ext cx="3976255" cy="3279537"/>
          </a:xfrm>
          <a:prstGeom prst="halfFrame">
            <a:avLst>
              <a:gd name="adj1" fmla="val 11471"/>
              <a:gd name="adj2" fmla="val 1309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lf Frame 14">
            <a:extLst>
              <a:ext uri="{FF2B5EF4-FFF2-40B4-BE49-F238E27FC236}">
                <a16:creationId xmlns:a16="http://schemas.microsoft.com/office/drawing/2014/main" id="{0435FD45-F1E7-4FFA-A06E-0679E2A9F5B4}"/>
              </a:ext>
            </a:extLst>
          </p:cNvPr>
          <p:cNvSpPr/>
          <p:nvPr/>
        </p:nvSpPr>
        <p:spPr>
          <a:xfrm rot="10800000">
            <a:off x="7924278" y="3287651"/>
            <a:ext cx="3976255" cy="3279537"/>
          </a:xfrm>
          <a:prstGeom prst="halfFrame">
            <a:avLst>
              <a:gd name="adj1" fmla="val 11471"/>
              <a:gd name="adj2" fmla="val 1309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D496025C-97A4-4C59-A94A-04249B3BE5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8367" y="2098095"/>
            <a:ext cx="3602415" cy="3602415"/>
          </a:xfrm>
          <a:prstGeom prst="rect">
            <a:avLst/>
          </a:prstGeom>
        </p:spPr>
      </p:pic>
    </p:spTree>
    <p:extLst>
      <p:ext uri="{BB962C8B-B14F-4D97-AF65-F5344CB8AC3E}">
        <p14:creationId xmlns:p14="http://schemas.microsoft.com/office/powerpoint/2010/main" val="259798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Movement Approaches:</a:t>
            </a: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10</a:t>
            </a:fld>
            <a:endParaRPr lang="en-US" dirty="0"/>
          </a:p>
        </p:txBody>
      </p:sp>
      <p:sp>
        <p:nvSpPr>
          <p:cNvPr id="14" name="Rectangle 13"/>
          <p:cNvSpPr/>
          <p:nvPr/>
        </p:nvSpPr>
        <p:spPr>
          <a:xfrm>
            <a:off x="9888071" y="3273641"/>
            <a:ext cx="672353" cy="53577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4668342" y="4142779"/>
            <a:ext cx="1131823" cy="1155723"/>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rot="20798804">
            <a:off x="2567217" y="5455965"/>
            <a:ext cx="2110647" cy="1530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423491">
            <a:off x="2560289" y="4378136"/>
            <a:ext cx="1955669" cy="168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1700933">
            <a:off x="2446468" y="3421250"/>
            <a:ext cx="2598609" cy="1468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20506965">
            <a:off x="5927435" y="4038505"/>
            <a:ext cx="3774104" cy="222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286432" y="1650500"/>
            <a:ext cx="4199968"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Cooperative Response</a:t>
            </a:r>
            <a:endParaRPr lang="en-US" sz="2800" dirty="0">
              <a:latin typeface="Century Gothic" panose="020B0502020202020204" pitchFamily="34" charset="0"/>
            </a:endParaRPr>
          </a:p>
        </p:txBody>
      </p:sp>
      <p:pic>
        <p:nvPicPr>
          <p:cNvPr id="19" name="Picture 18">
            <a:extLst>
              <a:ext uri="{FF2B5EF4-FFF2-40B4-BE49-F238E27FC236}">
                <a16:creationId xmlns:a16="http://schemas.microsoft.com/office/drawing/2014/main" id="{9C2772D6-3628-40D6-BE09-E8818C175C6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195" y="2521588"/>
            <a:ext cx="982770" cy="1009403"/>
          </a:xfrm>
          <a:prstGeom prst="rect">
            <a:avLst/>
          </a:prstGeom>
        </p:spPr>
      </p:pic>
      <p:pic>
        <p:nvPicPr>
          <p:cNvPr id="20" name="Picture 19">
            <a:extLst>
              <a:ext uri="{FF2B5EF4-FFF2-40B4-BE49-F238E27FC236}">
                <a16:creationId xmlns:a16="http://schemas.microsoft.com/office/drawing/2014/main" id="{B843DDD7-18A0-4646-8478-D1787CCD43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195" y="3998127"/>
            <a:ext cx="982770" cy="1009403"/>
          </a:xfrm>
          <a:prstGeom prst="rect">
            <a:avLst/>
          </a:prstGeom>
        </p:spPr>
      </p:pic>
      <p:pic>
        <p:nvPicPr>
          <p:cNvPr id="26" name="Picture 25">
            <a:extLst>
              <a:ext uri="{FF2B5EF4-FFF2-40B4-BE49-F238E27FC236}">
                <a16:creationId xmlns:a16="http://schemas.microsoft.com/office/drawing/2014/main" id="{4D6D187C-1EB1-4741-A6E8-BF45D21242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195" y="5448827"/>
            <a:ext cx="982770" cy="1009403"/>
          </a:xfrm>
          <a:prstGeom prst="rect">
            <a:avLst/>
          </a:prstGeom>
        </p:spPr>
      </p:pic>
      <p:sp>
        <p:nvSpPr>
          <p:cNvPr id="16" name="Footer Placeholder 5">
            <a:extLst>
              <a:ext uri="{FF2B5EF4-FFF2-40B4-BE49-F238E27FC236}">
                <a16:creationId xmlns:a16="http://schemas.microsoft.com/office/drawing/2014/main" id="{9602E97F-29CB-48CE-B6FA-02C3B09BAD00}"/>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91526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down)">
                                      <p:cBhvr>
                                        <p:cTn id="3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22" grpId="0" animBg="1"/>
      <p:bldP spid="23" grpId="0" animBg="1"/>
      <p:bldP spid="24"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Agenda:</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b="1" dirty="0">
                <a:solidFill>
                  <a:srgbClr val="FF0000"/>
                </a:solidFill>
                <a:latin typeface="Century Gothic" panose="020B0502020202020204" pitchFamily="34" charset="0"/>
              </a:rPr>
              <a:t>Web Server</a:t>
            </a:r>
          </a:p>
          <a:p>
            <a:pPr marL="914400" lvl="1" indent="-457200">
              <a:buFont typeface="+mj-lt"/>
              <a:buAutoNum type="arabicPeriod"/>
            </a:pPr>
            <a:r>
              <a:rPr lang="en-US" sz="2000" dirty="0">
                <a:solidFill>
                  <a:schemeClr val="tx1">
                    <a:lumMod val="65000"/>
                    <a:lumOff val="35000"/>
                  </a:schemeClr>
                </a:solidFill>
                <a:latin typeface="Century Gothic" panose="020B0502020202020204" pitchFamily="34" charset="0"/>
              </a:rPr>
              <a:t>Analysis.</a:t>
            </a:r>
          </a:p>
          <a:p>
            <a:pPr marL="914400" lvl="1" indent="-457200">
              <a:buFont typeface="+mj-lt"/>
              <a:buAutoNum type="arabicPeriod"/>
            </a:pPr>
            <a:r>
              <a:rPr lang="en-US" sz="2000" dirty="0">
                <a:solidFill>
                  <a:schemeClr val="tx1">
                    <a:lumMod val="65000"/>
                    <a:lumOff val="35000"/>
                  </a:schemeClr>
                </a:solidFill>
                <a:latin typeface="Century Gothic" panose="020B0502020202020204" pitchFamily="34" charset="0"/>
              </a:rPr>
              <a:t>Front-end.</a:t>
            </a:r>
          </a:p>
          <a:p>
            <a:pPr marL="914400" lvl="1" indent="-457200">
              <a:buFont typeface="+mj-lt"/>
              <a:buAutoNum type="arabicPeriod"/>
            </a:pPr>
            <a:r>
              <a:rPr lang="en-US" sz="2000" dirty="0">
                <a:solidFill>
                  <a:schemeClr val="tx1">
                    <a:lumMod val="65000"/>
                    <a:lumOff val="35000"/>
                  </a:schemeClr>
                </a:solidFill>
                <a:latin typeface="Century Gothic" panose="020B0502020202020204" pitchFamily="34" charset="0"/>
              </a:rPr>
              <a:t>Back-end.</a:t>
            </a:r>
            <a:endParaRPr lang="en-US" b="1" dirty="0">
              <a:solidFill>
                <a:schemeClr val="tx1">
                  <a:lumMod val="75000"/>
                  <a:lumOff val="25000"/>
                </a:schemeClr>
              </a:solidFill>
              <a:latin typeface="Century Gothic" panose="020B0502020202020204" pitchFamily="34" charset="0"/>
            </a:endParaRPr>
          </a:p>
          <a:p>
            <a:pPr marL="0" indent="0">
              <a:buClr>
                <a:schemeClr val="tx2"/>
              </a:buClr>
              <a:buNone/>
            </a:pPr>
            <a:endParaRPr lang="en-GB" altLang="en-US" b="1" dirty="0">
              <a:solidFill>
                <a:schemeClr val="tx1">
                  <a:lumMod val="65000"/>
                  <a:lumOff val="35000"/>
                </a:schemeClr>
              </a:solidFill>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11</a:t>
            </a:fld>
            <a:endParaRPr lang="en-US" dirty="0"/>
          </a:p>
        </p:txBody>
      </p:sp>
      <p:pic>
        <p:nvPicPr>
          <p:cNvPr id="9" name="Picture 8">
            <a:extLst>
              <a:ext uri="{FF2B5EF4-FFF2-40B4-BE49-F238E27FC236}">
                <a16:creationId xmlns:a16="http://schemas.microsoft.com/office/drawing/2014/main" id="{8A9E776B-A98E-44D3-AA05-C5D920FDB96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18785" y="2028341"/>
            <a:ext cx="3205686" cy="3202577"/>
          </a:xfrm>
          <a:prstGeom prst="rect">
            <a:avLst/>
          </a:prstGeom>
        </p:spPr>
      </p:pic>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4330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Web Server:</a:t>
            </a:r>
          </a:p>
        </p:txBody>
      </p:sp>
      <p:sp>
        <p:nvSpPr>
          <p:cNvPr id="7" name="Slide Number Placeholder 6"/>
          <p:cNvSpPr>
            <a:spLocks noGrp="1"/>
          </p:cNvSpPr>
          <p:nvPr>
            <p:ph type="sldNum" sz="quarter" idx="12"/>
          </p:nvPr>
        </p:nvSpPr>
        <p:spPr/>
        <p:txBody>
          <a:bodyPr/>
          <a:lstStyle/>
          <a:p>
            <a:fld id="{4FD2041C-278E-442A-BF5C-FF744CCD675F}" type="slidenum">
              <a:rPr lang="en-US"/>
              <a:pPr/>
              <a:t>12</a:t>
            </a:fld>
            <a:endParaRPr lang="en-US" dirty="0"/>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16" name="Footer Placeholder 5">
            <a:extLst>
              <a:ext uri="{FF2B5EF4-FFF2-40B4-BE49-F238E27FC236}">
                <a16:creationId xmlns:a16="http://schemas.microsoft.com/office/drawing/2014/main" id="{BD007D67-E8E7-477F-B656-3BA8F6FB28B9}"/>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7" name="TextBox 16">
            <a:extLst>
              <a:ext uri="{FF2B5EF4-FFF2-40B4-BE49-F238E27FC236}">
                <a16:creationId xmlns:a16="http://schemas.microsoft.com/office/drawing/2014/main" id="{06B21C58-4519-45F0-AEC7-7294A8FBA0B4}"/>
              </a:ext>
            </a:extLst>
          </p:cNvPr>
          <p:cNvSpPr txBox="1"/>
          <p:nvPr/>
        </p:nvSpPr>
        <p:spPr>
          <a:xfrm>
            <a:off x="1286432" y="1650500"/>
            <a:ext cx="3637689" cy="461665"/>
          </a:xfrm>
          <a:prstGeom prst="rect">
            <a:avLst/>
          </a:prstGeom>
          <a:noFill/>
        </p:spPr>
        <p:txBody>
          <a:bodyPr wrap="square" rtlCol="0">
            <a:spAutoFit/>
          </a:bodyPr>
          <a:lstStyle/>
          <a:p>
            <a:r>
              <a:rPr lang="en-US" sz="2400" b="1" dirty="0">
                <a:solidFill>
                  <a:schemeClr val="tx1">
                    <a:lumMod val="75000"/>
                    <a:lumOff val="25000"/>
                  </a:schemeClr>
                </a:solidFill>
                <a:latin typeface="Century Gothic" panose="020B0502020202020204" pitchFamily="34" charset="0"/>
              </a:rPr>
              <a:t>Analysis</a:t>
            </a:r>
          </a:p>
        </p:txBody>
      </p:sp>
      <p:sp>
        <p:nvSpPr>
          <p:cNvPr id="5" name="Oval 4">
            <a:extLst>
              <a:ext uri="{FF2B5EF4-FFF2-40B4-BE49-F238E27FC236}">
                <a16:creationId xmlns:a16="http://schemas.microsoft.com/office/drawing/2014/main" id="{7C65E6FD-20E8-4931-BF85-C5CCACB6FAB4}"/>
              </a:ext>
            </a:extLst>
          </p:cNvPr>
          <p:cNvSpPr/>
          <p:nvPr/>
        </p:nvSpPr>
        <p:spPr>
          <a:xfrm>
            <a:off x="1542757" y="2923638"/>
            <a:ext cx="731520" cy="7315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4ABA454-CB41-4020-A4AF-2B9EB41551D2}"/>
              </a:ext>
            </a:extLst>
          </p:cNvPr>
          <p:cNvSpPr/>
          <p:nvPr/>
        </p:nvSpPr>
        <p:spPr>
          <a:xfrm>
            <a:off x="3072894" y="2923244"/>
            <a:ext cx="731914" cy="73191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D1D3E2A-D544-4335-A039-331FD7C009EB}"/>
              </a:ext>
            </a:extLst>
          </p:cNvPr>
          <p:cNvSpPr/>
          <p:nvPr/>
        </p:nvSpPr>
        <p:spPr>
          <a:xfrm>
            <a:off x="2296441" y="4471244"/>
            <a:ext cx="715149" cy="71514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FEDDD5B-9117-47F6-A12F-043CEC853EF7}"/>
              </a:ext>
            </a:extLst>
          </p:cNvPr>
          <p:cNvSpPr txBox="1"/>
          <p:nvPr/>
        </p:nvSpPr>
        <p:spPr>
          <a:xfrm>
            <a:off x="2296441" y="3750107"/>
            <a:ext cx="703269" cy="369332"/>
          </a:xfrm>
          <a:prstGeom prst="rect">
            <a:avLst/>
          </a:prstGeom>
          <a:noFill/>
        </p:spPr>
        <p:txBody>
          <a:bodyPr wrap="none" rtlCol="0">
            <a:spAutoFit/>
          </a:bodyPr>
          <a:lstStyle/>
          <a:p>
            <a:r>
              <a:rPr lang="en-US" dirty="0"/>
              <a:t>Users</a:t>
            </a:r>
          </a:p>
        </p:txBody>
      </p:sp>
      <p:sp>
        <p:nvSpPr>
          <p:cNvPr id="30" name="TextBox 29">
            <a:extLst>
              <a:ext uri="{FF2B5EF4-FFF2-40B4-BE49-F238E27FC236}">
                <a16:creationId xmlns:a16="http://schemas.microsoft.com/office/drawing/2014/main" id="{16F7C99D-C5C2-4A61-B0C1-31C8A476F828}"/>
              </a:ext>
            </a:extLst>
          </p:cNvPr>
          <p:cNvSpPr txBox="1"/>
          <p:nvPr/>
        </p:nvSpPr>
        <p:spPr>
          <a:xfrm>
            <a:off x="2274277" y="5293100"/>
            <a:ext cx="798617" cy="369332"/>
          </a:xfrm>
          <a:prstGeom prst="rect">
            <a:avLst/>
          </a:prstGeom>
          <a:noFill/>
        </p:spPr>
        <p:txBody>
          <a:bodyPr wrap="none" rtlCol="0">
            <a:spAutoFit/>
          </a:bodyPr>
          <a:lstStyle/>
          <a:p>
            <a:r>
              <a:rPr lang="en-US" dirty="0"/>
              <a:t>Admin</a:t>
            </a:r>
          </a:p>
        </p:txBody>
      </p:sp>
      <p:sp>
        <p:nvSpPr>
          <p:cNvPr id="8" name="Rectangle 7">
            <a:extLst>
              <a:ext uri="{FF2B5EF4-FFF2-40B4-BE49-F238E27FC236}">
                <a16:creationId xmlns:a16="http://schemas.microsoft.com/office/drawing/2014/main" id="{579CAF8B-8A5C-4F28-B20C-31604A30C10E}"/>
              </a:ext>
            </a:extLst>
          </p:cNvPr>
          <p:cNvSpPr/>
          <p:nvPr/>
        </p:nvSpPr>
        <p:spPr>
          <a:xfrm>
            <a:off x="9492343" y="4556381"/>
            <a:ext cx="627017" cy="627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D261AEA-AEB7-4EBE-976C-D5CED33D91DD}"/>
              </a:ext>
            </a:extLst>
          </p:cNvPr>
          <p:cNvSpPr/>
          <p:nvPr/>
        </p:nvSpPr>
        <p:spPr>
          <a:xfrm>
            <a:off x="9024983" y="3750107"/>
            <a:ext cx="624114" cy="6241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4243913-8EF8-4397-8C67-43BC25DBC983}"/>
              </a:ext>
            </a:extLst>
          </p:cNvPr>
          <p:cNvSpPr/>
          <p:nvPr/>
        </p:nvSpPr>
        <p:spPr>
          <a:xfrm>
            <a:off x="9466217" y="2935877"/>
            <a:ext cx="627017" cy="627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1988791F-3959-4729-A8F0-61FF51160114}"/>
              </a:ext>
            </a:extLst>
          </p:cNvPr>
          <p:cNvSpPr txBox="1"/>
          <p:nvPr/>
        </p:nvSpPr>
        <p:spPr>
          <a:xfrm>
            <a:off x="9282208" y="5252981"/>
            <a:ext cx="837152" cy="369332"/>
          </a:xfrm>
          <a:prstGeom prst="rect">
            <a:avLst/>
          </a:prstGeom>
          <a:noFill/>
        </p:spPr>
        <p:txBody>
          <a:bodyPr wrap="none" rtlCol="0">
            <a:spAutoFit/>
          </a:bodyPr>
          <a:lstStyle/>
          <a:p>
            <a:r>
              <a:rPr lang="en-US" dirty="0"/>
              <a:t>Robots</a:t>
            </a:r>
          </a:p>
        </p:txBody>
      </p:sp>
      <p:pic>
        <p:nvPicPr>
          <p:cNvPr id="10" name="Picture 9">
            <a:extLst>
              <a:ext uri="{FF2B5EF4-FFF2-40B4-BE49-F238E27FC236}">
                <a16:creationId xmlns:a16="http://schemas.microsoft.com/office/drawing/2014/main" id="{868CD936-02F1-489F-B52C-5A978EEFBA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3486" y="3141869"/>
            <a:ext cx="1911924" cy="1911924"/>
          </a:xfrm>
          <a:prstGeom prst="rect">
            <a:avLst/>
          </a:prstGeom>
        </p:spPr>
      </p:pic>
      <p:cxnSp>
        <p:nvCxnSpPr>
          <p:cNvPr id="12" name="Straight Connector 11">
            <a:extLst>
              <a:ext uri="{FF2B5EF4-FFF2-40B4-BE49-F238E27FC236}">
                <a16:creationId xmlns:a16="http://schemas.microsoft.com/office/drawing/2014/main" id="{03F83A06-425C-4184-83F0-B97F4439C7E5}"/>
              </a:ext>
            </a:extLst>
          </p:cNvPr>
          <p:cNvCxnSpPr>
            <a:cxnSpLocks/>
          </p:cNvCxnSpPr>
          <p:nvPr/>
        </p:nvCxnSpPr>
        <p:spPr>
          <a:xfrm flipH="1">
            <a:off x="7785464" y="3232552"/>
            <a:ext cx="1406825" cy="26125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3894402-0895-4173-9DD2-8371513B7F58}"/>
              </a:ext>
            </a:extLst>
          </p:cNvPr>
          <p:cNvCxnSpPr>
            <a:cxnSpLocks/>
          </p:cNvCxnSpPr>
          <p:nvPr/>
        </p:nvCxnSpPr>
        <p:spPr>
          <a:xfrm flipH="1">
            <a:off x="7785464" y="4057425"/>
            <a:ext cx="108421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D41E62-8EEF-41AB-81D6-7E1E65791F2F}"/>
              </a:ext>
            </a:extLst>
          </p:cNvPr>
          <p:cNvCxnSpPr>
            <a:cxnSpLocks/>
          </p:cNvCxnSpPr>
          <p:nvPr/>
        </p:nvCxnSpPr>
        <p:spPr>
          <a:xfrm flipH="1" flipV="1">
            <a:off x="7785464" y="4584226"/>
            <a:ext cx="1406825" cy="41449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6078246-5981-48D6-B8DA-85EA554A01BD}"/>
              </a:ext>
            </a:extLst>
          </p:cNvPr>
          <p:cNvCxnSpPr>
            <a:cxnSpLocks/>
          </p:cNvCxnSpPr>
          <p:nvPr/>
        </p:nvCxnSpPr>
        <p:spPr>
          <a:xfrm flipH="1" flipV="1">
            <a:off x="3949332" y="3167996"/>
            <a:ext cx="1406826" cy="36500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40D3710-35BA-43D5-913F-796A441DC3A0}"/>
              </a:ext>
            </a:extLst>
          </p:cNvPr>
          <p:cNvCxnSpPr>
            <a:cxnSpLocks/>
          </p:cNvCxnSpPr>
          <p:nvPr/>
        </p:nvCxnSpPr>
        <p:spPr>
          <a:xfrm flipH="1">
            <a:off x="3949333" y="4079195"/>
            <a:ext cx="1406824"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8A16032-41DA-4654-9BE5-54ABE3AC4215}"/>
              </a:ext>
            </a:extLst>
          </p:cNvPr>
          <p:cNvCxnSpPr>
            <a:cxnSpLocks/>
          </p:cNvCxnSpPr>
          <p:nvPr/>
        </p:nvCxnSpPr>
        <p:spPr>
          <a:xfrm flipH="1">
            <a:off x="3949332" y="4597287"/>
            <a:ext cx="1406825" cy="414494"/>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99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Web Server:</a:t>
            </a:r>
          </a:p>
        </p:txBody>
      </p:sp>
      <p:sp>
        <p:nvSpPr>
          <p:cNvPr id="7" name="Slide Number Placeholder 6"/>
          <p:cNvSpPr>
            <a:spLocks noGrp="1"/>
          </p:cNvSpPr>
          <p:nvPr>
            <p:ph type="sldNum" sz="quarter" idx="12"/>
          </p:nvPr>
        </p:nvSpPr>
        <p:spPr/>
        <p:txBody>
          <a:bodyPr/>
          <a:lstStyle/>
          <a:p>
            <a:fld id="{4FD2041C-278E-442A-BF5C-FF744CCD675F}" type="slidenum">
              <a:rPr lang="en-US"/>
              <a:pPr/>
              <a:t>13</a:t>
            </a:fld>
            <a:endParaRPr lang="en-US" dirty="0"/>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8" name="Footer Placeholder 5">
            <a:extLst>
              <a:ext uri="{FF2B5EF4-FFF2-40B4-BE49-F238E27FC236}">
                <a16:creationId xmlns:a16="http://schemas.microsoft.com/office/drawing/2014/main" id="{DD5885C8-8EDA-4986-8A2F-46CD73F7C83C}"/>
              </a:ext>
            </a:extLst>
          </p:cNvPr>
          <p:cNvSpPr>
            <a:spLocks noGrp="1"/>
          </p:cNvSpPr>
          <p:nvPr>
            <p:ph type="ftr" sz="quarter" idx="11"/>
          </p:nvPr>
        </p:nvSpPr>
        <p:spPr>
          <a:xfrm>
            <a:off x="4038600" y="6356350"/>
            <a:ext cx="4114800" cy="365125"/>
          </a:xfrm>
        </p:spPr>
        <p:txBody>
          <a:bodyPr/>
          <a:lstStyle/>
          <a:p>
            <a:r>
              <a:rPr lang="en-US" dirty="0"/>
              <a:t>Multi-Agent Robotics</a:t>
            </a:r>
          </a:p>
        </p:txBody>
      </p:sp>
      <p:pic>
        <p:nvPicPr>
          <p:cNvPr id="9" name="Content Placeholder 7">
            <a:extLst>
              <a:ext uri="{FF2B5EF4-FFF2-40B4-BE49-F238E27FC236}">
                <a16:creationId xmlns:a16="http://schemas.microsoft.com/office/drawing/2014/main" id="{A8742605-3108-4FBD-A8D0-1151D94679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1810" y="2173288"/>
            <a:ext cx="6268379" cy="4003675"/>
          </a:xfrm>
        </p:spPr>
      </p:pic>
      <p:sp>
        <p:nvSpPr>
          <p:cNvPr id="10" name="TextBox 9">
            <a:extLst>
              <a:ext uri="{FF2B5EF4-FFF2-40B4-BE49-F238E27FC236}">
                <a16:creationId xmlns:a16="http://schemas.microsoft.com/office/drawing/2014/main" id="{83515B23-CAD8-4F6B-809E-A76BF5059327}"/>
              </a:ext>
            </a:extLst>
          </p:cNvPr>
          <p:cNvSpPr txBox="1"/>
          <p:nvPr/>
        </p:nvSpPr>
        <p:spPr>
          <a:xfrm>
            <a:off x="1286432" y="1650500"/>
            <a:ext cx="5184037" cy="461665"/>
          </a:xfrm>
          <a:prstGeom prst="rect">
            <a:avLst/>
          </a:prstGeom>
          <a:noFill/>
        </p:spPr>
        <p:txBody>
          <a:bodyPr wrap="square" rtlCol="0">
            <a:spAutoFit/>
          </a:bodyPr>
          <a:lstStyle/>
          <a:p>
            <a:r>
              <a:rPr lang="en-US" sz="2400" b="1" dirty="0">
                <a:solidFill>
                  <a:schemeClr val="tx1">
                    <a:lumMod val="75000"/>
                    <a:lumOff val="25000"/>
                  </a:schemeClr>
                </a:solidFill>
                <a:latin typeface="Century Gothic" panose="020B0502020202020204" pitchFamily="34" charset="0"/>
              </a:rPr>
              <a:t>ER (Entity Relationship) Model</a:t>
            </a:r>
          </a:p>
        </p:txBody>
      </p:sp>
    </p:spTree>
    <p:extLst>
      <p:ext uri="{BB962C8B-B14F-4D97-AF65-F5344CB8AC3E}">
        <p14:creationId xmlns:p14="http://schemas.microsoft.com/office/powerpoint/2010/main" val="29074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Web Server:</a:t>
            </a:r>
          </a:p>
        </p:txBody>
      </p:sp>
      <p:sp>
        <p:nvSpPr>
          <p:cNvPr id="8" name="Footer Placeholder 5">
            <a:extLst>
              <a:ext uri="{FF2B5EF4-FFF2-40B4-BE49-F238E27FC236}">
                <a16:creationId xmlns:a16="http://schemas.microsoft.com/office/drawing/2014/main" id="{DD5885C8-8EDA-4986-8A2F-46CD73F7C83C}"/>
              </a:ext>
            </a:extLst>
          </p:cNvPr>
          <p:cNvSpPr>
            <a:spLocks noGrp="1"/>
          </p:cNvSpPr>
          <p:nvPr>
            <p:ph type="ftr" sz="quarter" idx="11"/>
          </p:nvPr>
        </p:nvSpPr>
        <p:spPr/>
        <p:txBody>
          <a:bodyPr/>
          <a:lstStyle/>
          <a:p>
            <a:r>
              <a:rPr lang="en-US" dirty="0"/>
              <a:t>Multi-Agent Robotics</a:t>
            </a:r>
          </a:p>
        </p:txBody>
      </p:sp>
      <p:sp>
        <p:nvSpPr>
          <p:cNvPr id="7" name="Slide Number Placeholder 6"/>
          <p:cNvSpPr>
            <a:spLocks noGrp="1"/>
          </p:cNvSpPr>
          <p:nvPr>
            <p:ph type="sldNum" sz="quarter" idx="12"/>
          </p:nvPr>
        </p:nvSpPr>
        <p:spPr/>
        <p:txBody>
          <a:bodyPr/>
          <a:lstStyle/>
          <a:p>
            <a:fld id="{4FD2041C-278E-442A-BF5C-FF744CCD675F}" type="slidenum">
              <a:rPr lang="en-US"/>
              <a:pPr/>
              <a:t>14</a:t>
            </a:fld>
            <a:endParaRPr lang="en-US" dirty="0"/>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3515B23-CAD8-4F6B-809E-A76BF5059327}"/>
              </a:ext>
            </a:extLst>
          </p:cNvPr>
          <p:cNvSpPr txBox="1"/>
          <p:nvPr/>
        </p:nvSpPr>
        <p:spPr>
          <a:xfrm>
            <a:off x="1286432" y="1650500"/>
            <a:ext cx="5184037" cy="461665"/>
          </a:xfrm>
          <a:prstGeom prst="rect">
            <a:avLst/>
          </a:prstGeom>
          <a:noFill/>
        </p:spPr>
        <p:txBody>
          <a:bodyPr wrap="square" rtlCol="0">
            <a:spAutoFit/>
          </a:bodyPr>
          <a:lstStyle/>
          <a:p>
            <a:r>
              <a:rPr lang="en-US" sz="2400" b="1" dirty="0">
                <a:solidFill>
                  <a:schemeClr val="tx1">
                    <a:lumMod val="75000"/>
                    <a:lumOff val="25000"/>
                  </a:schemeClr>
                </a:solidFill>
                <a:latin typeface="Century Gothic" panose="020B0502020202020204" pitchFamily="34" charset="0"/>
              </a:rPr>
              <a:t>Front-End</a:t>
            </a:r>
          </a:p>
        </p:txBody>
      </p:sp>
      <p:pic>
        <p:nvPicPr>
          <p:cNvPr id="11" name="Picture 4">
            <a:extLst>
              <a:ext uri="{FF2B5EF4-FFF2-40B4-BE49-F238E27FC236}">
                <a16:creationId xmlns:a16="http://schemas.microsoft.com/office/drawing/2014/main" id="{FBE3E481-32B0-4305-8012-55852C4CD6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0655" y="2098542"/>
            <a:ext cx="7750689" cy="413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34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Web Server:</a:t>
            </a:r>
          </a:p>
        </p:txBody>
      </p:sp>
      <p:sp>
        <p:nvSpPr>
          <p:cNvPr id="8" name="Footer Placeholder 5">
            <a:extLst>
              <a:ext uri="{FF2B5EF4-FFF2-40B4-BE49-F238E27FC236}">
                <a16:creationId xmlns:a16="http://schemas.microsoft.com/office/drawing/2014/main" id="{DD5885C8-8EDA-4986-8A2F-46CD73F7C83C}"/>
              </a:ext>
            </a:extLst>
          </p:cNvPr>
          <p:cNvSpPr>
            <a:spLocks noGrp="1"/>
          </p:cNvSpPr>
          <p:nvPr>
            <p:ph type="ftr" sz="quarter" idx="11"/>
          </p:nvPr>
        </p:nvSpPr>
        <p:spPr/>
        <p:txBody>
          <a:bodyPr/>
          <a:lstStyle/>
          <a:p>
            <a:r>
              <a:rPr lang="en-US" dirty="0"/>
              <a:t>Multi-Agent Robotics</a:t>
            </a:r>
          </a:p>
        </p:txBody>
      </p:sp>
      <p:sp>
        <p:nvSpPr>
          <p:cNvPr id="7" name="Slide Number Placeholder 6"/>
          <p:cNvSpPr>
            <a:spLocks noGrp="1"/>
          </p:cNvSpPr>
          <p:nvPr>
            <p:ph type="sldNum" sz="quarter" idx="12"/>
          </p:nvPr>
        </p:nvSpPr>
        <p:spPr/>
        <p:txBody>
          <a:bodyPr/>
          <a:lstStyle/>
          <a:p>
            <a:fld id="{4FD2041C-278E-442A-BF5C-FF744CCD675F}" type="slidenum">
              <a:rPr lang="en-US"/>
              <a:pPr/>
              <a:t>15</a:t>
            </a:fld>
            <a:endParaRPr lang="en-US" dirty="0"/>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3515B23-CAD8-4F6B-809E-A76BF5059327}"/>
              </a:ext>
            </a:extLst>
          </p:cNvPr>
          <p:cNvSpPr txBox="1"/>
          <p:nvPr/>
        </p:nvSpPr>
        <p:spPr>
          <a:xfrm>
            <a:off x="1286432" y="1650500"/>
            <a:ext cx="5184037" cy="461665"/>
          </a:xfrm>
          <a:prstGeom prst="rect">
            <a:avLst/>
          </a:prstGeom>
          <a:noFill/>
        </p:spPr>
        <p:txBody>
          <a:bodyPr wrap="square" rtlCol="0">
            <a:spAutoFit/>
          </a:bodyPr>
          <a:lstStyle/>
          <a:p>
            <a:r>
              <a:rPr lang="en-US" sz="2400" b="1" dirty="0">
                <a:solidFill>
                  <a:schemeClr val="tx1">
                    <a:lumMod val="75000"/>
                    <a:lumOff val="25000"/>
                  </a:schemeClr>
                </a:solidFill>
                <a:latin typeface="Century Gothic" panose="020B0502020202020204" pitchFamily="34" charset="0"/>
              </a:rPr>
              <a:t>Front-End</a:t>
            </a:r>
          </a:p>
        </p:txBody>
      </p:sp>
      <p:pic>
        <p:nvPicPr>
          <p:cNvPr id="12" name="Picture 2">
            <a:extLst>
              <a:ext uri="{FF2B5EF4-FFF2-40B4-BE49-F238E27FC236}">
                <a16:creationId xmlns:a16="http://schemas.microsoft.com/office/drawing/2014/main" id="{54FCBAD2-526B-4C9B-8C9C-4B933DBBFC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2386" y="2112165"/>
            <a:ext cx="7648091" cy="4064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340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Web Server:</a:t>
            </a:r>
          </a:p>
        </p:txBody>
      </p:sp>
      <p:sp>
        <p:nvSpPr>
          <p:cNvPr id="8" name="Footer Placeholder 5">
            <a:extLst>
              <a:ext uri="{FF2B5EF4-FFF2-40B4-BE49-F238E27FC236}">
                <a16:creationId xmlns:a16="http://schemas.microsoft.com/office/drawing/2014/main" id="{DD5885C8-8EDA-4986-8A2F-46CD73F7C83C}"/>
              </a:ext>
            </a:extLst>
          </p:cNvPr>
          <p:cNvSpPr>
            <a:spLocks noGrp="1"/>
          </p:cNvSpPr>
          <p:nvPr>
            <p:ph type="ftr" sz="quarter" idx="11"/>
          </p:nvPr>
        </p:nvSpPr>
        <p:spPr/>
        <p:txBody>
          <a:bodyPr/>
          <a:lstStyle/>
          <a:p>
            <a:r>
              <a:rPr lang="en-US" dirty="0"/>
              <a:t>Multi-Agent Robotics</a:t>
            </a:r>
          </a:p>
        </p:txBody>
      </p:sp>
      <p:sp>
        <p:nvSpPr>
          <p:cNvPr id="7" name="Slide Number Placeholder 6"/>
          <p:cNvSpPr>
            <a:spLocks noGrp="1"/>
          </p:cNvSpPr>
          <p:nvPr>
            <p:ph type="sldNum" sz="quarter" idx="12"/>
          </p:nvPr>
        </p:nvSpPr>
        <p:spPr/>
        <p:txBody>
          <a:bodyPr/>
          <a:lstStyle/>
          <a:p>
            <a:fld id="{4FD2041C-278E-442A-BF5C-FF744CCD675F}" type="slidenum">
              <a:rPr lang="en-US"/>
              <a:pPr/>
              <a:t>16</a:t>
            </a:fld>
            <a:endParaRPr lang="en-US" dirty="0"/>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3515B23-CAD8-4F6B-809E-A76BF5059327}"/>
              </a:ext>
            </a:extLst>
          </p:cNvPr>
          <p:cNvSpPr txBox="1"/>
          <p:nvPr/>
        </p:nvSpPr>
        <p:spPr>
          <a:xfrm>
            <a:off x="1286432" y="1650500"/>
            <a:ext cx="5184037" cy="461665"/>
          </a:xfrm>
          <a:prstGeom prst="rect">
            <a:avLst/>
          </a:prstGeom>
          <a:noFill/>
        </p:spPr>
        <p:txBody>
          <a:bodyPr wrap="square" rtlCol="0">
            <a:spAutoFit/>
          </a:bodyPr>
          <a:lstStyle/>
          <a:p>
            <a:r>
              <a:rPr lang="en-US" sz="2400" b="1" dirty="0">
                <a:solidFill>
                  <a:schemeClr val="tx1">
                    <a:lumMod val="75000"/>
                    <a:lumOff val="25000"/>
                  </a:schemeClr>
                </a:solidFill>
                <a:latin typeface="Century Gothic" panose="020B0502020202020204" pitchFamily="34" charset="0"/>
              </a:rPr>
              <a:t>Front-End</a:t>
            </a:r>
          </a:p>
        </p:txBody>
      </p:sp>
      <p:pic>
        <p:nvPicPr>
          <p:cNvPr id="11" name="Picture 2">
            <a:extLst>
              <a:ext uri="{FF2B5EF4-FFF2-40B4-BE49-F238E27FC236}">
                <a16:creationId xmlns:a16="http://schemas.microsoft.com/office/drawing/2014/main" id="{70A2D6FD-DCCE-4DBA-89C0-EB613F6B45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0655" y="2129845"/>
            <a:ext cx="7593905" cy="4047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004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Web Server:</a:t>
            </a:r>
          </a:p>
        </p:txBody>
      </p:sp>
      <p:sp>
        <p:nvSpPr>
          <p:cNvPr id="8" name="Footer Placeholder 5">
            <a:extLst>
              <a:ext uri="{FF2B5EF4-FFF2-40B4-BE49-F238E27FC236}">
                <a16:creationId xmlns:a16="http://schemas.microsoft.com/office/drawing/2014/main" id="{DD5885C8-8EDA-4986-8A2F-46CD73F7C83C}"/>
              </a:ext>
            </a:extLst>
          </p:cNvPr>
          <p:cNvSpPr>
            <a:spLocks noGrp="1"/>
          </p:cNvSpPr>
          <p:nvPr>
            <p:ph type="ftr" sz="quarter" idx="11"/>
          </p:nvPr>
        </p:nvSpPr>
        <p:spPr/>
        <p:txBody>
          <a:bodyPr/>
          <a:lstStyle/>
          <a:p>
            <a:r>
              <a:rPr lang="en-US" dirty="0"/>
              <a:t>Multi-Agent Robotics</a:t>
            </a:r>
          </a:p>
        </p:txBody>
      </p:sp>
      <p:sp>
        <p:nvSpPr>
          <p:cNvPr id="7" name="Slide Number Placeholder 6"/>
          <p:cNvSpPr>
            <a:spLocks noGrp="1"/>
          </p:cNvSpPr>
          <p:nvPr>
            <p:ph type="sldNum" sz="quarter" idx="12"/>
          </p:nvPr>
        </p:nvSpPr>
        <p:spPr/>
        <p:txBody>
          <a:bodyPr/>
          <a:lstStyle/>
          <a:p>
            <a:fld id="{4FD2041C-278E-442A-BF5C-FF744CCD675F}" type="slidenum">
              <a:rPr lang="en-US"/>
              <a:pPr/>
              <a:t>17</a:t>
            </a:fld>
            <a:endParaRPr lang="en-US" dirty="0"/>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3515B23-CAD8-4F6B-809E-A76BF5059327}"/>
              </a:ext>
            </a:extLst>
          </p:cNvPr>
          <p:cNvSpPr txBox="1"/>
          <p:nvPr/>
        </p:nvSpPr>
        <p:spPr>
          <a:xfrm>
            <a:off x="1286432" y="1650500"/>
            <a:ext cx="5184037" cy="461665"/>
          </a:xfrm>
          <a:prstGeom prst="rect">
            <a:avLst/>
          </a:prstGeom>
          <a:noFill/>
        </p:spPr>
        <p:txBody>
          <a:bodyPr wrap="square" rtlCol="0">
            <a:spAutoFit/>
          </a:bodyPr>
          <a:lstStyle/>
          <a:p>
            <a:r>
              <a:rPr lang="en-US" sz="2400" b="1" dirty="0">
                <a:solidFill>
                  <a:schemeClr val="tx1">
                    <a:lumMod val="75000"/>
                    <a:lumOff val="25000"/>
                  </a:schemeClr>
                </a:solidFill>
                <a:latin typeface="Century Gothic" panose="020B0502020202020204" pitchFamily="34" charset="0"/>
              </a:rPr>
              <a:t>Front-End</a:t>
            </a:r>
          </a:p>
        </p:txBody>
      </p:sp>
      <p:pic>
        <p:nvPicPr>
          <p:cNvPr id="12" name="Picture 2">
            <a:extLst>
              <a:ext uri="{FF2B5EF4-FFF2-40B4-BE49-F238E27FC236}">
                <a16:creationId xmlns:a16="http://schemas.microsoft.com/office/drawing/2014/main" id="{FF3D5A9A-6F3D-4FF2-88BE-6C8F0F56A4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0656" y="2092715"/>
            <a:ext cx="7663574" cy="4084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645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Web Server:</a:t>
            </a:r>
          </a:p>
        </p:txBody>
      </p:sp>
      <p:sp>
        <p:nvSpPr>
          <p:cNvPr id="8" name="Footer Placeholder 5">
            <a:extLst>
              <a:ext uri="{FF2B5EF4-FFF2-40B4-BE49-F238E27FC236}">
                <a16:creationId xmlns:a16="http://schemas.microsoft.com/office/drawing/2014/main" id="{DD5885C8-8EDA-4986-8A2F-46CD73F7C83C}"/>
              </a:ext>
            </a:extLst>
          </p:cNvPr>
          <p:cNvSpPr>
            <a:spLocks noGrp="1"/>
          </p:cNvSpPr>
          <p:nvPr>
            <p:ph type="ftr" sz="quarter" idx="11"/>
          </p:nvPr>
        </p:nvSpPr>
        <p:spPr/>
        <p:txBody>
          <a:bodyPr/>
          <a:lstStyle/>
          <a:p>
            <a:r>
              <a:rPr lang="en-US" dirty="0"/>
              <a:t>Multi-Agent Robotics</a:t>
            </a:r>
          </a:p>
        </p:txBody>
      </p:sp>
      <p:sp>
        <p:nvSpPr>
          <p:cNvPr id="7" name="Slide Number Placeholder 6"/>
          <p:cNvSpPr>
            <a:spLocks noGrp="1"/>
          </p:cNvSpPr>
          <p:nvPr>
            <p:ph type="sldNum" sz="quarter" idx="12"/>
          </p:nvPr>
        </p:nvSpPr>
        <p:spPr/>
        <p:txBody>
          <a:bodyPr/>
          <a:lstStyle/>
          <a:p>
            <a:fld id="{4FD2041C-278E-442A-BF5C-FF744CCD675F}" type="slidenum">
              <a:rPr lang="en-US"/>
              <a:pPr/>
              <a:t>18</a:t>
            </a:fld>
            <a:endParaRPr lang="en-US" dirty="0"/>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83515B23-CAD8-4F6B-809E-A76BF5059327}"/>
              </a:ext>
            </a:extLst>
          </p:cNvPr>
          <p:cNvSpPr txBox="1"/>
          <p:nvPr/>
        </p:nvSpPr>
        <p:spPr>
          <a:xfrm>
            <a:off x="1286432" y="1650500"/>
            <a:ext cx="5184037" cy="461665"/>
          </a:xfrm>
          <a:prstGeom prst="rect">
            <a:avLst/>
          </a:prstGeom>
          <a:noFill/>
        </p:spPr>
        <p:txBody>
          <a:bodyPr wrap="square" rtlCol="0">
            <a:spAutoFit/>
          </a:bodyPr>
          <a:lstStyle/>
          <a:p>
            <a:r>
              <a:rPr lang="en-US" sz="2400" b="1" dirty="0">
                <a:solidFill>
                  <a:schemeClr val="tx1">
                    <a:lumMod val="75000"/>
                    <a:lumOff val="25000"/>
                  </a:schemeClr>
                </a:solidFill>
                <a:latin typeface="Century Gothic" panose="020B0502020202020204" pitchFamily="34" charset="0"/>
              </a:rPr>
              <a:t>Front-End</a:t>
            </a:r>
          </a:p>
        </p:txBody>
      </p:sp>
      <p:pic>
        <p:nvPicPr>
          <p:cNvPr id="11" name="Picture 2">
            <a:extLst>
              <a:ext uri="{FF2B5EF4-FFF2-40B4-BE49-F238E27FC236}">
                <a16:creationId xmlns:a16="http://schemas.microsoft.com/office/drawing/2014/main" id="{D52504CE-1B6A-407A-8CAA-85FE80AFEE0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4451" y="2112165"/>
            <a:ext cx="8141516" cy="4064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652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Web Server:</a:t>
            </a:r>
          </a:p>
        </p:txBody>
      </p:sp>
      <p:sp>
        <p:nvSpPr>
          <p:cNvPr id="7" name="Slide Number Placeholder 6"/>
          <p:cNvSpPr>
            <a:spLocks noGrp="1"/>
          </p:cNvSpPr>
          <p:nvPr>
            <p:ph type="sldNum" sz="quarter" idx="12"/>
          </p:nvPr>
        </p:nvSpPr>
        <p:spPr/>
        <p:txBody>
          <a:bodyPr/>
          <a:lstStyle/>
          <a:p>
            <a:fld id="{4FD2041C-278E-442A-BF5C-FF744CCD675F}" type="slidenum">
              <a:rPr lang="en-US"/>
              <a:pPr/>
              <a:t>19</a:t>
            </a:fld>
            <a:endParaRPr lang="en-US" dirty="0"/>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8" name="Footer Placeholder 5">
            <a:extLst>
              <a:ext uri="{FF2B5EF4-FFF2-40B4-BE49-F238E27FC236}">
                <a16:creationId xmlns:a16="http://schemas.microsoft.com/office/drawing/2014/main" id="{DD5885C8-8EDA-4986-8A2F-46CD73F7C83C}"/>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0" name="TextBox 9">
            <a:extLst>
              <a:ext uri="{FF2B5EF4-FFF2-40B4-BE49-F238E27FC236}">
                <a16:creationId xmlns:a16="http://schemas.microsoft.com/office/drawing/2014/main" id="{83515B23-CAD8-4F6B-809E-A76BF5059327}"/>
              </a:ext>
            </a:extLst>
          </p:cNvPr>
          <p:cNvSpPr txBox="1"/>
          <p:nvPr/>
        </p:nvSpPr>
        <p:spPr>
          <a:xfrm>
            <a:off x="1286432" y="1650500"/>
            <a:ext cx="5184037" cy="461665"/>
          </a:xfrm>
          <a:prstGeom prst="rect">
            <a:avLst/>
          </a:prstGeom>
          <a:noFill/>
        </p:spPr>
        <p:txBody>
          <a:bodyPr wrap="square" rtlCol="0">
            <a:spAutoFit/>
          </a:bodyPr>
          <a:lstStyle/>
          <a:p>
            <a:r>
              <a:rPr lang="en-US" sz="2400" b="1" dirty="0">
                <a:solidFill>
                  <a:schemeClr val="tx1">
                    <a:lumMod val="75000"/>
                    <a:lumOff val="25000"/>
                  </a:schemeClr>
                </a:solidFill>
                <a:latin typeface="Century Gothic" panose="020B0502020202020204" pitchFamily="34" charset="0"/>
              </a:rPr>
              <a:t>Development Technologies</a:t>
            </a:r>
          </a:p>
        </p:txBody>
      </p:sp>
      <p:sp>
        <p:nvSpPr>
          <p:cNvPr id="9" name="Content Placeholder 4">
            <a:extLst>
              <a:ext uri="{FF2B5EF4-FFF2-40B4-BE49-F238E27FC236}">
                <a16:creationId xmlns:a16="http://schemas.microsoft.com/office/drawing/2014/main" id="{6168B790-F7B9-43CF-A4BC-7C6780EAA64E}"/>
              </a:ext>
            </a:extLst>
          </p:cNvPr>
          <p:cNvSpPr>
            <a:spLocks noGrp="1"/>
          </p:cNvSpPr>
          <p:nvPr>
            <p:ph sz="half" idx="1"/>
          </p:nvPr>
        </p:nvSpPr>
        <p:spPr>
          <a:xfrm>
            <a:off x="1371600" y="2285999"/>
            <a:ext cx="4447786" cy="3581401"/>
          </a:xfrm>
        </p:spPr>
        <p:txBody>
          <a:bodyPr>
            <a:normAutofit/>
          </a:bodyPr>
          <a:lstStyle/>
          <a:p>
            <a:pPr marL="0" indent="0">
              <a:lnSpc>
                <a:spcPct val="150000"/>
              </a:lnSpc>
              <a:buNone/>
            </a:pPr>
            <a:r>
              <a:rPr lang="en-US" sz="2200" dirty="0">
                <a:latin typeface="Century Gothic" panose="020B0502020202020204" pitchFamily="34" charset="0"/>
                <a:cs typeface="Calibri" panose="020F0502020204030204" pitchFamily="34" charset="0"/>
              </a:rPr>
              <a:t>• Eclipse IDE: Java editor.</a:t>
            </a:r>
            <a:br>
              <a:rPr lang="en-US" sz="2200" dirty="0">
                <a:latin typeface="Century Gothic" panose="020B0502020202020204" pitchFamily="34" charset="0"/>
                <a:cs typeface="Calibri" panose="020F0502020204030204" pitchFamily="34" charset="0"/>
              </a:rPr>
            </a:br>
            <a:r>
              <a:rPr lang="en-US" sz="2200" dirty="0">
                <a:latin typeface="Century Gothic" panose="020B0502020202020204" pitchFamily="34" charset="0"/>
                <a:cs typeface="Calibri" panose="020F0502020204030204" pitchFamily="34" charset="0"/>
              </a:rPr>
              <a:t>• MySQL Query browser.</a:t>
            </a:r>
            <a:br>
              <a:rPr lang="en-US" sz="2200" dirty="0">
                <a:latin typeface="Century Gothic" panose="020B0502020202020204" pitchFamily="34" charset="0"/>
                <a:cs typeface="Calibri" panose="020F0502020204030204" pitchFamily="34" charset="0"/>
              </a:rPr>
            </a:br>
            <a:r>
              <a:rPr lang="en-US" sz="2200" dirty="0">
                <a:latin typeface="Century Gothic" panose="020B0502020202020204" pitchFamily="34" charset="0"/>
                <a:cs typeface="Calibri" panose="020F0502020204030204" pitchFamily="34" charset="0"/>
              </a:rPr>
              <a:t>• Apache Tomcat 8.5.</a:t>
            </a:r>
          </a:p>
          <a:p>
            <a:pPr>
              <a:lnSpc>
                <a:spcPct val="150000"/>
              </a:lnSpc>
            </a:pPr>
            <a:r>
              <a:rPr lang="en-US" sz="2200" dirty="0">
                <a:latin typeface="Century Gothic" panose="020B0502020202020204" pitchFamily="34" charset="0"/>
                <a:cs typeface="Calibri" panose="020F0502020204030204" pitchFamily="34" charset="0"/>
              </a:rPr>
              <a:t>Servlet, JSP and Thread</a:t>
            </a:r>
            <a:br>
              <a:rPr lang="en-US" dirty="0"/>
            </a:br>
            <a:endParaRPr lang="en-US" dirty="0"/>
          </a:p>
        </p:txBody>
      </p:sp>
      <p:pic>
        <p:nvPicPr>
          <p:cNvPr id="11" name="Content Placeholder 9">
            <a:extLst>
              <a:ext uri="{FF2B5EF4-FFF2-40B4-BE49-F238E27FC236}">
                <a16:creationId xmlns:a16="http://schemas.microsoft.com/office/drawing/2014/main" id="{8837AC39-3087-45AB-8036-78073CAB9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8659812" y="2286000"/>
            <a:ext cx="1879600" cy="18796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1C37587-C931-4DE0-8A9F-DC8DF0DBC5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6744" y="2659062"/>
            <a:ext cx="1676400" cy="1133475"/>
          </a:xfrm>
          <a:prstGeom prst="rect">
            <a:avLst/>
          </a:prstGeom>
        </p:spPr>
      </p:pic>
      <p:pic>
        <p:nvPicPr>
          <p:cNvPr id="13" name="Picture 12">
            <a:extLst>
              <a:ext uri="{FF2B5EF4-FFF2-40B4-BE49-F238E27FC236}">
                <a16:creationId xmlns:a16="http://schemas.microsoft.com/office/drawing/2014/main" id="{6C390827-0A7A-4E61-854D-EA914B6659FC}"/>
              </a:ext>
            </a:extLst>
          </p:cNvPr>
          <p:cNvPicPr>
            <a:picLocks noChangeAspect="1"/>
          </p:cNvPicPr>
          <p:nvPr/>
        </p:nvPicPr>
        <p:blipFill rotWithShape="1">
          <a:blip r:embed="rId4">
            <a:extLst>
              <a:ext uri="{28A0092B-C50C-407E-A947-70E740481C1C}">
                <a14:useLocalDpi xmlns:a14="http://schemas.microsoft.com/office/drawing/2010/main" val="0"/>
              </a:ext>
            </a:extLst>
          </a:blip>
          <a:srcRect r="47861"/>
          <a:stretch/>
        </p:blipFill>
        <p:spPr>
          <a:xfrm>
            <a:off x="7994332" y="3792537"/>
            <a:ext cx="1330960" cy="1228725"/>
          </a:xfrm>
          <a:prstGeom prst="rect">
            <a:avLst/>
          </a:prstGeom>
        </p:spPr>
      </p:pic>
    </p:spTree>
    <p:extLst>
      <p:ext uri="{BB962C8B-B14F-4D97-AF65-F5344CB8AC3E}">
        <p14:creationId xmlns:p14="http://schemas.microsoft.com/office/powerpoint/2010/main" val="82338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838200" y="365125"/>
            <a:ext cx="10515600" cy="1325563"/>
          </a:xfrm>
        </p:spPr>
        <p:txBody>
          <a:bodyPr>
            <a:normAutofit/>
          </a:bodyPr>
          <a:lstStyle/>
          <a:p>
            <a:r>
              <a:rPr lang="en-US" sz="4000" b="1" dirty="0">
                <a:solidFill>
                  <a:schemeClr val="accent5">
                    <a:lumMod val="75000"/>
                  </a:schemeClr>
                </a:solidFill>
                <a:latin typeface="Century Gothic" panose="020B0502020202020204" pitchFamily="34" charset="0"/>
              </a:rPr>
              <a:t>Team Members:</a:t>
            </a:r>
          </a:p>
        </p:txBody>
      </p:sp>
      <p:sp>
        <p:nvSpPr>
          <p:cNvPr id="10" name="Content Placeholder 2"/>
          <p:cNvSpPr>
            <a:spLocks noGrp="1"/>
          </p:cNvSpPr>
          <p:nvPr>
            <p:ph idx="1"/>
          </p:nvPr>
        </p:nvSpPr>
        <p:spPr>
          <a:xfrm>
            <a:off x="838200" y="1825625"/>
            <a:ext cx="10515600" cy="4351338"/>
          </a:xfrm>
        </p:spPr>
        <p:txBody>
          <a:bodyPr>
            <a:normAutofit/>
          </a:bodyPr>
          <a:lstStyle/>
          <a:p>
            <a:r>
              <a:rPr lang="en-US" sz="2400" dirty="0">
                <a:ln w="0"/>
                <a:latin typeface="Century Gothic" panose="020B0502020202020204" pitchFamily="34" charset="0"/>
              </a:rPr>
              <a:t>Afnan Hamdy Kareen</a:t>
            </a:r>
          </a:p>
          <a:p>
            <a:pPr>
              <a:buFont typeface="Franklin Gothic Book" panose="020B0503020102020204" pitchFamily="34" charset="0"/>
              <a:buChar char="•"/>
            </a:pPr>
            <a:r>
              <a:rPr lang="en-US" sz="2400" dirty="0">
                <a:ln w="0"/>
                <a:latin typeface="Century Gothic" panose="020B0502020202020204" pitchFamily="34" charset="0"/>
              </a:rPr>
              <a:t>Ahmed Abdelzaher Abasery</a:t>
            </a:r>
          </a:p>
          <a:p>
            <a:r>
              <a:rPr lang="en-US" sz="2400" dirty="0" err="1">
                <a:ln w="0"/>
                <a:latin typeface="Century Gothic" panose="020B0502020202020204" pitchFamily="34" charset="0"/>
              </a:rPr>
              <a:t>Basma</a:t>
            </a:r>
            <a:r>
              <a:rPr lang="en-US" sz="2400" dirty="0">
                <a:ln w="0"/>
                <a:latin typeface="Century Gothic" panose="020B0502020202020204" pitchFamily="34" charset="0"/>
              </a:rPr>
              <a:t> Amir El-</a:t>
            </a:r>
            <a:r>
              <a:rPr lang="en-US" sz="2400" dirty="0" err="1">
                <a:ln w="0"/>
                <a:latin typeface="Century Gothic" panose="020B0502020202020204" pitchFamily="34" charset="0"/>
              </a:rPr>
              <a:t>Deraa</a:t>
            </a:r>
            <a:endParaRPr lang="en-US" sz="2400" dirty="0">
              <a:ln w="0"/>
              <a:latin typeface="Century Gothic" panose="020B0502020202020204" pitchFamily="34" charset="0"/>
            </a:endParaRPr>
          </a:p>
          <a:p>
            <a:r>
              <a:rPr lang="en-US" sz="2400" dirty="0">
                <a:ln w="0"/>
                <a:latin typeface="Century Gothic" panose="020B0502020202020204" pitchFamily="34" charset="0"/>
              </a:rPr>
              <a:t>Khloud Ayman Hosny</a:t>
            </a:r>
          </a:p>
          <a:p>
            <a:r>
              <a:rPr lang="en-US" sz="2400" dirty="0">
                <a:ln w="0"/>
                <a:latin typeface="Century Gothic" panose="020B0502020202020204" pitchFamily="34" charset="0"/>
              </a:rPr>
              <a:t>Mohamed Fawzy Zekr Allah</a:t>
            </a:r>
          </a:p>
          <a:p>
            <a:r>
              <a:rPr lang="en-US" sz="2400" dirty="0">
                <a:ln w="0"/>
                <a:latin typeface="Century Gothic" panose="020B0502020202020204" pitchFamily="34" charset="0"/>
              </a:rPr>
              <a:t>Mahmoud Talaat Rady</a:t>
            </a:r>
          </a:p>
          <a:p>
            <a:r>
              <a:rPr lang="en-US" sz="2400" dirty="0">
                <a:ln w="0"/>
                <a:latin typeface="Century Gothic" panose="020B0502020202020204" pitchFamily="34" charset="0"/>
              </a:rPr>
              <a:t>Mostfa Shokry gaber</a:t>
            </a:r>
          </a:p>
          <a:p>
            <a:r>
              <a:rPr lang="en-US" sz="2400" dirty="0" err="1">
                <a:ln w="0"/>
                <a:latin typeface="Century Gothic" panose="020B0502020202020204" pitchFamily="34" charset="0"/>
              </a:rPr>
              <a:t>Toqa</a:t>
            </a:r>
            <a:r>
              <a:rPr lang="en-US" sz="2400" dirty="0">
                <a:ln w="0"/>
                <a:latin typeface="Century Gothic" panose="020B0502020202020204" pitchFamily="34" charset="0"/>
              </a:rPr>
              <a:t> Ahmed Yaqout</a:t>
            </a:r>
          </a:p>
        </p:txBody>
      </p:sp>
      <p:cxnSp>
        <p:nvCxnSpPr>
          <p:cNvPr id="11" name="Straight Connector 10"/>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14"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2</a:t>
            </a:fld>
            <a:endParaRPr lang="en-US" dirty="0"/>
          </a:p>
        </p:txBody>
      </p:sp>
      <p:pic>
        <p:nvPicPr>
          <p:cNvPr id="13" name="Picture 12">
            <a:extLst>
              <a:ext uri="{FF2B5EF4-FFF2-40B4-BE49-F238E27FC236}">
                <a16:creationId xmlns:a16="http://schemas.microsoft.com/office/drawing/2014/main" id="{405C1535-A069-4052-9CDE-19E05A593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657" y="1945505"/>
            <a:ext cx="3657143" cy="3657143"/>
          </a:xfrm>
          <a:prstGeom prst="rect">
            <a:avLst/>
          </a:prstGeom>
        </p:spPr>
      </p:pic>
      <p:sp>
        <p:nvSpPr>
          <p:cNvPr id="8" name="Footer Placeholder 5">
            <a:extLst>
              <a:ext uri="{FF2B5EF4-FFF2-40B4-BE49-F238E27FC236}">
                <a16:creationId xmlns:a16="http://schemas.microsoft.com/office/drawing/2014/main" id="{7DEC1EF0-8232-451E-9CBD-F08974ED1107}"/>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758348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Effect transition="in" filter="fade">
                                      <p:cBhvr>
                                        <p:cTn id="37" dur="500"/>
                                        <p:tgtEl>
                                          <p:spTgt spid="10">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xEl>
                                              <p:pRg st="6" end="6"/>
                                            </p:txEl>
                                          </p:spTgt>
                                        </p:tgtEl>
                                        <p:attrNameLst>
                                          <p:attrName>style.visibility</p:attrName>
                                        </p:attrNameLst>
                                      </p:cBhvr>
                                      <p:to>
                                        <p:strVal val="visible"/>
                                      </p:to>
                                    </p:set>
                                    <p:animEffect transition="in" filter="fade">
                                      <p:cBhvr>
                                        <p:cTn id="42" dur="500"/>
                                        <p:tgtEl>
                                          <p:spTgt spid="10">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xEl>
                                              <p:pRg st="7" end="7"/>
                                            </p:txEl>
                                          </p:spTgt>
                                        </p:tgtEl>
                                        <p:attrNameLst>
                                          <p:attrName>style.visibility</p:attrName>
                                        </p:attrNameLst>
                                      </p:cBhvr>
                                      <p:to>
                                        <p:strVal val="visible"/>
                                      </p:to>
                                    </p:set>
                                    <p:animEffect transition="in" filter="fade">
                                      <p:cBhvr>
                                        <p:cTn id="47"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Agenda:</a:t>
            </a:r>
          </a:p>
        </p:txBody>
      </p:sp>
      <p:sp>
        <p:nvSpPr>
          <p:cNvPr id="3" name="Content Placeholder 2"/>
          <p:cNvSpPr>
            <a:spLocks noGrp="1"/>
          </p:cNvSpPr>
          <p:nvPr>
            <p:ph idx="1"/>
          </p:nvPr>
        </p:nvSpPr>
        <p:spPr>
          <a:xfrm>
            <a:off x="838200" y="1825625"/>
            <a:ext cx="4515678" cy="4351338"/>
          </a:xfrm>
        </p:spPr>
        <p:txBody>
          <a:bodyPr>
            <a:normAutofit/>
          </a:bodyPr>
          <a:lstStyle/>
          <a:p>
            <a:pPr marL="0" indent="0">
              <a:buNone/>
            </a:pPr>
            <a:r>
              <a:rPr lang="en-US" b="1" dirty="0">
                <a:solidFill>
                  <a:srgbClr val="FF0000"/>
                </a:solidFill>
                <a:latin typeface="Century Gothic" panose="020B0502020202020204" pitchFamily="34" charset="0"/>
              </a:rPr>
              <a:t>Motion Planning</a:t>
            </a:r>
            <a:endParaRPr lang="en-US" sz="2000" dirty="0">
              <a:solidFill>
                <a:schemeClr val="tx1">
                  <a:lumMod val="65000"/>
                  <a:lumOff val="35000"/>
                </a:schemeClr>
              </a:solidFill>
              <a:latin typeface="Century Gothic" panose="020B0502020202020204" pitchFamily="34" charset="0"/>
            </a:endParaRPr>
          </a:p>
          <a:p>
            <a:pPr marL="914400" lvl="1" indent="-457200">
              <a:buFont typeface="+mj-lt"/>
              <a:buAutoNum type="arabicPeriod"/>
            </a:pPr>
            <a:r>
              <a:rPr lang="en-US" sz="2000" dirty="0">
                <a:solidFill>
                  <a:schemeClr val="tx1">
                    <a:lumMod val="65000"/>
                    <a:lumOff val="35000"/>
                  </a:schemeClr>
                </a:solidFill>
                <a:latin typeface="Century Gothic" panose="020B0502020202020204" pitchFamily="34" charset="0"/>
              </a:rPr>
              <a:t>Path Planning.</a:t>
            </a:r>
          </a:p>
          <a:p>
            <a:pPr marL="914400" lvl="1" indent="-457200">
              <a:buFont typeface="+mj-lt"/>
              <a:buAutoNum type="arabicPeriod"/>
            </a:pPr>
            <a:r>
              <a:rPr lang="en-US" sz="2000" dirty="0">
                <a:solidFill>
                  <a:schemeClr val="tx1">
                    <a:lumMod val="65000"/>
                    <a:lumOff val="35000"/>
                  </a:schemeClr>
                </a:solidFill>
                <a:latin typeface="Century Gothic" panose="020B0502020202020204" pitchFamily="34" charset="0"/>
              </a:rPr>
              <a:t>Task Allocation.</a:t>
            </a:r>
          </a:p>
          <a:p>
            <a:pPr marL="914400" lvl="1" indent="-457200">
              <a:buFont typeface="+mj-lt"/>
              <a:buAutoNum type="arabicPeriod"/>
            </a:pPr>
            <a:endParaRPr lang="en-US" sz="2000" dirty="0">
              <a:solidFill>
                <a:schemeClr val="tx1">
                  <a:lumMod val="65000"/>
                  <a:lumOff val="35000"/>
                </a:schemeClr>
              </a:solidFill>
              <a:latin typeface="Century Gothic" panose="020B0502020202020204" pitchFamily="34" charset="0"/>
            </a:endParaRPr>
          </a:p>
          <a:p>
            <a:pPr marL="0" indent="0">
              <a:buNone/>
            </a:pPr>
            <a:endParaRPr lang="en-US" b="1" dirty="0">
              <a:solidFill>
                <a:schemeClr val="tx1">
                  <a:lumMod val="75000"/>
                  <a:lumOff val="25000"/>
                </a:schemeClr>
              </a:solidFill>
              <a:latin typeface="Century Gothic" panose="020B0502020202020204" pitchFamily="34" charset="0"/>
            </a:endParaRPr>
          </a:p>
          <a:p>
            <a:pPr marL="0" indent="0">
              <a:buClr>
                <a:schemeClr val="tx2"/>
              </a:buClr>
              <a:buNone/>
            </a:pPr>
            <a:endParaRPr lang="en-GB" altLang="en-US" b="1" dirty="0">
              <a:solidFill>
                <a:schemeClr val="tx1">
                  <a:lumMod val="65000"/>
                  <a:lumOff val="35000"/>
                </a:schemeClr>
              </a:solidFill>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20</a:t>
            </a:fld>
            <a:endParaRPr lang="en-US" dirty="0"/>
          </a:p>
        </p:txBody>
      </p:sp>
      <p:pic>
        <p:nvPicPr>
          <p:cNvPr id="9" name="Picture 8">
            <a:extLst>
              <a:ext uri="{FF2B5EF4-FFF2-40B4-BE49-F238E27FC236}">
                <a16:creationId xmlns:a16="http://schemas.microsoft.com/office/drawing/2014/main" id="{8A9E776B-A98E-44D3-AA05-C5D920FDB96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18785" y="2028341"/>
            <a:ext cx="3205686" cy="3202577"/>
          </a:xfrm>
          <a:prstGeom prst="rect">
            <a:avLst/>
          </a:prstGeom>
        </p:spPr>
      </p:pic>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94792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Path Planning:</a:t>
            </a:r>
          </a:p>
        </p:txBody>
      </p:sp>
      <p:sp>
        <p:nvSpPr>
          <p:cNvPr id="3" name="Content Placeholder 2"/>
          <p:cNvSpPr>
            <a:spLocks noGrp="1"/>
          </p:cNvSpPr>
          <p:nvPr>
            <p:ph idx="1"/>
          </p:nvPr>
        </p:nvSpPr>
        <p:spPr>
          <a:xfrm>
            <a:off x="838201" y="2370985"/>
            <a:ext cx="5267036" cy="3805979"/>
          </a:xfrm>
        </p:spPr>
        <p:txBody>
          <a:bodyPr>
            <a:normAutofit/>
          </a:bodyPr>
          <a:lstStyle/>
          <a:p>
            <a:r>
              <a:rPr lang="en-US" sz="2000" dirty="0"/>
              <a:t>The key to achieving the best path between points A and B, as we know from everyday life, is to use a map. </a:t>
            </a:r>
            <a:br>
              <a:rPr lang="en-US" sz="2000" dirty="0"/>
            </a:br>
            <a:endParaRPr lang="en-US" sz="2000" dirty="0"/>
          </a:p>
          <a:p>
            <a:r>
              <a:rPr lang="en-US" sz="2100" dirty="0"/>
              <a:t>There are many ways to represent a map and the position of the vehicle within the map. Our approach is to represent the vehicle position as (x, y). </a:t>
            </a:r>
            <a:br>
              <a:rPr lang="en-US" sz="2100" dirty="0"/>
            </a:br>
            <a:endParaRPr lang="en-US" sz="1867" dirty="0"/>
          </a:p>
          <a:p>
            <a:r>
              <a:rPr lang="en-US" sz="2000" dirty="0"/>
              <a:t>The map could be a dynamic map to fit the place where we use this multi-agent system</a:t>
            </a:r>
            <a:r>
              <a:rPr lang="en-US" sz="1867" dirty="0"/>
              <a:t>.</a:t>
            </a:r>
          </a:p>
        </p:txBody>
      </p:sp>
      <p:sp>
        <p:nvSpPr>
          <p:cNvPr id="5" name="Footer Placeholder 4"/>
          <p:cNvSpPr>
            <a:spLocks noGrp="1"/>
          </p:cNvSpPr>
          <p:nvPr>
            <p:ph type="ftr" sz="quarter" idx="11"/>
          </p:nvPr>
        </p:nvSpPr>
        <p:spPr/>
        <p:txBody>
          <a:bodyPr/>
          <a:lstStyle/>
          <a:p>
            <a:r>
              <a:rPr lang="en-US" dirty="0"/>
              <a:t>Multi-Agent Robotics</a:t>
            </a:r>
          </a:p>
        </p:txBody>
      </p:sp>
      <p:sp>
        <p:nvSpPr>
          <p:cNvPr id="6" name="Slide Number Placeholder 5"/>
          <p:cNvSpPr>
            <a:spLocks noGrp="1"/>
          </p:cNvSpPr>
          <p:nvPr>
            <p:ph type="sldNum" sz="quarter" idx="12"/>
          </p:nvPr>
        </p:nvSpPr>
        <p:spPr/>
        <p:txBody>
          <a:bodyPr/>
          <a:lstStyle/>
          <a:p>
            <a:fld id="{4FD2041C-278E-442A-BF5C-FF744CCD675F}" type="slidenum">
              <a:rPr lang="en-US" smtClean="0"/>
              <a:t>21</a:t>
            </a:fld>
            <a:endParaRPr lang="en-US" dirty="0"/>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3C75130-6047-4ECA-BD0F-19880C1F48D6}"/>
              </a:ext>
            </a:extLst>
          </p:cNvPr>
          <p:cNvSpPr txBox="1"/>
          <p:nvPr/>
        </p:nvSpPr>
        <p:spPr>
          <a:xfrm>
            <a:off x="1286432" y="1650500"/>
            <a:ext cx="3637689" cy="523220"/>
          </a:xfrm>
          <a:prstGeom prst="rect">
            <a:avLst/>
          </a:prstGeom>
          <a:noFill/>
        </p:spPr>
        <p:txBody>
          <a:bodyPr wrap="square" rtlCol="0">
            <a:spAutoFit/>
          </a:bodyPr>
          <a:lstStyle/>
          <a:p>
            <a:r>
              <a:rPr lang="en-US" sz="2800" b="1" dirty="0">
                <a:solidFill>
                  <a:schemeClr val="tx1">
                    <a:lumMod val="75000"/>
                    <a:lumOff val="25000"/>
                  </a:schemeClr>
                </a:solidFill>
              </a:rPr>
              <a:t>Map-based planning </a:t>
            </a:r>
          </a:p>
        </p:txBody>
      </p: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12" name="Picture 11">
            <a:extLst>
              <a:ext uri="{FF2B5EF4-FFF2-40B4-BE49-F238E27FC236}">
                <a16:creationId xmlns:a16="http://schemas.microsoft.com/office/drawing/2014/main" id="{09432B48-51D6-4382-8DF9-5C4631A14C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8111" y="1780381"/>
            <a:ext cx="4396584" cy="4396584"/>
          </a:xfrm>
          <a:prstGeom prst="rect">
            <a:avLst/>
          </a:prstGeom>
        </p:spPr>
      </p:pic>
    </p:spTree>
    <p:extLst>
      <p:ext uri="{BB962C8B-B14F-4D97-AF65-F5344CB8AC3E}">
        <p14:creationId xmlns:p14="http://schemas.microsoft.com/office/powerpoint/2010/main" val="218940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Path Planning:</a:t>
            </a:r>
          </a:p>
        </p:txBody>
      </p:sp>
      <p:sp>
        <p:nvSpPr>
          <p:cNvPr id="3" name="Content Placeholder 2"/>
          <p:cNvSpPr>
            <a:spLocks noGrp="1"/>
          </p:cNvSpPr>
          <p:nvPr>
            <p:ph idx="1"/>
          </p:nvPr>
        </p:nvSpPr>
        <p:spPr>
          <a:xfrm>
            <a:off x="838201" y="2831532"/>
            <a:ext cx="5267036" cy="415251"/>
          </a:xfrm>
        </p:spPr>
        <p:txBody>
          <a:bodyPr>
            <a:normAutofit/>
          </a:bodyPr>
          <a:lstStyle/>
          <a:p>
            <a:pPr algn="just"/>
            <a:r>
              <a:rPr lang="en-US" sz="2000" dirty="0"/>
              <a:t>Individual Response:</a:t>
            </a:r>
          </a:p>
        </p:txBody>
      </p:sp>
      <p:sp>
        <p:nvSpPr>
          <p:cNvPr id="5" name="Footer Placeholder 4"/>
          <p:cNvSpPr>
            <a:spLocks noGrp="1"/>
          </p:cNvSpPr>
          <p:nvPr>
            <p:ph type="ftr" sz="quarter" idx="11"/>
          </p:nvPr>
        </p:nvSpPr>
        <p:spPr/>
        <p:txBody>
          <a:bodyPr/>
          <a:lstStyle/>
          <a:p>
            <a:r>
              <a:rPr lang="en-US" dirty="0"/>
              <a:t>Multi-Agent Robotics</a:t>
            </a:r>
          </a:p>
        </p:txBody>
      </p:sp>
      <p:sp>
        <p:nvSpPr>
          <p:cNvPr id="6" name="Slide Number Placeholder 5"/>
          <p:cNvSpPr>
            <a:spLocks noGrp="1"/>
          </p:cNvSpPr>
          <p:nvPr>
            <p:ph type="sldNum" sz="quarter" idx="12"/>
          </p:nvPr>
        </p:nvSpPr>
        <p:spPr/>
        <p:txBody>
          <a:bodyPr/>
          <a:lstStyle/>
          <a:p>
            <a:fld id="{4FD2041C-278E-442A-BF5C-FF744CCD675F}" type="slidenum">
              <a:rPr lang="en-US" smtClean="0"/>
              <a:t>22</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3C75130-6047-4ECA-BD0F-19880C1F48D6}"/>
              </a:ext>
            </a:extLst>
          </p:cNvPr>
          <p:cNvSpPr txBox="1"/>
          <p:nvPr/>
        </p:nvSpPr>
        <p:spPr>
          <a:xfrm>
            <a:off x="1286432" y="1650500"/>
            <a:ext cx="3637689" cy="523220"/>
          </a:xfrm>
          <a:prstGeom prst="rect">
            <a:avLst/>
          </a:prstGeom>
          <a:noFill/>
        </p:spPr>
        <p:txBody>
          <a:bodyPr wrap="square" rtlCol="0">
            <a:spAutoFit/>
          </a:bodyPr>
          <a:lstStyle/>
          <a:p>
            <a:r>
              <a:rPr lang="en-US" sz="2800" b="1" dirty="0">
                <a:solidFill>
                  <a:schemeClr val="tx1">
                    <a:lumMod val="75000"/>
                    <a:lumOff val="25000"/>
                  </a:schemeClr>
                </a:solidFill>
              </a:rPr>
              <a:t>Map-based planning </a:t>
            </a:r>
          </a:p>
        </p:txBody>
      </p: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12" name="Picture 11">
            <a:extLst>
              <a:ext uri="{FF2B5EF4-FFF2-40B4-BE49-F238E27FC236}">
                <a16:creationId xmlns:a16="http://schemas.microsoft.com/office/drawing/2014/main" id="{09432B48-51D6-4382-8DF9-5C4631A14C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8111" y="1780381"/>
            <a:ext cx="4396584" cy="4396584"/>
          </a:xfrm>
          <a:prstGeom prst="rect">
            <a:avLst/>
          </a:prstGeom>
        </p:spPr>
      </p:pic>
      <p:pic>
        <p:nvPicPr>
          <p:cNvPr id="10" name="Picture 9">
            <a:extLst>
              <a:ext uri="{FF2B5EF4-FFF2-40B4-BE49-F238E27FC236}">
                <a16:creationId xmlns:a16="http://schemas.microsoft.com/office/drawing/2014/main" id="{E540FCF1-F2A8-456E-8B9C-A4B145D05C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9109" y="1778700"/>
            <a:ext cx="4398264" cy="4398264"/>
          </a:xfrm>
          <a:prstGeom prst="rect">
            <a:avLst/>
          </a:prstGeom>
        </p:spPr>
      </p:pic>
      <p:sp>
        <p:nvSpPr>
          <p:cNvPr id="11" name="Content Placeholder 2">
            <a:extLst>
              <a:ext uri="{FF2B5EF4-FFF2-40B4-BE49-F238E27FC236}">
                <a16:creationId xmlns:a16="http://schemas.microsoft.com/office/drawing/2014/main" id="{B46B4976-830E-4D9A-8CDD-8D73226FDBB3}"/>
              </a:ext>
            </a:extLst>
          </p:cNvPr>
          <p:cNvSpPr txBox="1">
            <a:spLocks/>
          </p:cNvSpPr>
          <p:nvPr/>
        </p:nvSpPr>
        <p:spPr>
          <a:xfrm>
            <a:off x="1090695" y="3349902"/>
            <a:ext cx="5267036" cy="2229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for the individual response, the server adds one cell margin for each obstacle cell in the map. To make sure that the obstacle avoidance works well and doesn’t consider the wall as a dynamic obstacle in the map.</a:t>
            </a:r>
            <a:endParaRPr lang="en-US" sz="1867" dirty="0"/>
          </a:p>
        </p:txBody>
      </p:sp>
    </p:spTree>
    <p:extLst>
      <p:ext uri="{BB962C8B-B14F-4D97-AF65-F5344CB8AC3E}">
        <p14:creationId xmlns:p14="http://schemas.microsoft.com/office/powerpoint/2010/main" val="317265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Path Planning:</a:t>
            </a:r>
          </a:p>
        </p:txBody>
      </p:sp>
      <p:sp>
        <p:nvSpPr>
          <p:cNvPr id="5" name="Footer Placeholder 4"/>
          <p:cNvSpPr>
            <a:spLocks noGrp="1"/>
          </p:cNvSpPr>
          <p:nvPr>
            <p:ph type="ftr" sz="quarter" idx="11"/>
          </p:nvPr>
        </p:nvSpPr>
        <p:spPr/>
        <p:txBody>
          <a:bodyPr/>
          <a:lstStyle/>
          <a:p>
            <a:r>
              <a:rPr lang="en-US" dirty="0"/>
              <a:t>Multi-Agent Robotics</a:t>
            </a:r>
          </a:p>
        </p:txBody>
      </p:sp>
      <p:sp>
        <p:nvSpPr>
          <p:cNvPr id="6" name="Slide Number Placeholder 5"/>
          <p:cNvSpPr>
            <a:spLocks noGrp="1"/>
          </p:cNvSpPr>
          <p:nvPr>
            <p:ph type="sldNum" sz="quarter" idx="12"/>
          </p:nvPr>
        </p:nvSpPr>
        <p:spPr/>
        <p:txBody>
          <a:bodyPr/>
          <a:lstStyle/>
          <a:p>
            <a:fld id="{4FD2041C-278E-442A-BF5C-FF744CCD675F}" type="slidenum">
              <a:rPr lang="en-US" smtClean="0"/>
              <a:t>23</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3C75130-6047-4ECA-BD0F-19880C1F48D6}"/>
              </a:ext>
            </a:extLst>
          </p:cNvPr>
          <p:cNvSpPr txBox="1"/>
          <p:nvPr/>
        </p:nvSpPr>
        <p:spPr>
          <a:xfrm>
            <a:off x="1286432" y="1650500"/>
            <a:ext cx="3637689" cy="523220"/>
          </a:xfrm>
          <a:prstGeom prst="rect">
            <a:avLst/>
          </a:prstGeom>
          <a:noFill/>
        </p:spPr>
        <p:txBody>
          <a:bodyPr wrap="square" rtlCol="0">
            <a:spAutoFit/>
          </a:bodyPr>
          <a:lstStyle/>
          <a:p>
            <a:r>
              <a:rPr lang="en-US" sz="2800" b="1" dirty="0">
                <a:solidFill>
                  <a:schemeClr val="tx1">
                    <a:lumMod val="75000"/>
                    <a:lumOff val="25000"/>
                  </a:schemeClr>
                </a:solidFill>
              </a:rPr>
              <a:t>Map-based planning </a:t>
            </a:r>
          </a:p>
        </p:txBody>
      </p: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12" name="Picture 11">
            <a:extLst>
              <a:ext uri="{FF2B5EF4-FFF2-40B4-BE49-F238E27FC236}">
                <a16:creationId xmlns:a16="http://schemas.microsoft.com/office/drawing/2014/main" id="{09432B48-51D6-4382-8DF9-5C4631A14C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8111" y="1780381"/>
            <a:ext cx="4396584" cy="4396584"/>
          </a:xfrm>
          <a:prstGeom prst="rect">
            <a:avLst/>
          </a:prstGeom>
        </p:spPr>
      </p:pic>
      <p:pic>
        <p:nvPicPr>
          <p:cNvPr id="10" name="Picture 9">
            <a:extLst>
              <a:ext uri="{FF2B5EF4-FFF2-40B4-BE49-F238E27FC236}">
                <a16:creationId xmlns:a16="http://schemas.microsoft.com/office/drawing/2014/main" id="{E540FCF1-F2A8-456E-8B9C-A4B145D05C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2361" y="1778700"/>
            <a:ext cx="4398264" cy="4398264"/>
          </a:xfrm>
          <a:prstGeom prst="rect">
            <a:avLst/>
          </a:prstGeom>
        </p:spPr>
      </p:pic>
      <p:pic>
        <p:nvPicPr>
          <p:cNvPr id="11" name="Picture 10">
            <a:extLst>
              <a:ext uri="{FF2B5EF4-FFF2-40B4-BE49-F238E27FC236}">
                <a16:creationId xmlns:a16="http://schemas.microsoft.com/office/drawing/2014/main" id="{16674865-DCB5-4674-93B0-AC71A38B4E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43503" y="1778700"/>
            <a:ext cx="4398264" cy="4398264"/>
          </a:xfrm>
          <a:prstGeom prst="rect">
            <a:avLst/>
          </a:prstGeom>
        </p:spPr>
      </p:pic>
      <p:sp>
        <p:nvSpPr>
          <p:cNvPr id="14" name="Content Placeholder 2">
            <a:extLst>
              <a:ext uri="{FF2B5EF4-FFF2-40B4-BE49-F238E27FC236}">
                <a16:creationId xmlns:a16="http://schemas.microsoft.com/office/drawing/2014/main" id="{8E9C7D99-1CF3-4810-B238-6968C453296E}"/>
              </a:ext>
            </a:extLst>
          </p:cNvPr>
          <p:cNvSpPr txBox="1">
            <a:spLocks/>
          </p:cNvSpPr>
          <p:nvPr/>
        </p:nvSpPr>
        <p:spPr>
          <a:xfrm>
            <a:off x="838201" y="2831532"/>
            <a:ext cx="5267036" cy="4152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t>Cooperative Response:</a:t>
            </a:r>
          </a:p>
        </p:txBody>
      </p:sp>
      <p:sp>
        <p:nvSpPr>
          <p:cNvPr id="15" name="Content Placeholder 2">
            <a:extLst>
              <a:ext uri="{FF2B5EF4-FFF2-40B4-BE49-F238E27FC236}">
                <a16:creationId xmlns:a16="http://schemas.microsoft.com/office/drawing/2014/main" id="{1E360074-F417-4DF8-83BA-2475535C6303}"/>
              </a:ext>
            </a:extLst>
          </p:cNvPr>
          <p:cNvSpPr txBox="1">
            <a:spLocks/>
          </p:cNvSpPr>
          <p:nvPr/>
        </p:nvSpPr>
        <p:spPr>
          <a:xfrm>
            <a:off x="1090695" y="3349902"/>
            <a:ext cx="5267036" cy="2229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t>for the cooperative response, the server adds two cell margin for each obstacle cell in the map. To make sure that the obstacle avoidance works well and doesn’t consider the wall as a dynamic obstacle in the map.</a:t>
            </a:r>
            <a:endParaRPr lang="en-US" sz="1867" dirty="0"/>
          </a:p>
        </p:txBody>
      </p:sp>
    </p:spTree>
    <p:extLst>
      <p:ext uri="{BB962C8B-B14F-4D97-AF65-F5344CB8AC3E}">
        <p14:creationId xmlns:p14="http://schemas.microsoft.com/office/powerpoint/2010/main" val="132653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9732872-4EFB-4C41-A65A-11C4EAAC40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9109" y="1778700"/>
            <a:ext cx="4398264" cy="4398264"/>
          </a:xfrm>
          <a:prstGeom prst="rect">
            <a:avLst/>
          </a:prstGeom>
        </p:spPr>
      </p:pic>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Path Planning:</a:t>
            </a:r>
          </a:p>
        </p:txBody>
      </p:sp>
      <p:sp>
        <p:nvSpPr>
          <p:cNvPr id="3" name="Content Placeholder 2"/>
          <p:cNvSpPr>
            <a:spLocks noGrp="1"/>
          </p:cNvSpPr>
          <p:nvPr>
            <p:ph idx="1"/>
          </p:nvPr>
        </p:nvSpPr>
        <p:spPr>
          <a:xfrm>
            <a:off x="838201" y="2370985"/>
            <a:ext cx="5267036" cy="3805979"/>
          </a:xfrm>
        </p:spPr>
        <p:txBody>
          <a:bodyPr>
            <a:normAutofit/>
          </a:bodyPr>
          <a:lstStyle/>
          <a:p>
            <a:r>
              <a:rPr lang="en-US" sz="2000" dirty="0"/>
              <a:t>The algorithm takes two point and get the shortest path between this two points.</a:t>
            </a:r>
            <a:br>
              <a:rPr lang="en-US" sz="2000" dirty="0"/>
            </a:br>
            <a:endParaRPr lang="en-US" sz="2000" dirty="0"/>
          </a:p>
          <a:p>
            <a:r>
              <a:rPr lang="en-US" sz="2000" dirty="0"/>
              <a:t>This paths are a set of locations in the map, we get this locations from the start and the end points of each straight line.</a:t>
            </a:r>
            <a:br>
              <a:rPr lang="en-US" sz="2000" dirty="0"/>
            </a:br>
            <a:endParaRPr lang="en-US" sz="2000" dirty="0"/>
          </a:p>
          <a:p>
            <a:r>
              <a:rPr lang="en-US" sz="2000" dirty="0"/>
              <a:t>We apply this algorithm many times to get this path between any two points</a:t>
            </a:r>
          </a:p>
          <a:p>
            <a:pPr marL="457200" lvl="1" indent="0">
              <a:buNone/>
            </a:pPr>
            <a:endParaRPr lang="en-US" sz="1800" dirty="0">
              <a:solidFill>
                <a:schemeClr val="tx1">
                  <a:lumMod val="65000"/>
                  <a:lumOff val="35000"/>
                </a:schemeClr>
              </a:solidFill>
              <a:latin typeface="Century Gothic" panose="020B0502020202020204" pitchFamily="34" charset="0"/>
            </a:endParaRPr>
          </a:p>
        </p:txBody>
      </p:sp>
      <p:sp>
        <p:nvSpPr>
          <p:cNvPr id="5" name="Footer Placeholder 4"/>
          <p:cNvSpPr>
            <a:spLocks noGrp="1"/>
          </p:cNvSpPr>
          <p:nvPr>
            <p:ph type="ftr" sz="quarter" idx="11"/>
          </p:nvPr>
        </p:nvSpPr>
        <p:spPr/>
        <p:txBody>
          <a:bodyPr/>
          <a:lstStyle/>
          <a:p>
            <a:r>
              <a:rPr lang="en-US" dirty="0"/>
              <a:t>Multi-Agent Robotics</a:t>
            </a:r>
          </a:p>
        </p:txBody>
      </p:sp>
      <p:sp>
        <p:nvSpPr>
          <p:cNvPr id="6" name="Slide Number Placeholder 5"/>
          <p:cNvSpPr>
            <a:spLocks noGrp="1"/>
          </p:cNvSpPr>
          <p:nvPr>
            <p:ph type="sldNum" sz="quarter" idx="12"/>
          </p:nvPr>
        </p:nvSpPr>
        <p:spPr/>
        <p:txBody>
          <a:bodyPr/>
          <a:lstStyle/>
          <a:p>
            <a:fld id="{4FD2041C-278E-442A-BF5C-FF744CCD675F}" type="slidenum">
              <a:rPr lang="en-US" smtClean="0"/>
              <a:t>24</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63C75130-6047-4ECA-BD0F-19880C1F48D6}"/>
              </a:ext>
            </a:extLst>
          </p:cNvPr>
          <p:cNvSpPr txBox="1"/>
          <p:nvPr/>
        </p:nvSpPr>
        <p:spPr>
          <a:xfrm>
            <a:off x="1286432" y="1650500"/>
            <a:ext cx="3637689" cy="523220"/>
          </a:xfrm>
          <a:prstGeom prst="rect">
            <a:avLst/>
          </a:prstGeom>
          <a:noFill/>
        </p:spPr>
        <p:txBody>
          <a:bodyPr wrap="square" rtlCol="0">
            <a:spAutoFit/>
          </a:bodyPr>
          <a:lstStyle/>
          <a:p>
            <a:r>
              <a:rPr lang="en-US" sz="2800" b="1" dirty="0">
                <a:solidFill>
                  <a:schemeClr val="tx1">
                    <a:lumMod val="75000"/>
                    <a:lumOff val="25000"/>
                  </a:schemeClr>
                </a:solidFill>
              </a:rPr>
              <a:t>A* Algorithm</a:t>
            </a:r>
          </a:p>
        </p:txBody>
      </p: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4" name="Oval 3">
            <a:extLst>
              <a:ext uri="{FF2B5EF4-FFF2-40B4-BE49-F238E27FC236}">
                <a16:creationId xmlns:a16="http://schemas.microsoft.com/office/drawing/2014/main" id="{3BE478C8-9E37-4CE4-A6C9-73BD3A295A75}"/>
              </a:ext>
            </a:extLst>
          </p:cNvPr>
          <p:cNvSpPr/>
          <p:nvPr/>
        </p:nvSpPr>
        <p:spPr>
          <a:xfrm>
            <a:off x="8454887" y="4916557"/>
            <a:ext cx="142461" cy="927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7F286E1-1D8D-4CB2-85AD-36025C478A39}"/>
              </a:ext>
            </a:extLst>
          </p:cNvPr>
          <p:cNvSpPr/>
          <p:nvPr/>
        </p:nvSpPr>
        <p:spPr>
          <a:xfrm>
            <a:off x="7699513" y="5353878"/>
            <a:ext cx="45388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919EDD5-20AB-4206-ACED-881B37C2E24D}"/>
              </a:ext>
            </a:extLst>
          </p:cNvPr>
          <p:cNvSpPr/>
          <p:nvPr/>
        </p:nvSpPr>
        <p:spPr>
          <a:xfrm rot="18921722">
            <a:off x="8122248" y="5191010"/>
            <a:ext cx="4000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09F2F69-4C76-462E-A06A-769D05EC4C19}"/>
              </a:ext>
            </a:extLst>
          </p:cNvPr>
          <p:cNvSpPr/>
          <p:nvPr/>
        </p:nvSpPr>
        <p:spPr>
          <a:xfrm rot="2388219">
            <a:off x="8547512" y="5185423"/>
            <a:ext cx="4000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5B76066A-6088-4F52-94BE-9F05FEBE1FED}"/>
              </a:ext>
            </a:extLst>
          </p:cNvPr>
          <p:cNvSpPr/>
          <p:nvPr/>
        </p:nvSpPr>
        <p:spPr>
          <a:xfrm>
            <a:off x="8968217" y="5347803"/>
            <a:ext cx="77213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EA4FFE8D-DEDB-4DCD-82C5-5F6271FC0B32}"/>
              </a:ext>
            </a:extLst>
          </p:cNvPr>
          <p:cNvSpPr/>
          <p:nvPr/>
        </p:nvSpPr>
        <p:spPr>
          <a:xfrm rot="18921722">
            <a:off x="9756442" y="5168150"/>
            <a:ext cx="4000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9E7092D7-11BB-4B0D-801B-0683010CF7C4}"/>
              </a:ext>
            </a:extLst>
          </p:cNvPr>
          <p:cNvSpPr/>
          <p:nvPr/>
        </p:nvSpPr>
        <p:spPr>
          <a:xfrm rot="16200000">
            <a:off x="10004815" y="4860220"/>
            <a:ext cx="265732"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EA35B68-9273-400B-8FF4-EC012D088444}"/>
              </a:ext>
            </a:extLst>
          </p:cNvPr>
          <p:cNvSpPr/>
          <p:nvPr/>
        </p:nvSpPr>
        <p:spPr>
          <a:xfrm rot="13142443">
            <a:off x="9786290" y="4545074"/>
            <a:ext cx="40000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D792BEA-EB31-4188-90DB-0AAD94C8D966}"/>
              </a:ext>
            </a:extLst>
          </p:cNvPr>
          <p:cNvSpPr/>
          <p:nvPr/>
        </p:nvSpPr>
        <p:spPr>
          <a:xfrm>
            <a:off x="9687340" y="4247470"/>
            <a:ext cx="123282" cy="17673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54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par>
                                <p:cTn id="13" presetID="22" presetClass="entr" presetSubtype="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up)">
                                      <p:cBhvr>
                                        <p:cTn id="15" dur="500"/>
                                        <p:tgtEl>
                                          <p:spTgt spid="3">
                                            <p:txEl>
                                              <p:pRg st="1" end="1"/>
                                            </p:txEl>
                                          </p:spTgt>
                                        </p:tgtEl>
                                      </p:cBhvr>
                                    </p:animEffect>
                                  </p:childTnLst>
                                </p:cTn>
                              </p:par>
                              <p:par>
                                <p:cTn id="16" presetID="22" presetClass="entr" presetSubtype="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up)">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13" grpId="0" animBg="1"/>
      <p:bldP spid="16" grpId="0" animBg="1"/>
      <p:bldP spid="17" grpId="0" animBg="1"/>
      <p:bldP spid="18" grpId="0" animBg="1"/>
      <p:bldP spid="19" grpId="0" animBg="1"/>
      <p:bldP spid="20" grpId="0" animBg="1"/>
      <p:bldP spid="21"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3C15DE-9E41-4906-97FF-FC8CCEEFED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7867" y="1780381"/>
            <a:ext cx="4396584" cy="4396584"/>
          </a:xfrm>
          <a:prstGeom prst="rect">
            <a:avLst/>
          </a:prstGeom>
        </p:spPr>
      </p:pic>
      <p:pic>
        <p:nvPicPr>
          <p:cNvPr id="14" name="Picture 13" descr="A close up of a white wall&#10;&#10;Description generated with high confidence">
            <a:extLst>
              <a:ext uri="{FF2B5EF4-FFF2-40B4-BE49-F238E27FC236}">
                <a16:creationId xmlns:a16="http://schemas.microsoft.com/office/drawing/2014/main" id="{55179055-38BF-4BBC-8A34-A2A62819D7F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2117" y="1778700"/>
            <a:ext cx="4398264" cy="4398264"/>
          </a:xfrm>
          <a:prstGeom prst="rect">
            <a:avLst/>
          </a:prstGeom>
        </p:spPr>
      </p:pic>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Task Allocation:</a:t>
            </a:r>
          </a:p>
        </p:txBody>
      </p:sp>
      <p:sp>
        <p:nvSpPr>
          <p:cNvPr id="3" name="Content Placeholder 2"/>
          <p:cNvSpPr>
            <a:spLocks noGrp="1"/>
          </p:cNvSpPr>
          <p:nvPr>
            <p:ph idx="1"/>
          </p:nvPr>
        </p:nvSpPr>
        <p:spPr>
          <a:xfrm>
            <a:off x="838201" y="1870073"/>
            <a:ext cx="5267036" cy="1111666"/>
          </a:xfrm>
        </p:spPr>
        <p:txBody>
          <a:bodyPr>
            <a:normAutofit/>
          </a:bodyPr>
          <a:lstStyle/>
          <a:p>
            <a:r>
              <a:rPr lang="en-US" sz="1867" dirty="0"/>
              <a:t>This algorithm aims to have the best performance of the robots by assigning the best robot to the needed task.</a:t>
            </a:r>
          </a:p>
          <a:p>
            <a:endParaRPr lang="en-US" sz="1867" dirty="0"/>
          </a:p>
          <a:p>
            <a:endParaRPr lang="en-US" sz="1867" dirty="0"/>
          </a:p>
        </p:txBody>
      </p:sp>
      <p:sp>
        <p:nvSpPr>
          <p:cNvPr id="5" name="Footer Placeholder 4"/>
          <p:cNvSpPr>
            <a:spLocks noGrp="1"/>
          </p:cNvSpPr>
          <p:nvPr>
            <p:ph type="ftr" sz="quarter" idx="11"/>
          </p:nvPr>
        </p:nvSpPr>
        <p:spPr/>
        <p:txBody>
          <a:bodyPr/>
          <a:lstStyle/>
          <a:p>
            <a:r>
              <a:rPr lang="en-US" dirty="0"/>
              <a:t>Multi-Agent Robotics</a:t>
            </a:r>
          </a:p>
        </p:txBody>
      </p:sp>
      <p:sp>
        <p:nvSpPr>
          <p:cNvPr id="6" name="Slide Number Placeholder 5"/>
          <p:cNvSpPr>
            <a:spLocks noGrp="1"/>
          </p:cNvSpPr>
          <p:nvPr>
            <p:ph type="sldNum" sz="quarter" idx="12"/>
          </p:nvPr>
        </p:nvSpPr>
        <p:spPr/>
        <p:txBody>
          <a:bodyPr/>
          <a:lstStyle/>
          <a:p>
            <a:fld id="{4FD2041C-278E-442A-BF5C-FF744CCD675F}" type="slidenum">
              <a:rPr lang="en-US" smtClean="0"/>
              <a:t>25</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1" name="Content Placeholder 2">
            <a:extLst>
              <a:ext uri="{FF2B5EF4-FFF2-40B4-BE49-F238E27FC236}">
                <a16:creationId xmlns:a16="http://schemas.microsoft.com/office/drawing/2014/main" id="{88B6EB1B-2552-4D0F-B0D4-4F61197A90ED}"/>
              </a:ext>
            </a:extLst>
          </p:cNvPr>
          <p:cNvSpPr txBox="1">
            <a:spLocks/>
          </p:cNvSpPr>
          <p:nvPr/>
        </p:nvSpPr>
        <p:spPr>
          <a:xfrm>
            <a:off x="787201" y="3161124"/>
            <a:ext cx="5267036" cy="803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67" dirty="0"/>
              <a:t>We divide the map to a number of areas equal the number of robots. </a:t>
            </a:r>
          </a:p>
          <a:p>
            <a:endParaRPr lang="en-US" sz="1867" dirty="0"/>
          </a:p>
          <a:p>
            <a:endParaRPr lang="en-US" sz="1867" dirty="0"/>
          </a:p>
        </p:txBody>
      </p:sp>
      <p:sp>
        <p:nvSpPr>
          <p:cNvPr id="12" name="Content Placeholder 2">
            <a:extLst>
              <a:ext uri="{FF2B5EF4-FFF2-40B4-BE49-F238E27FC236}">
                <a16:creationId xmlns:a16="http://schemas.microsoft.com/office/drawing/2014/main" id="{91B9EE49-0D30-4333-BCA9-3EFB8A0B121E}"/>
              </a:ext>
            </a:extLst>
          </p:cNvPr>
          <p:cNvSpPr txBox="1">
            <a:spLocks/>
          </p:cNvSpPr>
          <p:nvPr/>
        </p:nvSpPr>
        <p:spPr>
          <a:xfrm>
            <a:off x="787201" y="4356818"/>
            <a:ext cx="5267036" cy="8038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67" dirty="0"/>
              <a:t>This algorithm have 3 cases that it need to check on. </a:t>
            </a:r>
          </a:p>
          <a:p>
            <a:endParaRPr lang="en-US" sz="1867" dirty="0"/>
          </a:p>
          <a:p>
            <a:endParaRPr lang="en-US" sz="1867" dirty="0"/>
          </a:p>
        </p:txBody>
      </p:sp>
    </p:spTree>
    <p:extLst>
      <p:ext uri="{BB962C8B-B14F-4D97-AF65-F5344CB8AC3E}">
        <p14:creationId xmlns:p14="http://schemas.microsoft.com/office/powerpoint/2010/main" val="34606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close up of a white wall&#10;&#10;Description generated with high confidence">
            <a:extLst>
              <a:ext uri="{FF2B5EF4-FFF2-40B4-BE49-F238E27FC236}">
                <a16:creationId xmlns:a16="http://schemas.microsoft.com/office/drawing/2014/main" id="{55179055-38BF-4BBC-8A34-A2A62819D7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92117" y="1778700"/>
            <a:ext cx="4398264" cy="4398264"/>
          </a:xfrm>
          <a:prstGeom prst="rect">
            <a:avLst/>
          </a:prstGeom>
        </p:spPr>
      </p:pic>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Task Allocation:</a:t>
            </a:r>
          </a:p>
        </p:txBody>
      </p:sp>
      <p:sp>
        <p:nvSpPr>
          <p:cNvPr id="5" name="Footer Placeholder 4"/>
          <p:cNvSpPr>
            <a:spLocks noGrp="1"/>
          </p:cNvSpPr>
          <p:nvPr>
            <p:ph type="ftr" sz="quarter" idx="11"/>
          </p:nvPr>
        </p:nvSpPr>
        <p:spPr/>
        <p:txBody>
          <a:bodyPr/>
          <a:lstStyle/>
          <a:p>
            <a:r>
              <a:rPr lang="en-US" dirty="0"/>
              <a:t>Multi-Agent Robotics</a:t>
            </a:r>
          </a:p>
        </p:txBody>
      </p:sp>
      <p:sp>
        <p:nvSpPr>
          <p:cNvPr id="6" name="Slide Number Placeholder 5"/>
          <p:cNvSpPr>
            <a:spLocks noGrp="1"/>
          </p:cNvSpPr>
          <p:nvPr>
            <p:ph type="sldNum" sz="quarter" idx="12"/>
          </p:nvPr>
        </p:nvSpPr>
        <p:spPr/>
        <p:txBody>
          <a:bodyPr/>
          <a:lstStyle/>
          <a:p>
            <a:fld id="{4FD2041C-278E-442A-BF5C-FF744CCD675F}" type="slidenum">
              <a:rPr lang="en-US" smtClean="0"/>
              <a:t>26</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3" name="Content Placeholder 2"/>
          <p:cNvSpPr>
            <a:spLocks noGrp="1"/>
          </p:cNvSpPr>
          <p:nvPr>
            <p:ph idx="1"/>
          </p:nvPr>
        </p:nvSpPr>
        <p:spPr>
          <a:xfrm>
            <a:off x="838201" y="1870073"/>
            <a:ext cx="5267036" cy="1291050"/>
          </a:xfrm>
        </p:spPr>
        <p:txBody>
          <a:bodyPr>
            <a:normAutofit/>
          </a:bodyPr>
          <a:lstStyle/>
          <a:p>
            <a:r>
              <a:rPr lang="en-US" sz="1867" b="1" dirty="0"/>
              <a:t>First:</a:t>
            </a:r>
            <a:br>
              <a:rPr lang="en-US" sz="1867" b="1" dirty="0"/>
            </a:br>
            <a:r>
              <a:rPr lang="en-US" sz="1867" dirty="0"/>
              <a:t>The start point in the location of the first robot, we check the shortest path between the first robot and the second one.</a:t>
            </a:r>
            <a:endParaRPr lang="en-US" sz="1867" b="1" dirty="0"/>
          </a:p>
          <a:p>
            <a:endParaRPr lang="en-US" sz="1867" dirty="0"/>
          </a:p>
          <a:p>
            <a:endParaRPr lang="en-US" sz="1867" dirty="0"/>
          </a:p>
        </p:txBody>
      </p:sp>
      <p:sp>
        <p:nvSpPr>
          <p:cNvPr id="11" name="Content Placeholder 2">
            <a:extLst>
              <a:ext uri="{FF2B5EF4-FFF2-40B4-BE49-F238E27FC236}">
                <a16:creationId xmlns:a16="http://schemas.microsoft.com/office/drawing/2014/main" id="{88B6EB1B-2552-4D0F-B0D4-4F61197A90ED}"/>
              </a:ext>
            </a:extLst>
          </p:cNvPr>
          <p:cNvSpPr txBox="1">
            <a:spLocks/>
          </p:cNvSpPr>
          <p:nvPr/>
        </p:nvSpPr>
        <p:spPr>
          <a:xfrm>
            <a:off x="747255" y="3161123"/>
            <a:ext cx="5267036" cy="11739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67" b="1" dirty="0"/>
              <a:t>Second:</a:t>
            </a:r>
            <a:br>
              <a:rPr lang="en-US" sz="1867" b="1" dirty="0"/>
            </a:br>
            <a:r>
              <a:rPr lang="en-US" sz="1867" dirty="0"/>
              <a:t>The start point in the location of the last robot, we check the shortest path between the last robot and the previous one.</a:t>
            </a:r>
            <a:endParaRPr lang="en-US" sz="1867" b="1" dirty="0"/>
          </a:p>
          <a:p>
            <a:endParaRPr lang="en-US" sz="1867" dirty="0"/>
          </a:p>
          <a:p>
            <a:endParaRPr lang="en-US" sz="1867" dirty="0"/>
          </a:p>
          <a:p>
            <a:endParaRPr lang="en-US" sz="1867" dirty="0"/>
          </a:p>
        </p:txBody>
      </p:sp>
      <p:sp>
        <p:nvSpPr>
          <p:cNvPr id="13" name="Oval 12">
            <a:extLst>
              <a:ext uri="{FF2B5EF4-FFF2-40B4-BE49-F238E27FC236}">
                <a16:creationId xmlns:a16="http://schemas.microsoft.com/office/drawing/2014/main" id="{54D762B6-D38E-4490-8F2A-5DE93CA3FD26}"/>
              </a:ext>
            </a:extLst>
          </p:cNvPr>
          <p:cNvSpPr/>
          <p:nvPr/>
        </p:nvSpPr>
        <p:spPr>
          <a:xfrm>
            <a:off x="8507895" y="4903307"/>
            <a:ext cx="142461" cy="9276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A4E502ED-3686-4061-9D0F-3062B314F122}"/>
              </a:ext>
            </a:extLst>
          </p:cNvPr>
          <p:cNvSpPr txBox="1">
            <a:spLocks/>
          </p:cNvSpPr>
          <p:nvPr/>
        </p:nvSpPr>
        <p:spPr>
          <a:xfrm>
            <a:off x="747255" y="4514440"/>
            <a:ext cx="5267036" cy="14486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67" b="1" dirty="0"/>
              <a:t>Third:</a:t>
            </a:r>
            <a:br>
              <a:rPr lang="en-US" sz="1867" b="1" dirty="0"/>
            </a:br>
            <a:r>
              <a:rPr lang="en-US" sz="1867" dirty="0"/>
              <a:t>The start point in the location of a robot in the middle, we check the shortest path between 3 robots (this robot, the previous one and the advanced one).</a:t>
            </a:r>
            <a:endParaRPr lang="en-US" sz="1867" b="1" dirty="0"/>
          </a:p>
          <a:p>
            <a:endParaRPr lang="en-US" sz="1867" dirty="0"/>
          </a:p>
          <a:p>
            <a:endParaRPr lang="en-US" sz="1867" dirty="0"/>
          </a:p>
          <a:p>
            <a:endParaRPr lang="en-US" sz="1867" dirty="0"/>
          </a:p>
        </p:txBody>
      </p:sp>
      <p:sp>
        <p:nvSpPr>
          <p:cNvPr id="12" name="Arrow: Right 11">
            <a:extLst>
              <a:ext uri="{FF2B5EF4-FFF2-40B4-BE49-F238E27FC236}">
                <a16:creationId xmlns:a16="http://schemas.microsoft.com/office/drawing/2014/main" id="{74AA0B68-6BCA-4FC9-9D7D-4FC796F7D916}"/>
              </a:ext>
            </a:extLst>
          </p:cNvPr>
          <p:cNvSpPr/>
          <p:nvPr/>
        </p:nvSpPr>
        <p:spPr>
          <a:xfrm>
            <a:off x="7699513" y="5353878"/>
            <a:ext cx="45388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CDE2253-14F3-49DF-8256-C8FFF316D473}"/>
              </a:ext>
            </a:extLst>
          </p:cNvPr>
          <p:cNvSpPr/>
          <p:nvPr/>
        </p:nvSpPr>
        <p:spPr>
          <a:xfrm rot="18921722">
            <a:off x="8112079" y="5166238"/>
            <a:ext cx="47051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B02C27B4-B17C-4D3F-BE95-D4A47FA31BB4}"/>
              </a:ext>
            </a:extLst>
          </p:cNvPr>
          <p:cNvSpPr/>
          <p:nvPr/>
        </p:nvSpPr>
        <p:spPr>
          <a:xfrm flipV="1">
            <a:off x="7716079" y="4083289"/>
            <a:ext cx="1414669" cy="4571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B7B22005-A5C0-4182-B683-F511235F66EE}"/>
              </a:ext>
            </a:extLst>
          </p:cNvPr>
          <p:cNvSpPr/>
          <p:nvPr/>
        </p:nvSpPr>
        <p:spPr>
          <a:xfrm rot="2932491">
            <a:off x="9183050" y="4197117"/>
            <a:ext cx="262872" cy="4696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55763D7C-7BB1-46A4-A2A4-1331A7E757C4}"/>
              </a:ext>
            </a:extLst>
          </p:cNvPr>
          <p:cNvSpPr/>
          <p:nvPr/>
        </p:nvSpPr>
        <p:spPr>
          <a:xfrm rot="10800000">
            <a:off x="8783294" y="5185272"/>
            <a:ext cx="1014422" cy="4571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840C03B-7918-438D-9650-8A39A2654F11}"/>
              </a:ext>
            </a:extLst>
          </p:cNvPr>
          <p:cNvSpPr/>
          <p:nvPr/>
        </p:nvSpPr>
        <p:spPr>
          <a:xfrm rot="5400000">
            <a:off x="9873464" y="4832231"/>
            <a:ext cx="189198" cy="4571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F17C22EB-D124-4573-803D-53BC588E5035}"/>
              </a:ext>
            </a:extLst>
          </p:cNvPr>
          <p:cNvSpPr/>
          <p:nvPr/>
        </p:nvSpPr>
        <p:spPr>
          <a:xfrm rot="8341014">
            <a:off x="9775693" y="5091388"/>
            <a:ext cx="227316" cy="480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969C5338-E359-4EE1-87B4-7EFEC156FD62}"/>
              </a:ext>
            </a:extLst>
          </p:cNvPr>
          <p:cNvSpPr/>
          <p:nvPr/>
        </p:nvSpPr>
        <p:spPr>
          <a:xfrm rot="5400000">
            <a:off x="9324023" y="4443294"/>
            <a:ext cx="189198" cy="4571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EFD8ABD-584F-4440-AA2C-10C2ADD72F45}"/>
              </a:ext>
            </a:extLst>
          </p:cNvPr>
          <p:cNvSpPr/>
          <p:nvPr/>
        </p:nvSpPr>
        <p:spPr>
          <a:xfrm rot="3144371">
            <a:off x="9766968" y="4631632"/>
            <a:ext cx="227316" cy="48096"/>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CE1227D-69F4-4F89-86A7-0D11B157FF48}"/>
              </a:ext>
            </a:extLst>
          </p:cNvPr>
          <p:cNvSpPr/>
          <p:nvPr/>
        </p:nvSpPr>
        <p:spPr>
          <a:xfrm flipV="1">
            <a:off x="9441482" y="4541403"/>
            <a:ext cx="318593" cy="55849"/>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33E8AEB-886F-4D03-9EBB-9BB66C67904F}"/>
              </a:ext>
            </a:extLst>
          </p:cNvPr>
          <p:cNvSpPr/>
          <p:nvPr/>
        </p:nvSpPr>
        <p:spPr>
          <a:xfrm rot="13627903">
            <a:off x="8585334" y="5074412"/>
            <a:ext cx="227316" cy="48096"/>
          </a:xfrm>
          <a:prstGeom prs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F86E09E-0085-4CFF-9DA4-7928160E4999}"/>
              </a:ext>
            </a:extLst>
          </p:cNvPr>
          <p:cNvSpPr/>
          <p:nvPr/>
        </p:nvSpPr>
        <p:spPr>
          <a:xfrm>
            <a:off x="7484806" y="4513152"/>
            <a:ext cx="125400" cy="97605"/>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A1FCE242-0834-47B1-AEC1-9A631D9A0F81}"/>
              </a:ext>
            </a:extLst>
          </p:cNvPr>
          <p:cNvSpPr/>
          <p:nvPr/>
        </p:nvSpPr>
        <p:spPr>
          <a:xfrm rot="8097928">
            <a:off x="7570816" y="4333555"/>
            <a:ext cx="397372" cy="619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09AE9E3-3660-475C-8660-13F421341FB1}"/>
              </a:ext>
            </a:extLst>
          </p:cNvPr>
          <p:cNvSpPr/>
          <p:nvPr/>
        </p:nvSpPr>
        <p:spPr>
          <a:xfrm rot="10800000">
            <a:off x="7931830" y="4144890"/>
            <a:ext cx="1198917"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128D666F-288B-4CBF-A3C1-3F4C8395450C}"/>
              </a:ext>
            </a:extLst>
          </p:cNvPr>
          <p:cNvSpPr/>
          <p:nvPr/>
        </p:nvSpPr>
        <p:spPr>
          <a:xfrm rot="13524322">
            <a:off x="9160065" y="4243156"/>
            <a:ext cx="237014" cy="602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3B5483BD-FE5A-46E4-A8BA-A56E58973B1B}"/>
              </a:ext>
            </a:extLst>
          </p:cNvPr>
          <p:cNvSpPr/>
          <p:nvPr/>
        </p:nvSpPr>
        <p:spPr>
          <a:xfrm rot="16200000">
            <a:off x="9239340" y="4473281"/>
            <a:ext cx="237014" cy="602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A5774F9F-10A3-4FD0-A561-89E9AB09F754}"/>
              </a:ext>
            </a:extLst>
          </p:cNvPr>
          <p:cNvSpPr/>
          <p:nvPr/>
        </p:nvSpPr>
        <p:spPr>
          <a:xfrm rot="10800000">
            <a:off x="9403471" y="4611420"/>
            <a:ext cx="356603"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F032EB16-1691-4AD5-B26A-79B9145E5AB2}"/>
              </a:ext>
            </a:extLst>
          </p:cNvPr>
          <p:cNvSpPr/>
          <p:nvPr/>
        </p:nvSpPr>
        <p:spPr>
          <a:xfrm rot="13913671">
            <a:off x="9763838" y="4657356"/>
            <a:ext cx="147279" cy="55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88AEBDBE-A059-4D2B-864E-9C455F0FE42A}"/>
              </a:ext>
            </a:extLst>
          </p:cNvPr>
          <p:cNvSpPr/>
          <p:nvPr/>
        </p:nvSpPr>
        <p:spPr>
          <a:xfrm rot="16200000">
            <a:off x="9815284" y="4837244"/>
            <a:ext cx="17917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C0CE8A1F-C2A7-493C-9BE0-9E1035431CFE}"/>
              </a:ext>
            </a:extLst>
          </p:cNvPr>
          <p:cNvSpPr/>
          <p:nvPr/>
        </p:nvSpPr>
        <p:spPr>
          <a:xfrm rot="19020365">
            <a:off x="9765700" y="5045653"/>
            <a:ext cx="16915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34A93A57-0421-4AD0-95EB-B0D39B8DAC73}"/>
              </a:ext>
            </a:extLst>
          </p:cNvPr>
          <p:cNvSpPr/>
          <p:nvPr/>
        </p:nvSpPr>
        <p:spPr>
          <a:xfrm>
            <a:off x="7767206" y="5102753"/>
            <a:ext cx="1968548" cy="46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7501011D-F95A-4951-8B29-26306D73F08B}"/>
              </a:ext>
            </a:extLst>
          </p:cNvPr>
          <p:cNvSpPr/>
          <p:nvPr/>
        </p:nvSpPr>
        <p:spPr>
          <a:xfrm rot="19020365">
            <a:off x="7584540" y="5207156"/>
            <a:ext cx="169156"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9A777D78-63C2-4A8B-A99D-E0ABBA00F73A}"/>
              </a:ext>
            </a:extLst>
          </p:cNvPr>
          <p:cNvSpPr/>
          <p:nvPr/>
        </p:nvSpPr>
        <p:spPr>
          <a:xfrm>
            <a:off x="7517016" y="4287369"/>
            <a:ext cx="45719" cy="16837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BDA90FC-6603-4DE6-BCA4-F70A969C2E82}"/>
              </a:ext>
            </a:extLst>
          </p:cNvPr>
          <p:cNvSpPr/>
          <p:nvPr/>
        </p:nvSpPr>
        <p:spPr>
          <a:xfrm>
            <a:off x="9341691" y="2606797"/>
            <a:ext cx="113780" cy="225287"/>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3CDAEFC-7BA7-4E7D-9458-6BCD579A3F20}"/>
              </a:ext>
            </a:extLst>
          </p:cNvPr>
          <p:cNvSpPr/>
          <p:nvPr/>
        </p:nvSpPr>
        <p:spPr>
          <a:xfrm>
            <a:off x="9695998" y="3882886"/>
            <a:ext cx="146256" cy="14577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64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arn(inVertical)">
                                      <p:cBhvr>
                                        <p:cTn id="15" dur="500"/>
                                        <p:tgtEl>
                                          <p:spTgt spid="1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arn(inVertical)">
                                      <p:cBhvr>
                                        <p:cTn id="21" dur="500"/>
                                        <p:tgtEl>
                                          <p:spTgt spid="25"/>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barn(inVertical)">
                                      <p:cBhvr>
                                        <p:cTn id="24" dur="500"/>
                                        <p:tgtEl>
                                          <p:spTgt spid="1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arn(inVertical)">
                                      <p:cBhvr>
                                        <p:cTn id="30" dur="500"/>
                                        <p:tgtEl>
                                          <p:spTgt spid="2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arn(inVertical)">
                                      <p:cBhvr>
                                        <p:cTn id="45" dur="5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2"/>
                                        </p:tgtEl>
                                      </p:cBhvr>
                                    </p:animEffect>
                                    <p:set>
                                      <p:cBhvr>
                                        <p:cTn id="50" dur="1" fill="hold">
                                          <p:stCondLst>
                                            <p:cond delay="499"/>
                                          </p:stCondLst>
                                        </p:cTn>
                                        <p:tgtEl>
                                          <p:spTgt spid="1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13"/>
                                        </p:tgtEl>
                                      </p:cBhvr>
                                    </p:animEffect>
                                    <p:set>
                                      <p:cBhvr>
                                        <p:cTn id="56" dur="1" fill="hold">
                                          <p:stCondLst>
                                            <p:cond delay="499"/>
                                          </p:stCondLst>
                                        </p:cTn>
                                        <p:tgtEl>
                                          <p:spTgt spid="13"/>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5"/>
                                        </p:tgtEl>
                                      </p:cBhvr>
                                    </p:animEffect>
                                    <p:set>
                                      <p:cBhvr>
                                        <p:cTn id="59" dur="1" fill="hold">
                                          <p:stCondLst>
                                            <p:cond delay="499"/>
                                          </p:stCondLst>
                                        </p:cTn>
                                        <p:tgtEl>
                                          <p:spTgt spid="25"/>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9"/>
                                        </p:tgtEl>
                                      </p:cBhvr>
                                    </p:animEffect>
                                    <p:set>
                                      <p:cBhvr>
                                        <p:cTn id="62" dur="1" fill="hold">
                                          <p:stCondLst>
                                            <p:cond delay="499"/>
                                          </p:stCondLst>
                                        </p:cTn>
                                        <p:tgtEl>
                                          <p:spTgt spid="19"/>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1"/>
                                        </p:tgtEl>
                                      </p:cBhvr>
                                    </p:animEffect>
                                    <p:set>
                                      <p:cBhvr>
                                        <p:cTn id="65" dur="1" fill="hold">
                                          <p:stCondLst>
                                            <p:cond delay="499"/>
                                          </p:stCondLst>
                                        </p:cTn>
                                        <p:tgtEl>
                                          <p:spTgt spid="21"/>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20"/>
                                        </p:tgtEl>
                                      </p:cBhvr>
                                    </p:animEffect>
                                    <p:set>
                                      <p:cBhvr>
                                        <p:cTn id="68" dur="1" fill="hold">
                                          <p:stCondLst>
                                            <p:cond delay="499"/>
                                          </p:stCondLst>
                                        </p:cTn>
                                        <p:tgtEl>
                                          <p:spTgt spid="20"/>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3"/>
                                        </p:tgtEl>
                                      </p:cBhvr>
                                    </p:animEffect>
                                    <p:set>
                                      <p:cBhvr>
                                        <p:cTn id="71" dur="1" fill="hold">
                                          <p:stCondLst>
                                            <p:cond delay="499"/>
                                          </p:stCondLst>
                                        </p:cTn>
                                        <p:tgtEl>
                                          <p:spTgt spid="2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22"/>
                                        </p:tgtEl>
                                      </p:cBhvr>
                                    </p:animEffect>
                                    <p:set>
                                      <p:cBhvr>
                                        <p:cTn id="74" dur="1" fill="hold">
                                          <p:stCondLst>
                                            <p:cond delay="499"/>
                                          </p:stCondLst>
                                        </p:cTn>
                                        <p:tgtEl>
                                          <p:spTgt spid="2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18"/>
                                        </p:tgtEl>
                                      </p:cBhvr>
                                    </p:animEffect>
                                    <p:set>
                                      <p:cBhvr>
                                        <p:cTn id="77" dur="1" fill="hold">
                                          <p:stCondLst>
                                            <p:cond delay="499"/>
                                          </p:stCondLst>
                                        </p:cTn>
                                        <p:tgtEl>
                                          <p:spTgt spid="18"/>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17"/>
                                        </p:tgtEl>
                                      </p:cBhvr>
                                    </p:animEffect>
                                    <p:set>
                                      <p:cBhvr>
                                        <p:cTn id="80" dur="1" fill="hold">
                                          <p:stCondLst>
                                            <p:cond delay="499"/>
                                          </p:stCondLst>
                                        </p:cTn>
                                        <p:tgtEl>
                                          <p:spTgt spid="17"/>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24"/>
                                        </p:tgtEl>
                                      </p:cBhvr>
                                    </p:animEffect>
                                    <p:set>
                                      <p:cBhvr>
                                        <p:cTn id="83" dur="1" fill="hold">
                                          <p:stCondLst>
                                            <p:cond delay="499"/>
                                          </p:stCondLst>
                                        </p:cTn>
                                        <p:tgtEl>
                                          <p:spTgt spid="2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1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wipe(left)">
                                      <p:cBhvr>
                                        <p:cTn id="92" dur="500"/>
                                        <p:tgtEl>
                                          <p:spTgt spid="8"/>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wipe(left)">
                                      <p:cBhvr>
                                        <p:cTn id="95" dur="500"/>
                                        <p:tgtEl>
                                          <p:spTgt spid="27"/>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animEffect transition="in" filter="wipe(left)">
                                      <p:cBhvr>
                                        <p:cTn id="98" dur="500"/>
                                        <p:tgtEl>
                                          <p:spTgt spid="2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wipe(left)">
                                      <p:cBhvr>
                                        <p:cTn id="101" dur="500"/>
                                        <p:tgtEl>
                                          <p:spTgt spid="26"/>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29"/>
                                        </p:tgtEl>
                                        <p:attrNameLst>
                                          <p:attrName>style.visibility</p:attrName>
                                        </p:attrNameLst>
                                      </p:cBhvr>
                                      <p:to>
                                        <p:strVal val="visible"/>
                                      </p:to>
                                    </p:set>
                                    <p:animEffect transition="in" filter="wipe(left)">
                                      <p:cBhvr>
                                        <p:cTn id="104" dur="500"/>
                                        <p:tgtEl>
                                          <p:spTgt spid="29"/>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ipe(left)">
                                      <p:cBhvr>
                                        <p:cTn id="110" dur="500"/>
                                        <p:tgtEl>
                                          <p:spTgt spid="31"/>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2"/>
                                        </p:tgtEl>
                                        <p:attrNameLst>
                                          <p:attrName>style.visibility</p:attrName>
                                        </p:attrNameLst>
                                      </p:cBhvr>
                                      <p:to>
                                        <p:strVal val="visible"/>
                                      </p:to>
                                    </p:set>
                                    <p:animEffect transition="in" filter="wipe(left)">
                                      <p:cBhvr>
                                        <p:cTn id="113" dur="500"/>
                                        <p:tgtEl>
                                          <p:spTgt spid="32"/>
                                        </p:tgtEl>
                                      </p:cBhvr>
                                    </p:animEffect>
                                  </p:childTnLst>
                                </p:cTn>
                              </p:par>
                              <p:par>
                                <p:cTn id="114" presetID="22" presetClass="entr" presetSubtype="8" fill="hold" grpId="0" nodeType="withEffect">
                                  <p:stCondLst>
                                    <p:cond delay="0"/>
                                  </p:stCondLst>
                                  <p:childTnLst>
                                    <p:set>
                                      <p:cBhvr>
                                        <p:cTn id="115" dur="1" fill="hold">
                                          <p:stCondLst>
                                            <p:cond delay="0"/>
                                          </p:stCondLst>
                                        </p:cTn>
                                        <p:tgtEl>
                                          <p:spTgt spid="33"/>
                                        </p:tgtEl>
                                        <p:attrNameLst>
                                          <p:attrName>style.visibility</p:attrName>
                                        </p:attrNameLst>
                                      </p:cBhvr>
                                      <p:to>
                                        <p:strVal val="visible"/>
                                      </p:to>
                                    </p:set>
                                    <p:animEffect transition="in" filter="wipe(left)">
                                      <p:cBhvr>
                                        <p:cTn id="116" dur="500"/>
                                        <p:tgtEl>
                                          <p:spTgt spid="33"/>
                                        </p:tgtEl>
                                      </p:cBhvr>
                                    </p:animEffect>
                                  </p:childTnLst>
                                </p:cTn>
                              </p:par>
                              <p:par>
                                <p:cTn id="117" presetID="22" presetClass="entr" presetSubtype="8" fill="hold" grpId="0" nodeType="with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wipe(left)">
                                      <p:cBhvr>
                                        <p:cTn id="119" dur="500"/>
                                        <p:tgtEl>
                                          <p:spTgt spid="34"/>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wipe(left)">
                                      <p:cBhvr>
                                        <p:cTn id="122" dur="500"/>
                                        <p:tgtEl>
                                          <p:spTgt spid="35"/>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xit" presetSubtype="0" fill="hold" grpId="1" nodeType="clickEffect">
                                  <p:stCondLst>
                                    <p:cond delay="0"/>
                                  </p:stCondLst>
                                  <p:childTnLst>
                                    <p:animEffect transition="out" filter="fade">
                                      <p:cBhvr>
                                        <p:cTn id="126" dur="500"/>
                                        <p:tgtEl>
                                          <p:spTgt spid="10"/>
                                        </p:tgtEl>
                                      </p:cBhvr>
                                    </p:animEffect>
                                    <p:set>
                                      <p:cBhvr>
                                        <p:cTn id="127" dur="1" fill="hold">
                                          <p:stCondLst>
                                            <p:cond delay="499"/>
                                          </p:stCondLst>
                                        </p:cTn>
                                        <p:tgtEl>
                                          <p:spTgt spid="10"/>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8"/>
                                        </p:tgtEl>
                                      </p:cBhvr>
                                    </p:animEffect>
                                    <p:set>
                                      <p:cBhvr>
                                        <p:cTn id="130" dur="1" fill="hold">
                                          <p:stCondLst>
                                            <p:cond delay="499"/>
                                          </p:stCondLst>
                                        </p:cTn>
                                        <p:tgtEl>
                                          <p:spTgt spid="8"/>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500"/>
                                        <p:tgtEl>
                                          <p:spTgt spid="27"/>
                                        </p:tgtEl>
                                      </p:cBhvr>
                                    </p:animEffect>
                                    <p:set>
                                      <p:cBhvr>
                                        <p:cTn id="133" dur="1" fill="hold">
                                          <p:stCondLst>
                                            <p:cond delay="499"/>
                                          </p:stCondLst>
                                        </p:cTn>
                                        <p:tgtEl>
                                          <p:spTgt spid="27"/>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28"/>
                                        </p:tgtEl>
                                      </p:cBhvr>
                                    </p:animEffect>
                                    <p:set>
                                      <p:cBhvr>
                                        <p:cTn id="136" dur="1" fill="hold">
                                          <p:stCondLst>
                                            <p:cond delay="499"/>
                                          </p:stCondLst>
                                        </p:cTn>
                                        <p:tgtEl>
                                          <p:spTgt spid="28"/>
                                        </p:tgtEl>
                                        <p:attrNameLst>
                                          <p:attrName>style.visibility</p:attrName>
                                        </p:attrNameLst>
                                      </p:cBhvr>
                                      <p:to>
                                        <p:strVal val="hidden"/>
                                      </p:to>
                                    </p:set>
                                  </p:childTnLst>
                                </p:cTn>
                              </p:par>
                              <p:par>
                                <p:cTn id="137" presetID="10" presetClass="exit" presetSubtype="0" fill="hold" grpId="1" nodeType="withEffect">
                                  <p:stCondLst>
                                    <p:cond delay="0"/>
                                  </p:stCondLst>
                                  <p:childTnLst>
                                    <p:animEffect transition="out" filter="fade">
                                      <p:cBhvr>
                                        <p:cTn id="138" dur="500"/>
                                        <p:tgtEl>
                                          <p:spTgt spid="26"/>
                                        </p:tgtEl>
                                      </p:cBhvr>
                                    </p:animEffect>
                                    <p:set>
                                      <p:cBhvr>
                                        <p:cTn id="139" dur="1" fill="hold">
                                          <p:stCondLst>
                                            <p:cond delay="499"/>
                                          </p:stCondLst>
                                        </p:cTn>
                                        <p:tgtEl>
                                          <p:spTgt spid="26"/>
                                        </p:tgtEl>
                                        <p:attrNameLst>
                                          <p:attrName>style.visibility</p:attrName>
                                        </p:attrNameLst>
                                      </p:cBhvr>
                                      <p:to>
                                        <p:strVal val="hidden"/>
                                      </p:to>
                                    </p:set>
                                  </p:childTnLst>
                                </p:cTn>
                              </p:par>
                              <p:par>
                                <p:cTn id="140" presetID="10" presetClass="exit" presetSubtype="0" fill="hold" grpId="1" nodeType="withEffect">
                                  <p:stCondLst>
                                    <p:cond delay="0"/>
                                  </p:stCondLst>
                                  <p:childTnLst>
                                    <p:animEffect transition="out" filter="fade">
                                      <p:cBhvr>
                                        <p:cTn id="141" dur="500"/>
                                        <p:tgtEl>
                                          <p:spTgt spid="29"/>
                                        </p:tgtEl>
                                      </p:cBhvr>
                                    </p:animEffect>
                                    <p:set>
                                      <p:cBhvr>
                                        <p:cTn id="142" dur="1" fill="hold">
                                          <p:stCondLst>
                                            <p:cond delay="499"/>
                                          </p:stCondLst>
                                        </p:cTn>
                                        <p:tgtEl>
                                          <p:spTgt spid="29"/>
                                        </p:tgtEl>
                                        <p:attrNameLst>
                                          <p:attrName>style.visibility</p:attrName>
                                        </p:attrNameLst>
                                      </p:cBhvr>
                                      <p:to>
                                        <p:strVal val="hidden"/>
                                      </p:to>
                                    </p:set>
                                  </p:childTnLst>
                                </p:cTn>
                              </p:par>
                              <p:par>
                                <p:cTn id="143" presetID="10" presetClass="exit" presetSubtype="0" fill="hold" grpId="1" nodeType="withEffect">
                                  <p:stCondLst>
                                    <p:cond delay="0"/>
                                  </p:stCondLst>
                                  <p:childTnLst>
                                    <p:animEffect transition="out" filter="fade">
                                      <p:cBhvr>
                                        <p:cTn id="144" dur="500"/>
                                        <p:tgtEl>
                                          <p:spTgt spid="30"/>
                                        </p:tgtEl>
                                      </p:cBhvr>
                                    </p:animEffect>
                                    <p:set>
                                      <p:cBhvr>
                                        <p:cTn id="145" dur="1" fill="hold">
                                          <p:stCondLst>
                                            <p:cond delay="499"/>
                                          </p:stCondLst>
                                        </p:cTn>
                                        <p:tgtEl>
                                          <p:spTgt spid="30"/>
                                        </p:tgtEl>
                                        <p:attrNameLst>
                                          <p:attrName>style.visibility</p:attrName>
                                        </p:attrNameLst>
                                      </p:cBhvr>
                                      <p:to>
                                        <p:strVal val="hidden"/>
                                      </p:to>
                                    </p:set>
                                  </p:childTnLst>
                                </p:cTn>
                              </p:par>
                              <p:par>
                                <p:cTn id="146" presetID="10" presetClass="exit" presetSubtype="0" fill="hold" grpId="1" nodeType="withEffect">
                                  <p:stCondLst>
                                    <p:cond delay="0"/>
                                  </p:stCondLst>
                                  <p:childTnLst>
                                    <p:animEffect transition="out" filter="fade">
                                      <p:cBhvr>
                                        <p:cTn id="147" dur="500"/>
                                        <p:tgtEl>
                                          <p:spTgt spid="31"/>
                                        </p:tgtEl>
                                      </p:cBhvr>
                                    </p:animEffect>
                                    <p:set>
                                      <p:cBhvr>
                                        <p:cTn id="148" dur="1" fill="hold">
                                          <p:stCondLst>
                                            <p:cond delay="499"/>
                                          </p:stCondLst>
                                        </p:cTn>
                                        <p:tgtEl>
                                          <p:spTgt spid="31"/>
                                        </p:tgtEl>
                                        <p:attrNameLst>
                                          <p:attrName>style.visibility</p:attrName>
                                        </p:attrNameLst>
                                      </p:cBhvr>
                                      <p:to>
                                        <p:strVal val="hidden"/>
                                      </p:to>
                                    </p:set>
                                  </p:childTnLst>
                                </p:cTn>
                              </p:par>
                              <p:par>
                                <p:cTn id="149" presetID="10" presetClass="exit" presetSubtype="0" fill="hold" grpId="1" nodeType="withEffect">
                                  <p:stCondLst>
                                    <p:cond delay="0"/>
                                  </p:stCondLst>
                                  <p:childTnLst>
                                    <p:animEffect transition="out" filter="fade">
                                      <p:cBhvr>
                                        <p:cTn id="150" dur="500"/>
                                        <p:tgtEl>
                                          <p:spTgt spid="32"/>
                                        </p:tgtEl>
                                      </p:cBhvr>
                                    </p:animEffect>
                                    <p:set>
                                      <p:cBhvr>
                                        <p:cTn id="151" dur="1" fill="hold">
                                          <p:stCondLst>
                                            <p:cond delay="499"/>
                                          </p:stCondLst>
                                        </p:cTn>
                                        <p:tgtEl>
                                          <p:spTgt spid="32"/>
                                        </p:tgtEl>
                                        <p:attrNameLst>
                                          <p:attrName>style.visibility</p:attrName>
                                        </p:attrNameLst>
                                      </p:cBhvr>
                                      <p:to>
                                        <p:strVal val="hidden"/>
                                      </p:to>
                                    </p:set>
                                  </p:childTnLst>
                                </p:cTn>
                              </p:par>
                              <p:par>
                                <p:cTn id="152" presetID="10" presetClass="exit" presetSubtype="0" fill="hold" grpId="1" nodeType="withEffect">
                                  <p:stCondLst>
                                    <p:cond delay="0"/>
                                  </p:stCondLst>
                                  <p:childTnLst>
                                    <p:animEffect transition="out" filter="fade">
                                      <p:cBhvr>
                                        <p:cTn id="153" dur="500"/>
                                        <p:tgtEl>
                                          <p:spTgt spid="33"/>
                                        </p:tgtEl>
                                      </p:cBhvr>
                                    </p:animEffect>
                                    <p:set>
                                      <p:cBhvr>
                                        <p:cTn id="154" dur="1" fill="hold">
                                          <p:stCondLst>
                                            <p:cond delay="499"/>
                                          </p:stCondLst>
                                        </p:cTn>
                                        <p:tgtEl>
                                          <p:spTgt spid="33"/>
                                        </p:tgtEl>
                                        <p:attrNameLst>
                                          <p:attrName>style.visibility</p:attrName>
                                        </p:attrNameLst>
                                      </p:cBhvr>
                                      <p:to>
                                        <p:strVal val="hidden"/>
                                      </p:to>
                                    </p:set>
                                  </p:childTnLst>
                                </p:cTn>
                              </p:par>
                              <p:par>
                                <p:cTn id="155" presetID="10" presetClass="exit" presetSubtype="0" fill="hold" grpId="1" nodeType="withEffect">
                                  <p:stCondLst>
                                    <p:cond delay="0"/>
                                  </p:stCondLst>
                                  <p:childTnLst>
                                    <p:animEffect transition="out" filter="fade">
                                      <p:cBhvr>
                                        <p:cTn id="156" dur="500"/>
                                        <p:tgtEl>
                                          <p:spTgt spid="34"/>
                                        </p:tgtEl>
                                      </p:cBhvr>
                                    </p:animEffect>
                                    <p:set>
                                      <p:cBhvr>
                                        <p:cTn id="157" dur="1" fill="hold">
                                          <p:stCondLst>
                                            <p:cond delay="499"/>
                                          </p:stCondLst>
                                        </p:cTn>
                                        <p:tgtEl>
                                          <p:spTgt spid="34"/>
                                        </p:tgtEl>
                                        <p:attrNameLst>
                                          <p:attrName>style.visibility</p:attrName>
                                        </p:attrNameLst>
                                      </p:cBhvr>
                                      <p:to>
                                        <p:strVal val="hidden"/>
                                      </p:to>
                                    </p:set>
                                  </p:childTnLst>
                                </p:cTn>
                              </p:par>
                              <p:par>
                                <p:cTn id="158" presetID="10" presetClass="exit" presetSubtype="0" fill="hold" grpId="1" nodeType="withEffect">
                                  <p:stCondLst>
                                    <p:cond delay="0"/>
                                  </p:stCondLst>
                                  <p:childTnLst>
                                    <p:animEffect transition="out" filter="fade">
                                      <p:cBhvr>
                                        <p:cTn id="159" dur="500"/>
                                        <p:tgtEl>
                                          <p:spTgt spid="35"/>
                                        </p:tgtEl>
                                      </p:cBhvr>
                                    </p:animEffect>
                                    <p:set>
                                      <p:cBhvr>
                                        <p:cTn id="160" dur="1" fill="hold">
                                          <p:stCondLst>
                                            <p:cond delay="499"/>
                                          </p:stCondLst>
                                        </p:cTn>
                                        <p:tgtEl>
                                          <p:spTgt spid="35"/>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6" presetClass="entr" presetSubtype="21" fill="hold" grpId="0" nodeType="clickEffect">
                                  <p:stCondLst>
                                    <p:cond delay="0"/>
                                  </p:stCondLst>
                                  <p:childTnLst>
                                    <p:set>
                                      <p:cBhvr>
                                        <p:cTn id="164" dur="1" fill="hold">
                                          <p:stCondLst>
                                            <p:cond delay="0"/>
                                          </p:stCondLst>
                                        </p:cTn>
                                        <p:tgtEl>
                                          <p:spTgt spid="11"/>
                                        </p:tgtEl>
                                        <p:attrNameLst>
                                          <p:attrName>style.visibility</p:attrName>
                                        </p:attrNameLst>
                                      </p:cBhvr>
                                      <p:to>
                                        <p:strVal val="visible"/>
                                      </p:to>
                                    </p:set>
                                    <p:animEffect transition="in" filter="barn(inVertical)">
                                      <p:cBhvr>
                                        <p:cTn id="165" dur="500"/>
                                        <p:tgtEl>
                                          <p:spTgt spid="11"/>
                                        </p:tgtEl>
                                      </p:cBhvr>
                                    </p:animEffect>
                                  </p:childTnLst>
                                </p:cTn>
                              </p:par>
                            </p:childTnLst>
                          </p:cTn>
                        </p:par>
                      </p:childTnLst>
                    </p:cTn>
                  </p:par>
                  <p:par>
                    <p:cTn id="166" fill="hold">
                      <p:stCondLst>
                        <p:cond delay="indefinite"/>
                      </p:stCondLst>
                      <p:childTnLst>
                        <p:par>
                          <p:cTn id="167" fill="hold">
                            <p:stCondLst>
                              <p:cond delay="0"/>
                            </p:stCondLst>
                            <p:childTnLst>
                              <p:par>
                                <p:cTn id="168" presetID="16" presetClass="entr" presetSubtype="21" fill="hold" grpId="0" nodeType="click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barn(inVertical)">
                                      <p:cBhvr>
                                        <p:cTn id="170" dur="500"/>
                                        <p:tgtEl>
                                          <p:spTgt spid="36"/>
                                        </p:tgtEl>
                                      </p:cBhvr>
                                    </p:animEffect>
                                  </p:childTnLst>
                                </p:cTn>
                              </p:par>
                            </p:childTnLst>
                          </p:cTn>
                        </p:par>
                      </p:childTnLst>
                    </p:cTn>
                  </p:par>
                  <p:par>
                    <p:cTn id="171" fill="hold">
                      <p:stCondLst>
                        <p:cond delay="indefinite"/>
                      </p:stCondLst>
                      <p:childTnLst>
                        <p:par>
                          <p:cTn id="172" fill="hold">
                            <p:stCondLst>
                              <p:cond delay="0"/>
                            </p:stCondLst>
                            <p:childTnLst>
                              <p:par>
                                <p:cTn id="173" presetID="16" presetClass="exit" presetSubtype="21" fill="hold" grpId="1" nodeType="clickEffect">
                                  <p:stCondLst>
                                    <p:cond delay="0"/>
                                  </p:stCondLst>
                                  <p:childTnLst>
                                    <p:animEffect transition="out" filter="barn(inVertical)">
                                      <p:cBhvr>
                                        <p:cTn id="174" dur="500"/>
                                        <p:tgtEl>
                                          <p:spTgt spid="36"/>
                                        </p:tgtEl>
                                      </p:cBhvr>
                                    </p:animEffect>
                                    <p:set>
                                      <p:cBhvr>
                                        <p:cTn id="175" dur="1" fill="hold">
                                          <p:stCondLst>
                                            <p:cond delay="499"/>
                                          </p:stCondLst>
                                        </p:cTn>
                                        <p:tgtEl>
                                          <p:spTgt spid="36"/>
                                        </p:tgtEl>
                                        <p:attrNameLst>
                                          <p:attrName>style.visibility</p:attrName>
                                        </p:attrNameLst>
                                      </p:cBhvr>
                                      <p:to>
                                        <p:strVal val="hidden"/>
                                      </p:to>
                                    </p:set>
                                  </p:childTnLst>
                                </p:cTn>
                              </p:par>
                            </p:childTnLst>
                          </p:cTn>
                        </p:par>
                      </p:childTnLst>
                    </p:cTn>
                  </p:par>
                  <p:par>
                    <p:cTn id="176" fill="hold">
                      <p:stCondLst>
                        <p:cond delay="indefinite"/>
                      </p:stCondLst>
                      <p:childTnLst>
                        <p:par>
                          <p:cTn id="177" fill="hold">
                            <p:stCondLst>
                              <p:cond delay="0"/>
                            </p:stCondLst>
                            <p:childTnLst>
                              <p:par>
                                <p:cTn id="178" presetID="16" presetClass="entr" presetSubtype="21" fill="hold" grpId="0" nodeType="clickEffect">
                                  <p:stCondLst>
                                    <p:cond delay="0"/>
                                  </p:stCondLst>
                                  <p:childTnLst>
                                    <p:set>
                                      <p:cBhvr>
                                        <p:cTn id="179" dur="1" fill="hold">
                                          <p:stCondLst>
                                            <p:cond delay="0"/>
                                          </p:stCondLst>
                                        </p:cTn>
                                        <p:tgtEl>
                                          <p:spTgt spid="15"/>
                                        </p:tgtEl>
                                        <p:attrNameLst>
                                          <p:attrName>style.visibility</p:attrName>
                                        </p:attrNameLst>
                                      </p:cBhvr>
                                      <p:to>
                                        <p:strVal val="visible"/>
                                      </p:to>
                                    </p:set>
                                    <p:animEffect transition="in" filter="barn(inVertical)">
                                      <p:cBhvr>
                                        <p:cTn id="180" dur="500"/>
                                        <p:tgtEl>
                                          <p:spTgt spid="15"/>
                                        </p:tgtEl>
                                      </p:cBhvr>
                                    </p:animEffect>
                                  </p:childTnLst>
                                </p:cTn>
                              </p:par>
                            </p:childTnLst>
                          </p:cTn>
                        </p:par>
                      </p:childTnLst>
                    </p:cTn>
                  </p:par>
                  <p:par>
                    <p:cTn id="181" fill="hold">
                      <p:stCondLst>
                        <p:cond delay="indefinite"/>
                      </p:stCondLst>
                      <p:childTnLst>
                        <p:par>
                          <p:cTn id="182" fill="hold">
                            <p:stCondLst>
                              <p:cond delay="0"/>
                            </p:stCondLst>
                            <p:childTnLst>
                              <p:par>
                                <p:cTn id="183" presetID="16" presetClass="entr" presetSubtype="21" fill="hold" grpId="0" nodeType="clickEffect">
                                  <p:stCondLst>
                                    <p:cond delay="0"/>
                                  </p:stCondLst>
                                  <p:childTnLst>
                                    <p:set>
                                      <p:cBhvr>
                                        <p:cTn id="184" dur="1" fill="hold">
                                          <p:stCondLst>
                                            <p:cond delay="0"/>
                                          </p:stCondLst>
                                        </p:cTn>
                                        <p:tgtEl>
                                          <p:spTgt spid="37"/>
                                        </p:tgtEl>
                                        <p:attrNameLst>
                                          <p:attrName>style.visibility</p:attrName>
                                        </p:attrNameLst>
                                      </p:cBhvr>
                                      <p:to>
                                        <p:strVal val="visible"/>
                                      </p:to>
                                    </p:set>
                                    <p:animEffect transition="in" filter="barn(inVertical)">
                                      <p:cBhvr>
                                        <p:cTn id="185" dur="500"/>
                                        <p:tgtEl>
                                          <p:spTgt spid="37"/>
                                        </p:tgtEl>
                                      </p:cBhvr>
                                    </p:animEffect>
                                  </p:childTnLst>
                                </p:cTn>
                              </p:par>
                            </p:childTnLst>
                          </p:cTn>
                        </p:par>
                      </p:childTnLst>
                    </p:cTn>
                  </p:par>
                  <p:par>
                    <p:cTn id="186" fill="hold">
                      <p:stCondLst>
                        <p:cond delay="indefinite"/>
                      </p:stCondLst>
                      <p:childTnLst>
                        <p:par>
                          <p:cTn id="187" fill="hold">
                            <p:stCondLst>
                              <p:cond delay="0"/>
                            </p:stCondLst>
                            <p:childTnLst>
                              <p:par>
                                <p:cTn id="188" presetID="16" presetClass="exit" presetSubtype="21" fill="hold" grpId="1" nodeType="clickEffect">
                                  <p:stCondLst>
                                    <p:cond delay="0"/>
                                  </p:stCondLst>
                                  <p:childTnLst>
                                    <p:animEffect transition="out" filter="barn(inVertical)">
                                      <p:cBhvr>
                                        <p:cTn id="189" dur="500"/>
                                        <p:tgtEl>
                                          <p:spTgt spid="37"/>
                                        </p:tgtEl>
                                      </p:cBhvr>
                                    </p:animEffect>
                                    <p:set>
                                      <p:cBhvr>
                                        <p:cTn id="19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3" grpId="0" animBg="1"/>
      <p:bldP spid="13" grpId="1" animBg="1"/>
      <p:bldP spid="15" grpId="0"/>
      <p:bldP spid="12" grpId="0" animBg="1"/>
      <p:bldP spid="12"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10" grpId="0" animBg="1"/>
      <p:bldP spid="10" grpId="1" animBg="1"/>
      <p:bldP spid="27" grpId="0" animBg="1"/>
      <p:bldP spid="27" grpId="1" animBg="1"/>
      <p:bldP spid="28" grpId="0" animBg="1"/>
      <p:bldP spid="28"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8" grpId="0" animBg="1"/>
      <p:bldP spid="8" grpId="1" animBg="1"/>
      <p:bldP spid="36" grpId="0" animBg="1"/>
      <p:bldP spid="36" grpId="1" animBg="1"/>
      <p:bldP spid="37" grpId="0" animBg="1"/>
      <p:bldP spid="37"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Agenda:</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b="1" dirty="0">
                <a:solidFill>
                  <a:srgbClr val="FF0000"/>
                </a:solidFill>
                <a:latin typeface="Century Gothic" panose="020B0502020202020204" pitchFamily="34" charset="0"/>
              </a:rPr>
              <a:t>System Communication</a:t>
            </a:r>
          </a:p>
          <a:p>
            <a:pPr marL="914400" lvl="1" indent="-457200">
              <a:buFont typeface="+mj-lt"/>
              <a:buAutoNum type="arabicPeriod"/>
            </a:pPr>
            <a:r>
              <a:rPr lang="en-US" sz="2000" dirty="0">
                <a:solidFill>
                  <a:schemeClr val="tx1">
                    <a:lumMod val="75000"/>
                    <a:lumOff val="25000"/>
                  </a:schemeClr>
                </a:solidFill>
                <a:latin typeface="Century Gothic" panose="020B0502020202020204" pitchFamily="34" charset="0"/>
              </a:rPr>
              <a:t>Levels</a:t>
            </a:r>
          </a:p>
          <a:p>
            <a:pPr marL="914400" lvl="1" indent="-457200">
              <a:buFont typeface="+mj-lt"/>
              <a:buAutoNum type="arabicPeriod"/>
            </a:pPr>
            <a:r>
              <a:rPr lang="en-US" sz="2000" dirty="0">
                <a:solidFill>
                  <a:schemeClr val="tx1">
                    <a:lumMod val="75000"/>
                    <a:lumOff val="25000"/>
                  </a:schemeClr>
                </a:solidFill>
                <a:latin typeface="Century Gothic" panose="020B0502020202020204" pitchFamily="34" charset="0"/>
              </a:rPr>
              <a:t>Phases</a:t>
            </a:r>
          </a:p>
          <a:p>
            <a:pPr marL="0" indent="0">
              <a:buClr>
                <a:schemeClr val="tx2"/>
              </a:buClr>
              <a:buNone/>
            </a:pPr>
            <a:endParaRPr lang="en-GB" altLang="en-US" b="1" dirty="0">
              <a:solidFill>
                <a:schemeClr val="tx1">
                  <a:lumMod val="65000"/>
                  <a:lumOff val="35000"/>
                </a:schemeClr>
              </a:solidFill>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27</a:t>
            </a:fld>
            <a:endParaRPr lang="en-US" dirty="0"/>
          </a:p>
        </p:txBody>
      </p:sp>
      <p:pic>
        <p:nvPicPr>
          <p:cNvPr id="9" name="Picture 8">
            <a:extLst>
              <a:ext uri="{FF2B5EF4-FFF2-40B4-BE49-F238E27FC236}">
                <a16:creationId xmlns:a16="http://schemas.microsoft.com/office/drawing/2014/main" id="{8A9E776B-A98E-44D3-AA05-C5D920FDB96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18785" y="2028341"/>
            <a:ext cx="3205686" cy="3202577"/>
          </a:xfrm>
          <a:prstGeom prst="rect">
            <a:avLst/>
          </a:prstGeom>
        </p:spPr>
      </p:pic>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374300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28</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8" name="Content Placeholder 7">
            <a:extLst>
              <a:ext uri="{FF2B5EF4-FFF2-40B4-BE49-F238E27FC236}">
                <a16:creationId xmlns:a16="http://schemas.microsoft.com/office/drawing/2014/main" id="{6AB1AFC3-4A89-4DE8-80F2-F2BFC364DB7C}"/>
              </a:ext>
            </a:extLst>
          </p:cNvPr>
          <p:cNvSpPr>
            <a:spLocks noGrp="1"/>
          </p:cNvSpPr>
          <p:nvPr>
            <p:ph idx="1"/>
          </p:nvPr>
        </p:nvSpPr>
        <p:spPr>
          <a:xfrm>
            <a:off x="838200" y="2116183"/>
            <a:ext cx="10515600" cy="4060780"/>
          </a:xfrm>
        </p:spPr>
        <p:txBody>
          <a:bodyPr/>
          <a:lstStyle/>
          <a:p>
            <a:pPr>
              <a:spcAft>
                <a:spcPts val="600"/>
              </a:spcAft>
            </a:pPr>
            <a:r>
              <a:rPr lang="en-US" sz="2000" dirty="0">
                <a:solidFill>
                  <a:schemeClr val="tx1">
                    <a:lumMod val="75000"/>
                    <a:lumOff val="25000"/>
                  </a:schemeClr>
                </a:solidFill>
                <a:latin typeface="Century Gothic" panose="020B0502020202020204" pitchFamily="34" charset="0"/>
                <a:cs typeface="Calibri" panose="020F0502020204030204" pitchFamily="34" charset="0"/>
              </a:rPr>
              <a:t>Core of multi-agent systems</a:t>
            </a:r>
          </a:p>
          <a:p>
            <a:r>
              <a:rPr lang="en-US" sz="2000" dirty="0">
                <a:solidFill>
                  <a:schemeClr val="tx1">
                    <a:lumMod val="75000"/>
                    <a:lumOff val="25000"/>
                  </a:schemeClr>
                </a:solidFill>
                <a:latin typeface="Century Gothic" panose="020B0502020202020204" pitchFamily="34" charset="0"/>
                <a:cs typeface="Calibri" panose="020F0502020204030204" pitchFamily="34" charset="0"/>
              </a:rPr>
              <a:t>Two modes of motion:</a:t>
            </a:r>
          </a:p>
          <a:p>
            <a:pPr marL="914400" lvl="1" indent="-457200">
              <a:buFont typeface="+mj-lt"/>
              <a:buAutoNum type="arabicParenR"/>
            </a:pPr>
            <a:r>
              <a:rPr lang="en-US" sz="2000" dirty="0">
                <a:solidFill>
                  <a:schemeClr val="tx1">
                    <a:lumMod val="75000"/>
                    <a:lumOff val="25000"/>
                  </a:schemeClr>
                </a:solidFill>
                <a:latin typeface="Century Gothic" panose="020B0502020202020204" pitchFamily="34" charset="0"/>
                <a:cs typeface="Calibri" panose="020F0502020204030204" pitchFamily="34" charset="0"/>
              </a:rPr>
              <a:t>Individual mode</a:t>
            </a:r>
          </a:p>
          <a:p>
            <a:pPr marL="914400" lvl="1" indent="-457200">
              <a:spcAft>
                <a:spcPts val="600"/>
              </a:spcAft>
              <a:buFont typeface="+mj-lt"/>
              <a:buAutoNum type="arabicParenR"/>
            </a:pPr>
            <a:r>
              <a:rPr lang="en-US" sz="2000" dirty="0">
                <a:solidFill>
                  <a:schemeClr val="tx1">
                    <a:lumMod val="75000"/>
                    <a:lumOff val="25000"/>
                  </a:schemeClr>
                </a:solidFill>
                <a:latin typeface="Century Gothic" panose="020B0502020202020204" pitchFamily="34" charset="0"/>
                <a:cs typeface="Calibri" panose="020F0502020204030204" pitchFamily="34" charset="0"/>
              </a:rPr>
              <a:t>Cooperative mode</a:t>
            </a:r>
          </a:p>
          <a:p>
            <a:r>
              <a:rPr lang="en-US" sz="2000" dirty="0">
                <a:solidFill>
                  <a:schemeClr val="tx1">
                    <a:lumMod val="75000"/>
                    <a:lumOff val="25000"/>
                  </a:schemeClr>
                </a:solidFill>
                <a:latin typeface="Century Gothic" panose="020B0502020202020204" pitchFamily="34" charset="0"/>
                <a:cs typeface="Calibri" panose="020F0502020204030204" pitchFamily="34" charset="0"/>
              </a:rPr>
              <a:t>The question is:</a:t>
            </a:r>
          </a:p>
          <a:p>
            <a:pPr lvl="1">
              <a:buFont typeface="Wingdings" panose="05000000000000000000" pitchFamily="2" charset="2"/>
              <a:buChar char="Ø"/>
            </a:pPr>
            <a:r>
              <a:rPr lang="en-US" sz="2000" b="1" dirty="0">
                <a:solidFill>
                  <a:schemeClr val="tx1">
                    <a:lumMod val="75000"/>
                    <a:lumOff val="25000"/>
                  </a:schemeClr>
                </a:solidFill>
                <a:latin typeface="Century Gothic" panose="020B0502020202020204" pitchFamily="34" charset="0"/>
                <a:cs typeface="Calibri" panose="020F0502020204030204" pitchFamily="34" charset="0"/>
              </a:rPr>
              <a:t>Which communication scheme</a:t>
            </a:r>
          </a:p>
          <a:p>
            <a:pPr marL="457200" lvl="1" indent="0">
              <a:buNone/>
            </a:pPr>
            <a:r>
              <a:rPr lang="en-US" sz="2000" b="1" dirty="0">
                <a:solidFill>
                  <a:schemeClr val="tx1">
                    <a:lumMod val="75000"/>
                    <a:lumOff val="25000"/>
                  </a:schemeClr>
                </a:solidFill>
                <a:latin typeface="Century Gothic" panose="020B0502020202020204" pitchFamily="34" charset="0"/>
                <a:cs typeface="Calibri" panose="020F0502020204030204" pitchFamily="34" charset="0"/>
              </a:rPr>
              <a:t>can handle modes of motion?</a:t>
            </a:r>
          </a:p>
          <a:p>
            <a:endParaRPr lang="en-US"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dirty="0"/>
              <a:t>Multi-Agent Robotics</a:t>
            </a:r>
          </a:p>
        </p:txBody>
      </p:sp>
      <p:pic>
        <p:nvPicPr>
          <p:cNvPr id="12" name="Picture 2" descr="Related image">
            <a:extLst>
              <a:ext uri="{FF2B5EF4-FFF2-40B4-BE49-F238E27FC236}">
                <a16:creationId xmlns:a16="http://schemas.microsoft.com/office/drawing/2014/main" id="{59124A32-7767-4E1A-86E1-BB498C5B5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4625" y="2171700"/>
            <a:ext cx="4448175" cy="2526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7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xEl>
                                              <p:pRg st="4" end="4"/>
                                            </p:txEl>
                                          </p:spTgt>
                                        </p:tgtEl>
                                        <p:attrNameLst>
                                          <p:attrName>style.visibility</p:attrName>
                                        </p:attrNameLst>
                                      </p:cBhvr>
                                      <p:to>
                                        <p:strVal val="visible"/>
                                      </p:to>
                                    </p:set>
                                    <p:animEffect transition="in" filter="fade">
                                      <p:cBhvr>
                                        <p:cTn id="20" dur="500"/>
                                        <p:tgtEl>
                                          <p:spTgt spid="8">
                                            <p:txEl>
                                              <p:pRg st="4" end="4"/>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fade">
                                      <p:cBhvr>
                                        <p:cTn id="24" dur="500"/>
                                        <p:tgtEl>
                                          <p:spTgt spid="8">
                                            <p:txEl>
                                              <p:pRg st="5" end="5"/>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29</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8" name="Content Placeholder 7">
            <a:extLst>
              <a:ext uri="{FF2B5EF4-FFF2-40B4-BE49-F238E27FC236}">
                <a16:creationId xmlns:a16="http://schemas.microsoft.com/office/drawing/2014/main" id="{6AB1AFC3-4A89-4DE8-80F2-F2BFC364DB7C}"/>
              </a:ext>
            </a:extLst>
          </p:cNvPr>
          <p:cNvSpPr>
            <a:spLocks noGrp="1"/>
          </p:cNvSpPr>
          <p:nvPr>
            <p:ph idx="1"/>
          </p:nvPr>
        </p:nvSpPr>
        <p:spPr>
          <a:xfrm>
            <a:off x="983479" y="2137948"/>
            <a:ext cx="10515600" cy="4060780"/>
          </a:xfrm>
        </p:spPr>
        <p:txBody>
          <a:bodyPr/>
          <a:lstStyle/>
          <a:p>
            <a:pPr marL="0" indent="0">
              <a:spcAft>
                <a:spcPts val="600"/>
              </a:spcAft>
              <a:buNone/>
            </a:pPr>
            <a:r>
              <a:rPr lang="en-US" sz="2400" dirty="0">
                <a:solidFill>
                  <a:schemeClr val="tx1">
                    <a:lumMod val="75000"/>
                    <a:lumOff val="25000"/>
                  </a:schemeClr>
                </a:solidFill>
                <a:latin typeface="Century Gothic" panose="020B0502020202020204" pitchFamily="34" charset="0"/>
                <a:cs typeface="Calibri" panose="020F0502020204030204" pitchFamily="34" charset="0"/>
              </a:rPr>
              <a:t>Based on the type of the task, communication must be redesigned to acquire the maximum performance so we can divide our design into two levels. </a:t>
            </a:r>
          </a:p>
          <a:p>
            <a:pPr marL="0" indent="0">
              <a:spcAft>
                <a:spcPts val="600"/>
              </a:spcAft>
              <a:buNone/>
            </a:pPr>
            <a:r>
              <a:rPr lang="en-US" sz="2400" b="1" dirty="0">
                <a:solidFill>
                  <a:schemeClr val="tx1">
                    <a:lumMod val="75000"/>
                    <a:lumOff val="25000"/>
                  </a:schemeClr>
                </a:solidFill>
                <a:latin typeface="Century Gothic" panose="020B0502020202020204" pitchFamily="34" charset="0"/>
                <a:cs typeface="Calibri" panose="020F0502020204030204" pitchFamily="34" charset="0"/>
              </a:rPr>
              <a:t>1- Level one: </a:t>
            </a:r>
            <a:r>
              <a:rPr lang="en-US" sz="2000" dirty="0">
                <a:solidFill>
                  <a:schemeClr val="tx1">
                    <a:lumMod val="75000"/>
                    <a:lumOff val="25000"/>
                  </a:schemeClr>
                </a:solidFill>
                <a:latin typeface="Century Gothic" panose="020B0502020202020204" pitchFamily="34" charset="0"/>
                <a:cs typeface="Calibri" panose="020F0502020204030204" pitchFamily="34" charset="0"/>
              </a:rPr>
              <a:t>Communication between the website and the robot. </a:t>
            </a:r>
          </a:p>
          <a:p>
            <a:pPr marL="0" indent="0">
              <a:spcAft>
                <a:spcPts val="600"/>
              </a:spcAft>
              <a:buNone/>
            </a:pPr>
            <a:r>
              <a:rPr lang="en-US" sz="2400" b="1" dirty="0">
                <a:solidFill>
                  <a:schemeClr val="tx1">
                    <a:lumMod val="75000"/>
                    <a:lumOff val="25000"/>
                  </a:schemeClr>
                </a:solidFill>
                <a:latin typeface="Century Gothic" panose="020B0502020202020204" pitchFamily="34" charset="0"/>
                <a:cs typeface="Calibri" panose="020F0502020204030204" pitchFamily="34" charset="0"/>
              </a:rPr>
              <a:t>2- Level two: </a:t>
            </a:r>
            <a:r>
              <a:rPr lang="en-US" sz="2000" dirty="0">
                <a:solidFill>
                  <a:schemeClr val="tx1">
                    <a:lumMod val="75000"/>
                    <a:lumOff val="25000"/>
                  </a:schemeClr>
                </a:solidFill>
                <a:latin typeface="Century Gothic" panose="020B0502020202020204" pitchFamily="34" charset="0"/>
                <a:cs typeface="Calibri" panose="020F0502020204030204" pitchFamily="34" charset="0"/>
              </a:rPr>
              <a:t>Communication among the robots (inter-agent communication). </a:t>
            </a:r>
          </a:p>
          <a:p>
            <a:pPr marL="0" indent="0">
              <a:buNone/>
            </a:pPr>
            <a:endParaRPr lang="en-US"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3" name="TextBox 12">
            <a:extLst>
              <a:ext uri="{FF2B5EF4-FFF2-40B4-BE49-F238E27FC236}">
                <a16:creationId xmlns:a16="http://schemas.microsoft.com/office/drawing/2014/main" id="{ABD8EC92-6DF1-4AC6-8ADE-6EED574BF457}"/>
              </a:ext>
            </a:extLst>
          </p:cNvPr>
          <p:cNvSpPr txBox="1"/>
          <p:nvPr/>
        </p:nvSpPr>
        <p:spPr>
          <a:xfrm>
            <a:off x="838200" y="1551501"/>
            <a:ext cx="3637689"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Levels:</a:t>
            </a:r>
          </a:p>
        </p:txBody>
      </p:sp>
    </p:spTree>
    <p:extLst>
      <p:ext uri="{BB962C8B-B14F-4D97-AF65-F5344CB8AC3E}">
        <p14:creationId xmlns:p14="http://schemas.microsoft.com/office/powerpoint/2010/main" val="255835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Agenda:</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2400" b="1" dirty="0">
                <a:solidFill>
                  <a:schemeClr val="tx1">
                    <a:lumMod val="75000"/>
                    <a:lumOff val="25000"/>
                  </a:schemeClr>
                </a:solidFill>
                <a:latin typeface="Century Gothic" panose="020B0502020202020204" pitchFamily="34" charset="0"/>
              </a:rPr>
              <a:t>Introduction</a:t>
            </a:r>
            <a:r>
              <a:rPr lang="en-US" sz="2400" dirty="0"/>
              <a:t>	</a:t>
            </a:r>
            <a:endParaRPr lang="en-US" sz="2400" dirty="0">
              <a:solidFill>
                <a:schemeClr val="tx1">
                  <a:lumMod val="65000"/>
                  <a:lumOff val="35000"/>
                </a:schemeClr>
              </a:solidFill>
              <a:latin typeface="Century Gothic" panose="020B0502020202020204" pitchFamily="34" charset="0"/>
            </a:endParaRPr>
          </a:p>
          <a:p>
            <a:pPr marL="0" indent="0">
              <a:buNone/>
            </a:pPr>
            <a:r>
              <a:rPr lang="en-US" sz="2400" b="1" dirty="0">
                <a:solidFill>
                  <a:schemeClr val="tx1">
                    <a:lumMod val="75000"/>
                    <a:lumOff val="25000"/>
                  </a:schemeClr>
                </a:solidFill>
                <a:latin typeface="Century Gothic" panose="020B0502020202020204" pitchFamily="34" charset="0"/>
              </a:rPr>
              <a:t>Network and Security</a:t>
            </a:r>
          </a:p>
          <a:p>
            <a:pPr marL="0" indent="0">
              <a:buNone/>
            </a:pPr>
            <a:r>
              <a:rPr lang="en-US" sz="2400" b="1" dirty="0">
                <a:solidFill>
                  <a:schemeClr val="tx1">
                    <a:lumMod val="75000"/>
                    <a:lumOff val="25000"/>
                  </a:schemeClr>
                </a:solidFill>
                <a:latin typeface="Century Gothic" panose="020B0502020202020204" pitchFamily="34" charset="0"/>
              </a:rPr>
              <a:t>Web Server</a:t>
            </a:r>
          </a:p>
          <a:p>
            <a:pPr marL="0" indent="0">
              <a:buNone/>
            </a:pPr>
            <a:r>
              <a:rPr lang="en-US" sz="2400" b="1" dirty="0">
                <a:solidFill>
                  <a:schemeClr val="tx1">
                    <a:lumMod val="75000"/>
                    <a:lumOff val="25000"/>
                  </a:schemeClr>
                </a:solidFill>
                <a:latin typeface="Century Gothic" panose="020B0502020202020204" pitchFamily="34" charset="0"/>
              </a:rPr>
              <a:t>Motion Planning</a:t>
            </a:r>
          </a:p>
          <a:p>
            <a:pPr marL="0" indent="0">
              <a:buNone/>
            </a:pPr>
            <a:r>
              <a:rPr lang="en-US" sz="2400" b="1" dirty="0">
                <a:solidFill>
                  <a:schemeClr val="tx1">
                    <a:lumMod val="75000"/>
                    <a:lumOff val="25000"/>
                  </a:schemeClr>
                </a:solidFill>
                <a:latin typeface="Century Gothic" panose="020B0502020202020204" pitchFamily="34" charset="0"/>
              </a:rPr>
              <a:t>System Communication</a:t>
            </a:r>
          </a:p>
          <a:p>
            <a:pPr marL="0" indent="0">
              <a:buNone/>
            </a:pPr>
            <a:r>
              <a:rPr lang="en-US" sz="2400" b="1" dirty="0">
                <a:solidFill>
                  <a:schemeClr val="tx1">
                    <a:lumMod val="75000"/>
                    <a:lumOff val="25000"/>
                  </a:schemeClr>
                </a:solidFill>
                <a:latin typeface="Century Gothic" panose="020B0502020202020204" pitchFamily="34" charset="0"/>
              </a:rPr>
              <a:t>Robot Platform</a:t>
            </a:r>
          </a:p>
          <a:p>
            <a:pPr marL="0" indent="0">
              <a:buNone/>
            </a:pPr>
            <a:r>
              <a:rPr lang="en-US" sz="2400" b="1" dirty="0">
                <a:solidFill>
                  <a:schemeClr val="tx1">
                    <a:lumMod val="75000"/>
                    <a:lumOff val="25000"/>
                  </a:schemeClr>
                </a:solidFill>
                <a:latin typeface="Century Gothic" panose="020B0502020202020204" pitchFamily="34" charset="0"/>
              </a:rPr>
              <a:t>Control of Robot</a:t>
            </a:r>
          </a:p>
          <a:p>
            <a:pPr marL="0" indent="0">
              <a:buNone/>
            </a:pPr>
            <a:r>
              <a:rPr lang="en-US" sz="2400" b="1" dirty="0">
                <a:solidFill>
                  <a:schemeClr val="tx1">
                    <a:lumMod val="75000"/>
                    <a:lumOff val="25000"/>
                  </a:schemeClr>
                </a:solidFill>
                <a:latin typeface="Century Gothic" panose="020B0502020202020204" pitchFamily="34" charset="0"/>
              </a:rPr>
              <a:t>Conclusion and Future Work</a:t>
            </a:r>
          </a:p>
          <a:p>
            <a:pPr marL="0" indent="0">
              <a:buNone/>
            </a:pPr>
            <a:endParaRPr lang="en-US" b="1" dirty="0">
              <a:solidFill>
                <a:schemeClr val="tx1">
                  <a:lumMod val="75000"/>
                  <a:lumOff val="25000"/>
                </a:schemeClr>
              </a:solidFill>
              <a:latin typeface="Century Gothic" panose="020B0502020202020204" pitchFamily="34" charset="0"/>
            </a:endParaRPr>
          </a:p>
          <a:p>
            <a:pPr marL="0" indent="0">
              <a:buNone/>
            </a:pPr>
            <a:endParaRPr lang="en-US" b="1" dirty="0">
              <a:solidFill>
                <a:schemeClr val="tx1">
                  <a:lumMod val="75000"/>
                  <a:lumOff val="25000"/>
                </a:schemeClr>
              </a:solidFill>
              <a:latin typeface="Century Gothic" panose="020B0502020202020204" pitchFamily="34" charset="0"/>
            </a:endParaRPr>
          </a:p>
          <a:p>
            <a:pPr marL="0" indent="0">
              <a:buClr>
                <a:schemeClr val="tx2"/>
              </a:buClr>
              <a:buNone/>
            </a:pPr>
            <a:endParaRPr lang="en-GB" altLang="en-US" b="1" dirty="0">
              <a:solidFill>
                <a:schemeClr val="tx1">
                  <a:lumMod val="65000"/>
                  <a:lumOff val="35000"/>
                </a:schemeClr>
              </a:solidFill>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3</a:t>
            </a:fld>
            <a:endParaRPr lang="en-US" dirty="0"/>
          </a:p>
        </p:txBody>
      </p:sp>
      <p:pic>
        <p:nvPicPr>
          <p:cNvPr id="9" name="Picture 8">
            <a:extLst>
              <a:ext uri="{FF2B5EF4-FFF2-40B4-BE49-F238E27FC236}">
                <a16:creationId xmlns:a16="http://schemas.microsoft.com/office/drawing/2014/main" id="{8A9E776B-A98E-44D3-AA05-C5D920FDB96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18785" y="2028341"/>
            <a:ext cx="3205686" cy="3202577"/>
          </a:xfrm>
          <a:prstGeom prst="rect">
            <a:avLst/>
          </a:prstGeom>
        </p:spPr>
      </p:pic>
      <p:sp>
        <p:nvSpPr>
          <p:cNvPr id="8" name="Footer Placeholder 5">
            <a:extLst>
              <a:ext uri="{FF2B5EF4-FFF2-40B4-BE49-F238E27FC236}">
                <a16:creationId xmlns:a16="http://schemas.microsoft.com/office/drawing/2014/main" id="{7C19C679-7019-437E-AC32-3E4D1E8C6CF7}"/>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666622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fade">
                                      <p:cBhvr>
                                        <p:cTn id="3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30</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3" name="TextBox 12">
            <a:extLst>
              <a:ext uri="{FF2B5EF4-FFF2-40B4-BE49-F238E27FC236}">
                <a16:creationId xmlns:a16="http://schemas.microsoft.com/office/drawing/2014/main" id="{ABD8EC92-6DF1-4AC6-8ADE-6EED574BF457}"/>
              </a:ext>
            </a:extLst>
          </p:cNvPr>
          <p:cNvSpPr txBox="1"/>
          <p:nvPr/>
        </p:nvSpPr>
        <p:spPr>
          <a:xfrm>
            <a:off x="838200" y="1552132"/>
            <a:ext cx="3637689"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Level one:</a:t>
            </a:r>
          </a:p>
        </p:txBody>
      </p:sp>
      <p:pic>
        <p:nvPicPr>
          <p:cNvPr id="11" name="Picture 10">
            <a:extLst>
              <a:ext uri="{FF2B5EF4-FFF2-40B4-BE49-F238E27FC236}">
                <a16:creationId xmlns:a16="http://schemas.microsoft.com/office/drawing/2014/main" id="{2DCAB838-204E-4AA8-82EE-A620E16910A4}"/>
              </a:ext>
            </a:extLst>
          </p:cNvPr>
          <p:cNvPicPr>
            <a:picLocks noChangeAspect="1"/>
          </p:cNvPicPr>
          <p:nvPr/>
        </p:nvPicPr>
        <p:blipFill>
          <a:blip r:embed="rId2"/>
          <a:stretch>
            <a:fillRect/>
          </a:stretch>
        </p:blipFill>
        <p:spPr>
          <a:xfrm>
            <a:off x="6195789" y="1936796"/>
            <a:ext cx="5457710" cy="3188245"/>
          </a:xfrm>
          <a:prstGeom prst="rect">
            <a:avLst/>
          </a:prstGeom>
        </p:spPr>
      </p:pic>
      <p:sp>
        <p:nvSpPr>
          <p:cNvPr id="8" name="Content Placeholder 7">
            <a:extLst>
              <a:ext uri="{FF2B5EF4-FFF2-40B4-BE49-F238E27FC236}">
                <a16:creationId xmlns:a16="http://schemas.microsoft.com/office/drawing/2014/main" id="{6AB1AFC3-4A89-4DE8-80F2-F2BFC364DB7C}"/>
              </a:ext>
            </a:extLst>
          </p:cNvPr>
          <p:cNvSpPr>
            <a:spLocks noGrp="1"/>
          </p:cNvSpPr>
          <p:nvPr>
            <p:ph idx="1"/>
          </p:nvPr>
        </p:nvSpPr>
        <p:spPr>
          <a:xfrm>
            <a:off x="1064601" y="2116183"/>
            <a:ext cx="5490799" cy="4240167"/>
          </a:xfrm>
        </p:spPr>
        <p:txBody>
          <a:bodyPr/>
          <a:lstStyle/>
          <a:p>
            <a:pPr marL="0" indent="0">
              <a:buNone/>
            </a:pPr>
            <a:r>
              <a:rPr lang="en-US" sz="2000" b="1" dirty="0">
                <a:latin typeface="Century Gothic" panose="020B0502020202020204" pitchFamily="34" charset="0"/>
                <a:cs typeface="Calibri" panose="020F0502020204030204" pitchFamily="34" charset="0"/>
              </a:rPr>
              <a:t>Communication between the website and the robot. </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No inter-agent communication.</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Client is just the website.</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using client-server model.</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through TCP/IP socket programming.</a:t>
            </a:r>
          </a:p>
          <a:p>
            <a:endParaRPr lang="en-US" dirty="0"/>
          </a:p>
        </p:txBody>
      </p:sp>
    </p:spTree>
    <p:extLst>
      <p:ext uri="{BB962C8B-B14F-4D97-AF65-F5344CB8AC3E}">
        <p14:creationId xmlns:p14="http://schemas.microsoft.com/office/powerpoint/2010/main" val="9915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31</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3" name="TextBox 12">
            <a:extLst>
              <a:ext uri="{FF2B5EF4-FFF2-40B4-BE49-F238E27FC236}">
                <a16:creationId xmlns:a16="http://schemas.microsoft.com/office/drawing/2014/main" id="{ABD8EC92-6DF1-4AC6-8ADE-6EED574BF457}"/>
              </a:ext>
            </a:extLst>
          </p:cNvPr>
          <p:cNvSpPr txBox="1"/>
          <p:nvPr/>
        </p:nvSpPr>
        <p:spPr>
          <a:xfrm>
            <a:off x="838200" y="1556252"/>
            <a:ext cx="3637689"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Level one:</a:t>
            </a:r>
          </a:p>
        </p:txBody>
      </p:sp>
      <p:sp>
        <p:nvSpPr>
          <p:cNvPr id="8" name="Content Placeholder 7">
            <a:extLst>
              <a:ext uri="{FF2B5EF4-FFF2-40B4-BE49-F238E27FC236}">
                <a16:creationId xmlns:a16="http://schemas.microsoft.com/office/drawing/2014/main" id="{6AB1AFC3-4A89-4DE8-80F2-F2BFC364DB7C}"/>
              </a:ext>
            </a:extLst>
          </p:cNvPr>
          <p:cNvSpPr>
            <a:spLocks noGrp="1"/>
          </p:cNvSpPr>
          <p:nvPr>
            <p:ph idx="1"/>
          </p:nvPr>
        </p:nvSpPr>
        <p:spPr>
          <a:xfrm>
            <a:off x="838200" y="2116183"/>
            <a:ext cx="10515600" cy="4060780"/>
          </a:xfrm>
        </p:spPr>
        <p:txBody>
          <a:bodyPr/>
          <a:lstStyle/>
          <a:p>
            <a:pPr marL="0" indent="0">
              <a:buNone/>
            </a:pPr>
            <a:r>
              <a:rPr lang="en-US" sz="2000" b="1" dirty="0">
                <a:latin typeface="Century Gothic" panose="020B0502020202020204" pitchFamily="34" charset="0"/>
              </a:rPr>
              <a:t>Server:</a:t>
            </a:r>
          </a:p>
          <a:p>
            <a:r>
              <a:rPr lang="en-US" sz="2000" dirty="0">
                <a:solidFill>
                  <a:schemeClr val="tx1">
                    <a:lumMod val="75000"/>
                    <a:lumOff val="25000"/>
                  </a:schemeClr>
                </a:solidFill>
                <a:latin typeface="Century Gothic" panose="020B0502020202020204" pitchFamily="34" charset="0"/>
              </a:rPr>
              <a:t>Create a socket for communication.</a:t>
            </a:r>
          </a:p>
          <a:p>
            <a:r>
              <a:rPr lang="en-US" sz="2000" dirty="0">
                <a:solidFill>
                  <a:schemeClr val="tx1">
                    <a:lumMod val="75000"/>
                    <a:lumOff val="25000"/>
                  </a:schemeClr>
                </a:solidFill>
                <a:latin typeface="Century Gothic" panose="020B0502020202020204" pitchFamily="34" charset="0"/>
              </a:rPr>
              <a:t> Listen for client connection.</a:t>
            </a:r>
          </a:p>
          <a:p>
            <a:r>
              <a:rPr lang="en-US" sz="2000" dirty="0">
                <a:solidFill>
                  <a:schemeClr val="tx1">
                    <a:lumMod val="75000"/>
                    <a:lumOff val="25000"/>
                  </a:schemeClr>
                </a:solidFill>
                <a:latin typeface="Century Gothic" panose="020B0502020202020204" pitchFamily="34" charset="0"/>
              </a:rPr>
              <a:t>Accept connection from client.</a:t>
            </a:r>
          </a:p>
          <a:p>
            <a:r>
              <a:rPr lang="en-US" sz="2000" dirty="0">
                <a:solidFill>
                  <a:schemeClr val="tx1">
                    <a:lumMod val="75000"/>
                    <a:lumOff val="25000"/>
                  </a:schemeClr>
                </a:solidFill>
                <a:latin typeface="Century Gothic" panose="020B0502020202020204" pitchFamily="34" charset="0"/>
              </a:rPr>
              <a:t>Receive and send message from client.</a:t>
            </a:r>
          </a:p>
          <a:p>
            <a:pPr marL="0" indent="0">
              <a:buNone/>
            </a:pPr>
            <a:r>
              <a:rPr lang="en-US" sz="2000" dirty="0">
                <a:latin typeface="Century Gothic" panose="020B0502020202020204" pitchFamily="34" charset="0"/>
              </a:rPr>
              <a:t> </a:t>
            </a:r>
            <a:r>
              <a:rPr lang="en-US" sz="2000" b="1" dirty="0">
                <a:latin typeface="Century Gothic" panose="020B0502020202020204" pitchFamily="34" charset="0"/>
              </a:rPr>
              <a:t>client</a:t>
            </a:r>
            <a:r>
              <a:rPr lang="en-US" sz="2000" dirty="0">
                <a:latin typeface="Century Gothic" panose="020B0502020202020204" pitchFamily="34" charset="0"/>
              </a:rPr>
              <a:t>:</a:t>
            </a:r>
          </a:p>
          <a:p>
            <a:r>
              <a:rPr lang="en-US" sz="2000" dirty="0">
                <a:solidFill>
                  <a:schemeClr val="tx1">
                    <a:lumMod val="75000"/>
                    <a:lumOff val="25000"/>
                  </a:schemeClr>
                </a:solidFill>
                <a:latin typeface="Century Gothic" panose="020B0502020202020204" pitchFamily="34" charset="0"/>
              </a:rPr>
              <a:t>Create a socket for communication.</a:t>
            </a:r>
          </a:p>
          <a:p>
            <a:r>
              <a:rPr lang="en-US" sz="2000" dirty="0">
                <a:solidFill>
                  <a:schemeClr val="tx1">
                    <a:lumMod val="75000"/>
                    <a:lumOff val="25000"/>
                  </a:schemeClr>
                </a:solidFill>
                <a:latin typeface="Century Gothic" panose="020B0502020202020204" pitchFamily="34" charset="0"/>
              </a:rPr>
              <a:t>Connect with server through socket.</a:t>
            </a:r>
          </a:p>
          <a:p>
            <a:r>
              <a:rPr lang="en-US" sz="2000" dirty="0">
                <a:solidFill>
                  <a:schemeClr val="tx1">
                    <a:lumMod val="75000"/>
                    <a:lumOff val="25000"/>
                  </a:schemeClr>
                </a:solidFill>
                <a:latin typeface="Century Gothic" panose="020B0502020202020204" pitchFamily="34" charset="0"/>
              </a:rPr>
              <a:t>Wait for acknowledgement from server.</a:t>
            </a:r>
          </a:p>
          <a:p>
            <a:r>
              <a:rPr lang="en-US" sz="2000" dirty="0">
                <a:solidFill>
                  <a:schemeClr val="tx1">
                    <a:lumMod val="75000"/>
                    <a:lumOff val="25000"/>
                  </a:schemeClr>
                </a:solidFill>
                <a:latin typeface="Century Gothic" panose="020B0502020202020204" pitchFamily="34" charset="0"/>
              </a:rPr>
              <a:t>Send and receive message to the server.</a:t>
            </a:r>
          </a:p>
          <a:p>
            <a:endParaRPr lang="en-US" dirty="0"/>
          </a:p>
        </p:txBody>
      </p:sp>
      <p:pic>
        <p:nvPicPr>
          <p:cNvPr id="12" name="Picture 11" descr="https://www.engineersgarage.com/sites/default/files/Server_client_communication_using_TCP_IP.jpg">
            <a:extLst>
              <a:ext uri="{FF2B5EF4-FFF2-40B4-BE49-F238E27FC236}">
                <a16:creationId xmlns:a16="http://schemas.microsoft.com/office/drawing/2014/main" id="{95CD8218-E60E-4713-9FE5-092ED8B9CD0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227893" y="2092997"/>
            <a:ext cx="3526712" cy="3861045"/>
          </a:xfrm>
          <a:prstGeom prst="rect">
            <a:avLst/>
          </a:prstGeom>
          <a:noFill/>
          <a:ln>
            <a:noFill/>
          </a:ln>
        </p:spPr>
      </p:pic>
    </p:spTree>
    <p:extLst>
      <p:ext uri="{BB962C8B-B14F-4D97-AF65-F5344CB8AC3E}">
        <p14:creationId xmlns:p14="http://schemas.microsoft.com/office/powerpoint/2010/main" val="57687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32</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3" name="TextBox 12">
            <a:extLst>
              <a:ext uri="{FF2B5EF4-FFF2-40B4-BE49-F238E27FC236}">
                <a16:creationId xmlns:a16="http://schemas.microsoft.com/office/drawing/2014/main" id="{ABD8EC92-6DF1-4AC6-8ADE-6EED574BF457}"/>
              </a:ext>
            </a:extLst>
          </p:cNvPr>
          <p:cNvSpPr txBox="1"/>
          <p:nvPr/>
        </p:nvSpPr>
        <p:spPr>
          <a:xfrm>
            <a:off x="838200" y="1551448"/>
            <a:ext cx="3637689"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Level Two:</a:t>
            </a:r>
          </a:p>
        </p:txBody>
      </p:sp>
      <p:sp>
        <p:nvSpPr>
          <p:cNvPr id="8" name="Content Placeholder 7">
            <a:extLst>
              <a:ext uri="{FF2B5EF4-FFF2-40B4-BE49-F238E27FC236}">
                <a16:creationId xmlns:a16="http://schemas.microsoft.com/office/drawing/2014/main" id="{6AB1AFC3-4A89-4DE8-80F2-F2BFC364DB7C}"/>
              </a:ext>
            </a:extLst>
          </p:cNvPr>
          <p:cNvSpPr>
            <a:spLocks noGrp="1"/>
          </p:cNvSpPr>
          <p:nvPr>
            <p:ph idx="1"/>
          </p:nvPr>
        </p:nvSpPr>
        <p:spPr>
          <a:xfrm>
            <a:off x="845520" y="2181452"/>
            <a:ext cx="5928961" cy="4240167"/>
          </a:xfrm>
        </p:spPr>
        <p:txBody>
          <a:bodyPr/>
          <a:lstStyle/>
          <a:p>
            <a:pPr marL="0" indent="0">
              <a:buNone/>
            </a:pPr>
            <a:r>
              <a:rPr lang="en-US" sz="2000" b="1" dirty="0">
                <a:latin typeface="Century Gothic" panose="020B0502020202020204" pitchFamily="34" charset="0"/>
                <a:cs typeface="Calibri" panose="020F0502020204030204" pitchFamily="34" charset="0"/>
              </a:rPr>
              <a:t>Communication among the robots.</a:t>
            </a:r>
            <a:r>
              <a:rPr lang="en-US" sz="2000" dirty="0">
                <a:latin typeface="Century Gothic" panose="020B0502020202020204" pitchFamily="34" charset="0"/>
                <a:cs typeface="Calibri" panose="020F0502020204030204" pitchFamily="34" charset="0"/>
              </a:rPr>
              <a:t> </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Inter-agent communication.</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Clients is website and other. agents</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Leader-followers schema.</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client-server model. </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through TCP/IP socket programming.</a:t>
            </a:r>
          </a:p>
          <a:p>
            <a:pPr>
              <a:lnSpc>
                <a:spcPct val="150000"/>
              </a:lnSpc>
            </a:pPr>
            <a:r>
              <a:rPr lang="en-US" sz="2000" dirty="0">
                <a:solidFill>
                  <a:schemeClr val="tx1">
                    <a:lumMod val="75000"/>
                    <a:lumOff val="25000"/>
                  </a:schemeClr>
                </a:solidFill>
                <a:latin typeface="Century Gothic" panose="020B0502020202020204" pitchFamily="34" charset="0"/>
                <a:cs typeface="Calibri" panose="020F0502020204030204" pitchFamily="34" charset="0"/>
              </a:rPr>
              <a:t>Multi-threading programming </a:t>
            </a:r>
          </a:p>
          <a:p>
            <a:endParaRPr lang="en-US" dirty="0"/>
          </a:p>
        </p:txBody>
      </p:sp>
      <p:pic>
        <p:nvPicPr>
          <p:cNvPr id="11" name="Content Placeholder 7">
            <a:extLst>
              <a:ext uri="{FF2B5EF4-FFF2-40B4-BE49-F238E27FC236}">
                <a16:creationId xmlns:a16="http://schemas.microsoft.com/office/drawing/2014/main" id="{6C5F695F-E698-4F1D-90D2-EEC1B518C6DA}"/>
              </a:ext>
            </a:extLst>
          </p:cNvPr>
          <p:cNvPicPr>
            <a:picLocks noChangeAspect="1"/>
          </p:cNvPicPr>
          <p:nvPr/>
        </p:nvPicPr>
        <p:blipFill>
          <a:blip r:embed="rId2"/>
          <a:stretch>
            <a:fillRect/>
          </a:stretch>
        </p:blipFill>
        <p:spPr>
          <a:xfrm>
            <a:off x="6767161" y="2615990"/>
            <a:ext cx="4448175" cy="2815059"/>
          </a:xfrm>
          <a:prstGeom prst="rect">
            <a:avLst/>
          </a:prstGeom>
        </p:spPr>
      </p:pic>
    </p:spTree>
    <p:extLst>
      <p:ext uri="{BB962C8B-B14F-4D97-AF65-F5344CB8AC3E}">
        <p14:creationId xmlns:p14="http://schemas.microsoft.com/office/powerpoint/2010/main" val="309905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Effect transition="in" filter="fade">
                                      <p:cBhvr>
                                        <p:cTn id="19" dur="500"/>
                                        <p:tgtEl>
                                          <p:spTgt spid="8">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animEffect transition="in" filter="fade">
                                      <p:cBhvr>
                                        <p:cTn id="23" dur="500"/>
                                        <p:tgtEl>
                                          <p:spTgt spid="8">
                                            <p:txEl>
                                              <p:pRg st="5" end="5"/>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33</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3" name="TextBox 12">
            <a:extLst>
              <a:ext uri="{FF2B5EF4-FFF2-40B4-BE49-F238E27FC236}">
                <a16:creationId xmlns:a16="http://schemas.microsoft.com/office/drawing/2014/main" id="{ABD8EC92-6DF1-4AC6-8ADE-6EED574BF457}"/>
              </a:ext>
            </a:extLst>
          </p:cNvPr>
          <p:cNvSpPr txBox="1"/>
          <p:nvPr/>
        </p:nvSpPr>
        <p:spPr>
          <a:xfrm>
            <a:off x="838200" y="1559013"/>
            <a:ext cx="3637689"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Phases:</a:t>
            </a:r>
          </a:p>
        </p:txBody>
      </p:sp>
      <p:sp>
        <p:nvSpPr>
          <p:cNvPr id="8" name="Content Placeholder 7">
            <a:extLst>
              <a:ext uri="{FF2B5EF4-FFF2-40B4-BE49-F238E27FC236}">
                <a16:creationId xmlns:a16="http://schemas.microsoft.com/office/drawing/2014/main" id="{6AB1AFC3-4A89-4DE8-80F2-F2BFC364DB7C}"/>
              </a:ext>
            </a:extLst>
          </p:cNvPr>
          <p:cNvSpPr>
            <a:spLocks noGrp="1"/>
          </p:cNvSpPr>
          <p:nvPr>
            <p:ph idx="1"/>
          </p:nvPr>
        </p:nvSpPr>
        <p:spPr>
          <a:xfrm>
            <a:off x="939156" y="2356093"/>
            <a:ext cx="10515600" cy="4060780"/>
          </a:xfrm>
        </p:spPr>
        <p:txBody>
          <a:bodyPr/>
          <a:lstStyle/>
          <a:p>
            <a:pPr marL="0" indent="0" algn="just">
              <a:buNone/>
            </a:pPr>
            <a:r>
              <a:rPr lang="en-US" sz="2000" dirty="0">
                <a:solidFill>
                  <a:schemeClr val="tx1">
                    <a:lumMod val="75000"/>
                    <a:lumOff val="25000"/>
                  </a:schemeClr>
                </a:solidFill>
                <a:latin typeface="Century Gothic" panose="020B0502020202020204" pitchFamily="34" charset="0"/>
                <a:cs typeface="Calibri" panose="020F0502020204030204" pitchFamily="34" charset="0"/>
              </a:rPr>
              <a:t>These two levels can be accomplished through 3 phases during the entire task process. </a:t>
            </a:r>
          </a:p>
          <a:p>
            <a:pPr marL="0" indent="0" algn="just">
              <a:spcAft>
                <a:spcPts val="1200"/>
              </a:spcAft>
              <a:buNone/>
            </a:pPr>
            <a:r>
              <a:rPr lang="en-US" sz="2000" dirty="0">
                <a:latin typeface="Century Gothic" panose="020B0502020202020204" pitchFamily="34" charset="0"/>
                <a:cs typeface="Calibri" panose="020F0502020204030204" pitchFamily="34" charset="0"/>
              </a:rPr>
              <a:t>• </a:t>
            </a:r>
            <a:r>
              <a:rPr lang="en-US" sz="2000" b="1" dirty="0">
                <a:latin typeface="Century Gothic" panose="020B0502020202020204" pitchFamily="34" charset="0"/>
                <a:cs typeface="Calibri" panose="020F0502020204030204" pitchFamily="34" charset="0"/>
              </a:rPr>
              <a:t>Phase 1: </a:t>
            </a:r>
            <a:r>
              <a:rPr lang="en-US" sz="2000" dirty="0">
                <a:solidFill>
                  <a:schemeClr val="tx1">
                    <a:lumMod val="75000"/>
                    <a:lumOff val="25000"/>
                  </a:schemeClr>
                </a:solidFill>
                <a:latin typeface="Century Gothic" panose="020B0502020202020204" pitchFamily="34" charset="0"/>
                <a:cs typeface="Calibri" panose="020F0502020204030204" pitchFamily="34" charset="0"/>
              </a:rPr>
              <a:t>moving from the parking point to the object. </a:t>
            </a:r>
          </a:p>
          <a:p>
            <a:pPr marL="0" indent="0" algn="just">
              <a:spcAft>
                <a:spcPts val="1200"/>
              </a:spcAft>
              <a:buNone/>
            </a:pPr>
            <a:r>
              <a:rPr lang="en-US" sz="2000" dirty="0">
                <a:latin typeface="Century Gothic" panose="020B0502020202020204" pitchFamily="34" charset="0"/>
                <a:cs typeface="Calibri" panose="020F0502020204030204" pitchFamily="34" charset="0"/>
              </a:rPr>
              <a:t>• </a:t>
            </a:r>
            <a:r>
              <a:rPr lang="en-US" sz="2000" b="1" dirty="0">
                <a:latin typeface="Century Gothic" panose="020B0502020202020204" pitchFamily="34" charset="0"/>
                <a:cs typeface="Calibri" panose="020F0502020204030204" pitchFamily="34" charset="0"/>
              </a:rPr>
              <a:t>Phase 2: </a:t>
            </a:r>
            <a:r>
              <a:rPr lang="en-US" sz="2000" dirty="0">
                <a:solidFill>
                  <a:schemeClr val="tx1">
                    <a:lumMod val="75000"/>
                    <a:lumOff val="25000"/>
                  </a:schemeClr>
                </a:solidFill>
                <a:latin typeface="Century Gothic" panose="020B0502020202020204" pitchFamily="34" charset="0"/>
                <a:cs typeface="Calibri" panose="020F0502020204030204" pitchFamily="34" charset="0"/>
              </a:rPr>
              <a:t>moving from the object to the goal point</a:t>
            </a:r>
            <a:r>
              <a:rPr lang="en-US" sz="2000" dirty="0">
                <a:latin typeface="Century Gothic" panose="020B0502020202020204" pitchFamily="34" charset="0"/>
                <a:cs typeface="Calibri" panose="020F0502020204030204" pitchFamily="34" charset="0"/>
              </a:rPr>
              <a:t>. </a:t>
            </a:r>
          </a:p>
          <a:p>
            <a:pPr marL="0" indent="0" algn="just">
              <a:spcAft>
                <a:spcPts val="1200"/>
              </a:spcAft>
              <a:buNone/>
            </a:pPr>
            <a:r>
              <a:rPr lang="en-US" sz="2000" dirty="0">
                <a:latin typeface="Century Gothic" panose="020B0502020202020204" pitchFamily="34" charset="0"/>
                <a:cs typeface="Calibri" panose="020F0502020204030204" pitchFamily="34" charset="0"/>
              </a:rPr>
              <a:t>• </a:t>
            </a:r>
            <a:r>
              <a:rPr lang="en-US" sz="2000" b="1" dirty="0">
                <a:latin typeface="Century Gothic" panose="020B0502020202020204" pitchFamily="34" charset="0"/>
                <a:cs typeface="Calibri" panose="020F0502020204030204" pitchFamily="34" charset="0"/>
              </a:rPr>
              <a:t>Phase 3: </a:t>
            </a:r>
            <a:r>
              <a:rPr lang="en-US" sz="2000" dirty="0">
                <a:solidFill>
                  <a:schemeClr val="tx1">
                    <a:lumMod val="75000"/>
                    <a:lumOff val="25000"/>
                  </a:schemeClr>
                </a:solidFill>
                <a:latin typeface="Century Gothic" panose="020B0502020202020204" pitchFamily="34" charset="0"/>
                <a:cs typeface="Calibri" panose="020F0502020204030204" pitchFamily="34" charset="0"/>
              </a:rPr>
              <a:t>moving from the goal point and return back to the parking point.</a:t>
            </a:r>
          </a:p>
          <a:p>
            <a:pPr marL="0" indent="0">
              <a:buNone/>
            </a:pPr>
            <a:endParaRPr lang="en-US" dirty="0"/>
          </a:p>
        </p:txBody>
      </p:sp>
    </p:spTree>
    <p:extLst>
      <p:ext uri="{BB962C8B-B14F-4D97-AF65-F5344CB8AC3E}">
        <p14:creationId xmlns:p14="http://schemas.microsoft.com/office/powerpoint/2010/main" val="71062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fade">
                                      <p:cBhvr>
                                        <p:cTn id="11" dur="500"/>
                                        <p:tgtEl>
                                          <p:spTgt spid="8">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animEffect transition="in" filter="fade">
                                      <p:cBhvr>
                                        <p:cTn id="1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34</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3" name="TextBox 12">
            <a:extLst>
              <a:ext uri="{FF2B5EF4-FFF2-40B4-BE49-F238E27FC236}">
                <a16:creationId xmlns:a16="http://schemas.microsoft.com/office/drawing/2014/main" id="{ABD8EC92-6DF1-4AC6-8ADE-6EED574BF457}"/>
              </a:ext>
            </a:extLst>
          </p:cNvPr>
          <p:cNvSpPr txBox="1"/>
          <p:nvPr/>
        </p:nvSpPr>
        <p:spPr>
          <a:xfrm>
            <a:off x="838200" y="1564336"/>
            <a:ext cx="3637689"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Phase 1:</a:t>
            </a:r>
          </a:p>
        </p:txBody>
      </p:sp>
      <p:sp>
        <p:nvSpPr>
          <p:cNvPr id="11" name="Content Placeholder 4">
            <a:extLst>
              <a:ext uri="{FF2B5EF4-FFF2-40B4-BE49-F238E27FC236}">
                <a16:creationId xmlns:a16="http://schemas.microsoft.com/office/drawing/2014/main" id="{64E7CCC6-6375-4DC3-AE80-CFEEB0BDA3E1}"/>
              </a:ext>
            </a:extLst>
          </p:cNvPr>
          <p:cNvSpPr>
            <a:spLocks noGrp="1"/>
          </p:cNvSpPr>
          <p:nvPr>
            <p:ph sz="half" idx="1"/>
          </p:nvPr>
        </p:nvSpPr>
        <p:spPr>
          <a:xfrm>
            <a:off x="1122308" y="2027697"/>
            <a:ext cx="5743711" cy="3874867"/>
          </a:xfrm>
        </p:spPr>
        <p:txBody>
          <a:bodyPr>
            <a:normAutofit/>
          </a:bodyPr>
          <a:lstStyle/>
          <a:p>
            <a:pPr marL="0" indent="0">
              <a:lnSpc>
                <a:spcPct val="150000"/>
              </a:lnSpc>
              <a:buNone/>
            </a:pPr>
            <a:r>
              <a:rPr lang="en-US" sz="2000" dirty="0">
                <a:solidFill>
                  <a:schemeClr val="tx1">
                    <a:lumMod val="75000"/>
                    <a:lumOff val="25000"/>
                  </a:schemeClr>
                </a:solidFill>
                <a:latin typeface="Century Gothic" panose="020B0502020202020204" pitchFamily="34" charset="0"/>
                <a:cs typeface="Calibri" panose="020F0502020204030204" pitchFamily="34" charset="0"/>
              </a:rPr>
              <a:t>Using level 1 communication</a:t>
            </a:r>
          </a:p>
          <a:p>
            <a:pPr lvl="1" indent="-457200">
              <a:spcAft>
                <a:spcPts val="18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Each robot moves as a single agent from park point to the start point.</a:t>
            </a:r>
          </a:p>
          <a:p>
            <a:pPr lvl="1" indent="-457200">
              <a:spcAft>
                <a:spcPts val="18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sends a flag to the website informing that it has finished this phase. </a:t>
            </a:r>
          </a:p>
          <a:p>
            <a:pPr lvl="1" indent="-457200">
              <a:spcAft>
                <a:spcPts val="18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waits for the next phase.</a:t>
            </a:r>
          </a:p>
          <a:p>
            <a:pPr marL="0" indent="0">
              <a:buNone/>
            </a:pPr>
            <a:endParaRPr lang="en-US" dirty="0">
              <a:latin typeface="Century Gothic" panose="020B0502020202020204" pitchFamily="34" charset="0"/>
            </a:endParaRPr>
          </a:p>
        </p:txBody>
      </p:sp>
      <p:pic>
        <p:nvPicPr>
          <p:cNvPr id="24" name="Picture 2" descr="Image result for parking sig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0860" y="1576353"/>
            <a:ext cx="2984542" cy="21104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Related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3131" y="2832702"/>
            <a:ext cx="1188720" cy="1069340"/>
          </a:xfrm>
          <a:prstGeom prst="rect">
            <a:avLst/>
          </a:prstGeom>
          <a:noFill/>
          <a:ln>
            <a:noFill/>
          </a:ln>
        </p:spPr>
      </p:pic>
      <p:sp>
        <p:nvSpPr>
          <p:cNvPr id="26" name="Right Arrow 25"/>
          <p:cNvSpPr/>
          <p:nvPr/>
        </p:nvSpPr>
        <p:spPr>
          <a:xfrm rot="5400000">
            <a:off x="9172823" y="3930870"/>
            <a:ext cx="259222" cy="208228"/>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Image result for laptop vector 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37991" y="3071822"/>
            <a:ext cx="1231617" cy="806976"/>
          </a:xfrm>
          <a:prstGeom prst="rect">
            <a:avLst/>
          </a:prstGeom>
          <a:noFill/>
          <a:ln>
            <a:noFill/>
          </a:ln>
        </p:spPr>
      </p:pic>
      <p:sp>
        <p:nvSpPr>
          <p:cNvPr id="28" name="Right Arrow 27"/>
          <p:cNvSpPr/>
          <p:nvPr/>
        </p:nvSpPr>
        <p:spPr>
          <a:xfrm rot="10800000">
            <a:off x="9918802" y="3416555"/>
            <a:ext cx="856751" cy="225991"/>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0" descr="Image result for start clipar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57726" y="4979722"/>
            <a:ext cx="871654" cy="87165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0113752" y="3216634"/>
            <a:ext cx="514180" cy="307777"/>
          </a:xfrm>
          <a:prstGeom prst="rect">
            <a:avLst/>
          </a:prstGeom>
          <a:noFill/>
        </p:spPr>
        <p:txBody>
          <a:bodyPr wrap="none" rtlCol="0">
            <a:spAutoFit/>
          </a:bodyPr>
          <a:lstStyle/>
          <a:p>
            <a:r>
              <a:rPr lang="en-US" sz="1400" dirty="0"/>
              <a:t>Path</a:t>
            </a:r>
          </a:p>
        </p:txBody>
      </p:sp>
      <p:sp>
        <p:nvSpPr>
          <p:cNvPr id="31" name="Right Arrow 30"/>
          <p:cNvSpPr/>
          <p:nvPr/>
        </p:nvSpPr>
        <p:spPr>
          <a:xfrm rot="5400000">
            <a:off x="9163942" y="4265281"/>
            <a:ext cx="259222" cy="208228"/>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5400000">
            <a:off x="9163942" y="4596362"/>
            <a:ext cx="259222" cy="208228"/>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83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30" grpId="0"/>
      <p:bldP spid="31" grpId="0" animBg="1"/>
      <p:bldP spid="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35</a:t>
            </a:fld>
            <a:endParaRPr lang="en-US" dirty="0"/>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657174" y="1690688"/>
            <a:ext cx="5171972" cy="46129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3" name="TextBox 12">
            <a:extLst>
              <a:ext uri="{FF2B5EF4-FFF2-40B4-BE49-F238E27FC236}">
                <a16:creationId xmlns:a16="http://schemas.microsoft.com/office/drawing/2014/main" id="{ABD8EC92-6DF1-4AC6-8ADE-6EED574BF457}"/>
              </a:ext>
            </a:extLst>
          </p:cNvPr>
          <p:cNvSpPr txBox="1"/>
          <p:nvPr/>
        </p:nvSpPr>
        <p:spPr>
          <a:xfrm>
            <a:off x="838200" y="1560365"/>
            <a:ext cx="3637689"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Phase 2:</a:t>
            </a:r>
          </a:p>
        </p:txBody>
      </p:sp>
      <p:sp>
        <p:nvSpPr>
          <p:cNvPr id="24" name="Content Placeholder 4">
            <a:extLst>
              <a:ext uri="{FF2B5EF4-FFF2-40B4-BE49-F238E27FC236}">
                <a16:creationId xmlns:a16="http://schemas.microsoft.com/office/drawing/2014/main" id="{30C40050-B698-4B40-89F4-4E245077F356}"/>
              </a:ext>
            </a:extLst>
          </p:cNvPr>
          <p:cNvSpPr>
            <a:spLocks noGrp="1"/>
          </p:cNvSpPr>
          <p:nvPr>
            <p:ph sz="half" idx="1"/>
          </p:nvPr>
        </p:nvSpPr>
        <p:spPr>
          <a:xfrm>
            <a:off x="1112220" y="2132488"/>
            <a:ext cx="5530145" cy="4167387"/>
          </a:xfrm>
        </p:spPr>
        <p:txBody>
          <a:bodyPr>
            <a:normAutofit/>
          </a:bodyPr>
          <a:lstStyle/>
          <a:p>
            <a:pPr marL="0" indent="0">
              <a:spcAft>
                <a:spcPts val="600"/>
              </a:spcAft>
              <a:buNone/>
            </a:pPr>
            <a:r>
              <a:rPr lang="en-US" sz="2000" dirty="0">
                <a:solidFill>
                  <a:schemeClr val="tx1">
                    <a:lumMod val="75000"/>
                    <a:lumOff val="25000"/>
                  </a:schemeClr>
                </a:solidFill>
                <a:latin typeface="Century Gothic" panose="020B0502020202020204" pitchFamily="34" charset="0"/>
                <a:cs typeface="Calibri" panose="020F0502020204030204" pitchFamily="34" charset="0"/>
              </a:rPr>
              <a:t>Using level 2 communication </a:t>
            </a:r>
          </a:p>
          <a:p>
            <a:pPr lvl="1" indent="-457200">
              <a:spcAft>
                <a:spcPts val="6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Waits leader/follower flag.</a:t>
            </a:r>
          </a:p>
          <a:p>
            <a:pPr lvl="1" indent="-457200">
              <a:spcAft>
                <a:spcPts val="6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Follower waits for leader feedback.</a:t>
            </a:r>
          </a:p>
          <a:p>
            <a:pPr lvl="1" indent="-457200">
              <a:spcAft>
                <a:spcPts val="6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Leader starts moving from the start point to the goal point.</a:t>
            </a:r>
          </a:p>
          <a:p>
            <a:pPr lvl="1" indent="-457200">
              <a:spcAft>
                <a:spcPts val="6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Leader sends position feedback to it’s followers.</a:t>
            </a:r>
          </a:p>
          <a:p>
            <a:pPr lvl="1" indent="-457200">
              <a:spcAft>
                <a:spcPts val="6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Followers start moving towards the goal point.</a:t>
            </a:r>
          </a:p>
          <a:p>
            <a:pPr lvl="1" indent="-457200">
              <a:spcAft>
                <a:spcPts val="6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After  leader reaches it sends finish flag to the followers and the website.</a:t>
            </a:r>
          </a:p>
          <a:p>
            <a:pPr marL="0" indent="0">
              <a:buNone/>
            </a:pPr>
            <a:endParaRPr lang="en-US" dirty="0"/>
          </a:p>
        </p:txBody>
      </p:sp>
      <p:pic>
        <p:nvPicPr>
          <p:cNvPr id="43" name="Picture 42" descr="Related imag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04735" y="3900608"/>
            <a:ext cx="1188720" cy="1069340"/>
          </a:xfrm>
          <a:prstGeom prst="rect">
            <a:avLst/>
          </a:prstGeom>
          <a:noFill/>
          <a:ln>
            <a:noFill/>
          </a:ln>
        </p:spPr>
      </p:pic>
      <p:pic>
        <p:nvPicPr>
          <p:cNvPr id="44" name="Picture 43" descr="Related imag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5367" y="2428232"/>
            <a:ext cx="1091044" cy="981584"/>
          </a:xfrm>
          <a:prstGeom prst="rect">
            <a:avLst/>
          </a:prstGeom>
          <a:noFill/>
          <a:ln>
            <a:noFill/>
          </a:ln>
        </p:spPr>
      </p:pic>
      <p:pic>
        <p:nvPicPr>
          <p:cNvPr id="45" name="Picture 44" descr="Related image"/>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0249" y="2461825"/>
            <a:ext cx="1115207" cy="981584"/>
          </a:xfrm>
          <a:prstGeom prst="rect">
            <a:avLst/>
          </a:prstGeom>
          <a:noFill/>
          <a:ln>
            <a:noFill/>
          </a:ln>
        </p:spPr>
      </p:pic>
      <p:pic>
        <p:nvPicPr>
          <p:cNvPr id="46" name="Picture 45" descr="Image result for laptop vector 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6150" y="1579308"/>
            <a:ext cx="1231617" cy="806976"/>
          </a:xfrm>
          <a:prstGeom prst="rect">
            <a:avLst/>
          </a:prstGeom>
          <a:noFill/>
          <a:ln>
            <a:noFill/>
          </a:ln>
        </p:spPr>
      </p:pic>
      <p:sp>
        <p:nvSpPr>
          <p:cNvPr id="47" name="Right Arrow 46"/>
          <p:cNvSpPr/>
          <p:nvPr/>
        </p:nvSpPr>
        <p:spPr>
          <a:xfrm rot="5400000">
            <a:off x="8517507" y="2940368"/>
            <a:ext cx="1320277" cy="296010"/>
          </a:xfrm>
          <a:prstGeom prst="rightArrow">
            <a:avLst>
              <a:gd name="adj1" fmla="val 35801"/>
              <a:gd name="adj2" fmla="val 60649"/>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Image result for arr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4431747">
            <a:off x="7436744" y="3728488"/>
            <a:ext cx="1415762" cy="61939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arr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7943719" flipV="1">
            <a:off x="9538102" y="3739940"/>
            <a:ext cx="1366440" cy="628296"/>
          </a:xfrm>
          <a:prstGeom prst="rect">
            <a:avLst/>
          </a:prstGeom>
          <a:noFill/>
          <a:extLst>
            <a:ext uri="{909E8E84-426E-40DD-AFC4-6F175D3DCCD1}">
              <a14:hiddenFill xmlns:a14="http://schemas.microsoft.com/office/drawing/2010/main">
                <a:solidFill>
                  <a:srgbClr val="FFFFFF"/>
                </a:solidFill>
              </a14:hiddenFill>
            </a:ext>
          </a:extLst>
        </p:spPr>
      </p:pic>
      <p:sp>
        <p:nvSpPr>
          <p:cNvPr id="50" name="Right Arrow 49"/>
          <p:cNvSpPr/>
          <p:nvPr/>
        </p:nvSpPr>
        <p:spPr>
          <a:xfrm rot="5400000">
            <a:off x="9068204" y="5001663"/>
            <a:ext cx="286687" cy="171311"/>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1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08719" y="5886605"/>
            <a:ext cx="834207" cy="759329"/>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7667797" y="2192523"/>
            <a:ext cx="873444" cy="338554"/>
          </a:xfrm>
          <a:prstGeom prst="rect">
            <a:avLst/>
          </a:prstGeom>
          <a:noFill/>
        </p:spPr>
        <p:txBody>
          <a:bodyPr wrap="none" rtlCol="0">
            <a:spAutoFit/>
          </a:bodyPr>
          <a:lstStyle/>
          <a:p>
            <a:r>
              <a:rPr lang="en-US" sz="1600" dirty="0"/>
              <a:t>follower</a:t>
            </a:r>
          </a:p>
        </p:txBody>
      </p:sp>
      <p:sp>
        <p:nvSpPr>
          <p:cNvPr id="53" name="TextBox 52"/>
          <p:cNvSpPr txBox="1"/>
          <p:nvPr/>
        </p:nvSpPr>
        <p:spPr>
          <a:xfrm>
            <a:off x="9784600" y="2227757"/>
            <a:ext cx="873444" cy="338554"/>
          </a:xfrm>
          <a:prstGeom prst="rect">
            <a:avLst/>
          </a:prstGeom>
          <a:noFill/>
        </p:spPr>
        <p:txBody>
          <a:bodyPr wrap="none" rtlCol="0">
            <a:spAutoFit/>
          </a:bodyPr>
          <a:lstStyle/>
          <a:p>
            <a:r>
              <a:rPr lang="en-US" sz="1600" dirty="0"/>
              <a:t>follower</a:t>
            </a:r>
          </a:p>
        </p:txBody>
      </p:sp>
      <p:sp>
        <p:nvSpPr>
          <p:cNvPr id="54" name="TextBox 53"/>
          <p:cNvSpPr txBox="1"/>
          <p:nvPr/>
        </p:nvSpPr>
        <p:spPr>
          <a:xfrm>
            <a:off x="8822653" y="3639894"/>
            <a:ext cx="780983" cy="369332"/>
          </a:xfrm>
          <a:prstGeom prst="rect">
            <a:avLst/>
          </a:prstGeom>
          <a:noFill/>
        </p:spPr>
        <p:txBody>
          <a:bodyPr wrap="none" rtlCol="0">
            <a:spAutoFit/>
          </a:bodyPr>
          <a:lstStyle/>
          <a:p>
            <a:r>
              <a:rPr lang="en-US" dirty="0"/>
              <a:t>leader</a:t>
            </a:r>
          </a:p>
        </p:txBody>
      </p:sp>
      <p:sp>
        <p:nvSpPr>
          <p:cNvPr id="55" name="TextBox 54"/>
          <p:cNvSpPr txBox="1"/>
          <p:nvPr/>
        </p:nvSpPr>
        <p:spPr>
          <a:xfrm rot="17451448">
            <a:off x="10120737" y="3968361"/>
            <a:ext cx="847027" cy="307777"/>
          </a:xfrm>
          <a:prstGeom prst="rect">
            <a:avLst/>
          </a:prstGeom>
          <a:noFill/>
        </p:spPr>
        <p:txBody>
          <a:bodyPr wrap="none" rtlCol="0">
            <a:spAutoFit/>
          </a:bodyPr>
          <a:lstStyle/>
          <a:p>
            <a:r>
              <a:rPr lang="en-US" sz="1400" dirty="0"/>
              <a:t>feedback</a:t>
            </a:r>
          </a:p>
        </p:txBody>
      </p:sp>
      <p:sp>
        <p:nvSpPr>
          <p:cNvPr id="56" name="TextBox 55"/>
          <p:cNvSpPr txBox="1"/>
          <p:nvPr/>
        </p:nvSpPr>
        <p:spPr>
          <a:xfrm rot="14891907">
            <a:off x="7424847" y="3968535"/>
            <a:ext cx="847027" cy="307777"/>
          </a:xfrm>
          <a:prstGeom prst="rect">
            <a:avLst/>
          </a:prstGeom>
          <a:noFill/>
        </p:spPr>
        <p:txBody>
          <a:bodyPr wrap="none" rtlCol="0">
            <a:spAutoFit/>
          </a:bodyPr>
          <a:lstStyle/>
          <a:p>
            <a:r>
              <a:rPr lang="en-US" sz="1400" dirty="0"/>
              <a:t>feedback</a:t>
            </a:r>
          </a:p>
        </p:txBody>
      </p:sp>
      <p:sp>
        <p:nvSpPr>
          <p:cNvPr id="57" name="Right Arrow 56"/>
          <p:cNvSpPr/>
          <p:nvPr/>
        </p:nvSpPr>
        <p:spPr>
          <a:xfrm rot="5400000">
            <a:off x="9070073" y="5342621"/>
            <a:ext cx="286687" cy="171311"/>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57"/>
          <p:cNvSpPr/>
          <p:nvPr/>
        </p:nvSpPr>
        <p:spPr>
          <a:xfrm rot="5400000">
            <a:off x="9075271" y="5650926"/>
            <a:ext cx="286687" cy="171311"/>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rot="16200000">
            <a:off x="8788117" y="2761541"/>
            <a:ext cx="514180" cy="307777"/>
          </a:xfrm>
          <a:prstGeom prst="rect">
            <a:avLst/>
          </a:prstGeom>
          <a:noFill/>
        </p:spPr>
        <p:txBody>
          <a:bodyPr wrap="none" rtlCol="0">
            <a:spAutoFit/>
          </a:bodyPr>
          <a:lstStyle/>
          <a:p>
            <a:r>
              <a:rPr lang="en-US" sz="1400" dirty="0"/>
              <a:t>Path</a:t>
            </a:r>
          </a:p>
        </p:txBody>
      </p:sp>
      <p:sp>
        <p:nvSpPr>
          <p:cNvPr id="60" name="TextBox 59"/>
          <p:cNvSpPr txBox="1"/>
          <p:nvPr/>
        </p:nvSpPr>
        <p:spPr>
          <a:xfrm>
            <a:off x="10700053" y="2760441"/>
            <a:ext cx="965521" cy="369332"/>
          </a:xfrm>
          <a:prstGeom prst="rect">
            <a:avLst/>
          </a:prstGeom>
          <a:noFill/>
        </p:spPr>
        <p:txBody>
          <a:bodyPr wrap="none" rtlCol="0">
            <a:spAutoFit/>
          </a:bodyPr>
          <a:lstStyle/>
          <a:p>
            <a:r>
              <a:rPr lang="en-US" sz="1400" dirty="0"/>
              <a:t>Waiting</a:t>
            </a:r>
            <a:r>
              <a:rPr lang="en-US" dirty="0"/>
              <a:t>….</a:t>
            </a:r>
          </a:p>
        </p:txBody>
      </p:sp>
      <p:sp>
        <p:nvSpPr>
          <p:cNvPr id="61" name="TextBox 60"/>
          <p:cNvSpPr txBox="1"/>
          <p:nvPr/>
        </p:nvSpPr>
        <p:spPr>
          <a:xfrm>
            <a:off x="6696637" y="2715640"/>
            <a:ext cx="965521" cy="369332"/>
          </a:xfrm>
          <a:prstGeom prst="rect">
            <a:avLst/>
          </a:prstGeom>
          <a:noFill/>
        </p:spPr>
        <p:txBody>
          <a:bodyPr wrap="none" rtlCol="0">
            <a:spAutoFit/>
          </a:bodyPr>
          <a:lstStyle/>
          <a:p>
            <a:r>
              <a:rPr lang="en-US" sz="1400" dirty="0"/>
              <a:t>Waiting</a:t>
            </a:r>
            <a:r>
              <a:rPr lang="en-US" dirty="0"/>
              <a:t>….</a:t>
            </a:r>
          </a:p>
        </p:txBody>
      </p:sp>
    </p:spTree>
    <p:extLst>
      <p:ext uri="{BB962C8B-B14F-4D97-AF65-F5344CB8AC3E}">
        <p14:creationId xmlns:p14="http://schemas.microsoft.com/office/powerpoint/2010/main" val="116771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fade">
                                      <p:cBhvr>
                                        <p:cTn id="18" dur="500"/>
                                        <p:tgtEl>
                                          <p:spTgt spid="5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animEffect transition="in" filter="fade">
                                      <p:cBhvr>
                                        <p:cTn id="21" dur="500"/>
                                        <p:tgtEl>
                                          <p:spTgt spid="5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subTnLst>
                                    <p:set>
                                      <p:cBhvr override="childStyle">
                                        <p:cTn dur="1" fill="hold" display="0" masterRel="nextClick" afterEffect="1"/>
                                        <p:tgtEl>
                                          <p:spTgt spid="60"/>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nodeType="withEffect">
                                  <p:stCondLst>
                                    <p:cond delay="50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500"/>
                                        <p:tgtEl>
                                          <p:spTgt spid="48"/>
                                        </p:tgtEl>
                                      </p:cBhvr>
                                    </p:animEffect>
                                  </p:childTnLst>
                                </p:cTn>
                              </p:par>
                              <p:par>
                                <p:cTn id="47" presetID="1" presetClass="entr" presetSubtype="0" fill="hold" grpId="0" nodeType="withEffect">
                                  <p:stCondLst>
                                    <p:cond delay="500"/>
                                  </p:stCondLst>
                                  <p:childTnLst>
                                    <p:set>
                                      <p:cBhvr>
                                        <p:cTn id="48" dur="1" fill="hold">
                                          <p:stCondLst>
                                            <p:cond delay="0"/>
                                          </p:stCondLst>
                                        </p:cTn>
                                        <p:tgtEl>
                                          <p:spTgt spid="56"/>
                                        </p:tgtEl>
                                        <p:attrNameLst>
                                          <p:attrName>style.visibility</p:attrName>
                                        </p:attrNameLst>
                                      </p:cBhvr>
                                      <p:to>
                                        <p:strVal val="visible"/>
                                      </p:to>
                                    </p:set>
                                  </p:childTnLst>
                                </p:cTn>
                              </p:par>
                              <p:par>
                                <p:cTn id="49" presetID="10" presetClass="entr" presetSubtype="0" fill="hold" nodeType="withEffect">
                                  <p:stCondLst>
                                    <p:cond delay="50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 presetClass="entr" presetSubtype="0" fill="hold" grpId="0" nodeType="withEffect">
                                  <p:stCondLst>
                                    <p:cond delay="500"/>
                                  </p:stCondLst>
                                  <p:childTnLst>
                                    <p:set>
                                      <p:cBhvr>
                                        <p:cTn id="53" dur="1" fill="hold">
                                          <p:stCondLst>
                                            <p:cond delay="0"/>
                                          </p:stCondLst>
                                        </p:cTn>
                                        <p:tgtEl>
                                          <p:spTgt spid="55"/>
                                        </p:tgtEl>
                                        <p:attrNameLst>
                                          <p:attrName>style.visibility</p:attrName>
                                        </p:attrNameLst>
                                      </p:cBhvr>
                                      <p:to>
                                        <p:strVal val="visible"/>
                                      </p:to>
                                    </p:set>
                                  </p:childTnLst>
                                </p:cTn>
                              </p:par>
                            </p:childTnLst>
                          </p:cTn>
                        </p:par>
                        <p:par>
                          <p:cTn id="54" fill="hold">
                            <p:stCondLst>
                              <p:cond delay="1000"/>
                            </p:stCondLst>
                            <p:childTnLst>
                              <p:par>
                                <p:cTn id="55" presetID="10" presetClass="entr" presetSubtype="0" fill="hold" grpId="0" nodeType="afterEffect">
                                  <p:stCondLst>
                                    <p:cond delay="50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fade">
                                      <p:cBhvr>
                                        <p:cTn id="61" dur="500"/>
                                        <p:tgtEl>
                                          <p:spTgt spid="58"/>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0" grpId="0" animBg="1"/>
      <p:bldP spid="52" grpId="0"/>
      <p:bldP spid="53" grpId="0"/>
      <p:bldP spid="54" grpId="0"/>
      <p:bldP spid="55" grpId="0"/>
      <p:bldP spid="56" grpId="0"/>
      <p:bldP spid="57" grpId="0" animBg="1"/>
      <p:bldP spid="58" grpId="0" animBg="1"/>
      <p:bldP spid="59" grpId="0"/>
      <p:bldP spid="60" grpId="0"/>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36</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3" name="TextBox 12">
            <a:extLst>
              <a:ext uri="{FF2B5EF4-FFF2-40B4-BE49-F238E27FC236}">
                <a16:creationId xmlns:a16="http://schemas.microsoft.com/office/drawing/2014/main" id="{ABD8EC92-6DF1-4AC6-8ADE-6EED574BF457}"/>
              </a:ext>
            </a:extLst>
          </p:cNvPr>
          <p:cNvSpPr txBox="1"/>
          <p:nvPr/>
        </p:nvSpPr>
        <p:spPr>
          <a:xfrm>
            <a:off x="838200" y="1557187"/>
            <a:ext cx="3637689"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Phase 3:</a:t>
            </a:r>
          </a:p>
        </p:txBody>
      </p:sp>
      <p:sp>
        <p:nvSpPr>
          <p:cNvPr id="43" name="Content Placeholder 4">
            <a:extLst>
              <a:ext uri="{FF2B5EF4-FFF2-40B4-BE49-F238E27FC236}">
                <a16:creationId xmlns:a16="http://schemas.microsoft.com/office/drawing/2014/main" id="{F7C2EF48-D7CD-457A-B76C-931C041F96C9}"/>
              </a:ext>
            </a:extLst>
          </p:cNvPr>
          <p:cNvSpPr>
            <a:spLocks noGrp="1"/>
          </p:cNvSpPr>
          <p:nvPr>
            <p:ph sz="half" idx="1"/>
          </p:nvPr>
        </p:nvSpPr>
        <p:spPr>
          <a:xfrm>
            <a:off x="1084128" y="2150882"/>
            <a:ext cx="5699961" cy="4167387"/>
          </a:xfrm>
        </p:spPr>
        <p:txBody>
          <a:bodyPr>
            <a:normAutofit/>
          </a:bodyPr>
          <a:lstStyle/>
          <a:p>
            <a:pPr marL="0" indent="0">
              <a:spcAft>
                <a:spcPts val="1200"/>
              </a:spcAft>
              <a:buNone/>
            </a:pPr>
            <a:r>
              <a:rPr lang="en-US" sz="2000" dirty="0">
                <a:solidFill>
                  <a:schemeClr val="tx1">
                    <a:lumMod val="75000"/>
                    <a:lumOff val="25000"/>
                  </a:schemeClr>
                </a:solidFill>
                <a:latin typeface="Century Gothic" panose="020B0502020202020204" pitchFamily="34" charset="0"/>
                <a:cs typeface="Calibri" panose="020F0502020204030204" pitchFamily="34" charset="0"/>
              </a:rPr>
              <a:t>Using level one communication </a:t>
            </a:r>
          </a:p>
          <a:p>
            <a:pPr lvl="1" indent="-457200">
              <a:spcAft>
                <a:spcPts val="12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Each robot moves as a single agent. from goal point to the parking point.</a:t>
            </a:r>
          </a:p>
          <a:p>
            <a:pPr lvl="1" indent="-457200">
              <a:spcAft>
                <a:spcPts val="12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Sends a flag to the website informing that it has finished.</a:t>
            </a:r>
          </a:p>
          <a:p>
            <a:pPr lvl="1" indent="-457200">
              <a:spcAft>
                <a:spcPts val="1200"/>
              </a:spcAft>
              <a:buFont typeface="+mj-lt"/>
              <a:buAutoNum type="arabicParenR"/>
            </a:pPr>
            <a:r>
              <a:rPr lang="en-US" sz="2000" i="0" dirty="0">
                <a:solidFill>
                  <a:schemeClr val="tx1">
                    <a:lumMod val="75000"/>
                    <a:lumOff val="25000"/>
                  </a:schemeClr>
                </a:solidFill>
                <a:latin typeface="Century Gothic" panose="020B0502020202020204" pitchFamily="34" charset="0"/>
                <a:cs typeface="Calibri" panose="020F0502020204030204" pitchFamily="34" charset="0"/>
              </a:rPr>
              <a:t>Ready for a new task.</a:t>
            </a:r>
          </a:p>
          <a:p>
            <a:pPr marL="0" indent="0">
              <a:buNone/>
            </a:pPr>
            <a:endParaRPr lang="en-US" dirty="0"/>
          </a:p>
        </p:txBody>
      </p:sp>
      <p:pic>
        <p:nvPicPr>
          <p:cNvPr id="19" name="Picture 1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15905" y="1919944"/>
            <a:ext cx="980783" cy="8927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Related image"/>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1962" y="2309912"/>
            <a:ext cx="1091044" cy="981584"/>
          </a:xfrm>
          <a:prstGeom prst="rect">
            <a:avLst/>
          </a:prstGeom>
          <a:noFill/>
          <a:ln>
            <a:noFill/>
          </a:ln>
        </p:spPr>
      </p:pic>
      <p:pic>
        <p:nvPicPr>
          <p:cNvPr id="21" name="Picture 2" descr="Image result for parking sig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3315" y="4381774"/>
            <a:ext cx="1846690" cy="130585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Image result for laptop vector 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89757" y="2409204"/>
            <a:ext cx="1231617" cy="806976"/>
          </a:xfrm>
          <a:prstGeom prst="rect">
            <a:avLst/>
          </a:prstGeom>
          <a:noFill/>
          <a:ln>
            <a:noFill/>
          </a:ln>
        </p:spPr>
      </p:pic>
      <p:sp>
        <p:nvSpPr>
          <p:cNvPr id="23" name="Right Arrow 22"/>
          <p:cNvSpPr/>
          <p:nvPr/>
        </p:nvSpPr>
        <p:spPr>
          <a:xfrm rot="10800000">
            <a:off x="9333006" y="2739396"/>
            <a:ext cx="856751" cy="225991"/>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rot="5400000">
            <a:off x="8609037" y="3400570"/>
            <a:ext cx="286687" cy="171311"/>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5400000">
            <a:off x="8609036" y="3763316"/>
            <a:ext cx="286687" cy="171311"/>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rot="5400000">
            <a:off x="8609035" y="4101389"/>
            <a:ext cx="286687" cy="171311"/>
          </a:xfrm>
          <a:prstGeom prst="rightArrow">
            <a:avLst/>
          </a:prstGeom>
          <a:solidFill>
            <a:srgbClr val="355787"/>
          </a:solidFill>
          <a:ln>
            <a:solidFill>
              <a:srgbClr val="3557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553439" y="2571067"/>
            <a:ext cx="514180" cy="307777"/>
          </a:xfrm>
          <a:prstGeom prst="rect">
            <a:avLst/>
          </a:prstGeom>
          <a:noFill/>
        </p:spPr>
        <p:txBody>
          <a:bodyPr wrap="none" rtlCol="0">
            <a:spAutoFit/>
          </a:bodyPr>
          <a:lstStyle/>
          <a:p>
            <a:r>
              <a:rPr lang="en-US" sz="1400" dirty="0"/>
              <a:t>Path</a:t>
            </a:r>
          </a:p>
        </p:txBody>
      </p:sp>
    </p:spTree>
    <p:extLst>
      <p:ext uri="{BB962C8B-B14F-4D97-AF65-F5344CB8AC3E}">
        <p14:creationId xmlns:p14="http://schemas.microsoft.com/office/powerpoint/2010/main" val="1280470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System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37</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0" name="Footer Placeholder 5">
            <a:extLst>
              <a:ext uri="{FF2B5EF4-FFF2-40B4-BE49-F238E27FC236}">
                <a16:creationId xmlns:a16="http://schemas.microsoft.com/office/drawing/2014/main" id="{0F16545A-8668-450E-B649-7F19E76C021B}"/>
              </a:ext>
            </a:extLst>
          </p:cNvPr>
          <p:cNvSpPr>
            <a:spLocks noGrp="1"/>
          </p:cNvSpPr>
          <p:nvPr>
            <p:ph type="ftr" sz="quarter" idx="11"/>
          </p:nvPr>
        </p:nvSpPr>
        <p:spPr>
          <a:xfrm>
            <a:off x="4038600" y="6356350"/>
            <a:ext cx="4114800" cy="365125"/>
          </a:xfrm>
        </p:spPr>
        <p:txBody>
          <a:bodyPr/>
          <a:lstStyle/>
          <a:p>
            <a:r>
              <a:rPr lang="en-US"/>
              <a:t>Multi-Agent Robotics</a:t>
            </a:r>
            <a:endParaRPr lang="en-US" dirty="0"/>
          </a:p>
        </p:txBody>
      </p:sp>
      <p:sp>
        <p:nvSpPr>
          <p:cNvPr id="13" name="TextBox 12">
            <a:extLst>
              <a:ext uri="{FF2B5EF4-FFF2-40B4-BE49-F238E27FC236}">
                <a16:creationId xmlns:a16="http://schemas.microsoft.com/office/drawing/2014/main" id="{ABD8EC92-6DF1-4AC6-8ADE-6EED574BF457}"/>
              </a:ext>
            </a:extLst>
          </p:cNvPr>
          <p:cNvSpPr txBox="1"/>
          <p:nvPr/>
        </p:nvSpPr>
        <p:spPr>
          <a:xfrm>
            <a:off x="838200" y="1529653"/>
            <a:ext cx="6799103"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Advantages of The Proposed Scheme:</a:t>
            </a:r>
          </a:p>
        </p:txBody>
      </p:sp>
      <p:sp>
        <p:nvSpPr>
          <p:cNvPr id="4" name="Content Placeholder 3">
            <a:extLst>
              <a:ext uri="{FF2B5EF4-FFF2-40B4-BE49-F238E27FC236}">
                <a16:creationId xmlns:a16="http://schemas.microsoft.com/office/drawing/2014/main" id="{5D1C5ADE-8763-456C-BFE9-75C23FF9B894}"/>
              </a:ext>
            </a:extLst>
          </p:cNvPr>
          <p:cNvSpPr>
            <a:spLocks noGrp="1"/>
          </p:cNvSpPr>
          <p:nvPr>
            <p:ph idx="1"/>
          </p:nvPr>
        </p:nvSpPr>
        <p:spPr>
          <a:xfrm>
            <a:off x="1205669" y="2390110"/>
            <a:ext cx="10515600" cy="3808615"/>
          </a:xfrm>
        </p:spPr>
        <p:txBody>
          <a:bodyPr>
            <a:normAutofit/>
          </a:bodyPr>
          <a:lstStyle/>
          <a:p>
            <a:pPr marL="514350" indent="-514350">
              <a:spcAft>
                <a:spcPts val="1200"/>
              </a:spcAft>
              <a:buFont typeface="+mj-lt"/>
              <a:buAutoNum type="arabicParenR"/>
            </a:pPr>
            <a:r>
              <a:rPr lang="en-US" sz="2000" dirty="0">
                <a:solidFill>
                  <a:schemeClr val="tx1">
                    <a:lumMod val="75000"/>
                    <a:lumOff val="25000"/>
                  </a:schemeClr>
                </a:solidFill>
                <a:latin typeface="Century Gothic" panose="020B0502020202020204" pitchFamily="34" charset="0"/>
                <a:cs typeface="Calibri" panose="020F0502020204030204" pitchFamily="34" charset="0"/>
              </a:rPr>
              <a:t>No predetermined leader.</a:t>
            </a:r>
          </a:p>
          <a:p>
            <a:pPr marL="514350" indent="-514350">
              <a:spcAft>
                <a:spcPts val="1200"/>
              </a:spcAft>
              <a:buFont typeface="+mj-lt"/>
              <a:buAutoNum type="arabicParenR"/>
            </a:pPr>
            <a:r>
              <a:rPr lang="en-US" sz="2000" dirty="0">
                <a:solidFill>
                  <a:schemeClr val="tx1">
                    <a:lumMod val="75000"/>
                    <a:lumOff val="25000"/>
                  </a:schemeClr>
                </a:solidFill>
                <a:latin typeface="Century Gothic" panose="020B0502020202020204" pitchFamily="34" charset="0"/>
                <a:cs typeface="Calibri" panose="020F0502020204030204" pitchFamily="34" charset="0"/>
              </a:rPr>
              <a:t>Leader is the most qualified one for the task.</a:t>
            </a:r>
          </a:p>
          <a:p>
            <a:pPr marL="514350" indent="-514350">
              <a:spcAft>
                <a:spcPts val="1200"/>
              </a:spcAft>
              <a:buFont typeface="+mj-lt"/>
              <a:buAutoNum type="arabicParenR"/>
            </a:pPr>
            <a:r>
              <a:rPr lang="en-US" sz="2000" dirty="0">
                <a:solidFill>
                  <a:schemeClr val="tx1">
                    <a:lumMod val="75000"/>
                    <a:lumOff val="25000"/>
                  </a:schemeClr>
                </a:solidFill>
                <a:latin typeface="Century Gothic" panose="020B0502020202020204" pitchFamily="34" charset="0"/>
                <a:cs typeface="Calibri" panose="020F0502020204030204" pitchFamily="34" charset="0"/>
              </a:rPr>
              <a:t>If leader is busy we can choose another one.</a:t>
            </a:r>
          </a:p>
          <a:p>
            <a:pPr marL="514350" indent="-514350">
              <a:spcAft>
                <a:spcPts val="1200"/>
              </a:spcAft>
              <a:buFont typeface="+mj-lt"/>
              <a:buAutoNum type="arabicParenR"/>
            </a:pPr>
            <a:r>
              <a:rPr lang="en-US" sz="2000" dirty="0">
                <a:solidFill>
                  <a:schemeClr val="tx1">
                    <a:lumMod val="75000"/>
                    <a:lumOff val="25000"/>
                  </a:schemeClr>
                </a:solidFill>
                <a:latin typeface="Century Gothic" panose="020B0502020202020204" pitchFamily="34" charset="0"/>
                <a:cs typeface="Calibri" panose="020F0502020204030204" pitchFamily="34" charset="0"/>
              </a:rPr>
              <a:t>Choose as many followers as needed.</a:t>
            </a:r>
          </a:p>
          <a:p>
            <a:pPr marL="514350" indent="-514350">
              <a:spcAft>
                <a:spcPts val="1200"/>
              </a:spcAft>
              <a:buFont typeface="+mj-lt"/>
              <a:buAutoNum type="arabicParenR"/>
            </a:pPr>
            <a:r>
              <a:rPr lang="en-US" sz="2000" dirty="0">
                <a:solidFill>
                  <a:schemeClr val="tx1">
                    <a:lumMod val="75000"/>
                    <a:lumOff val="25000"/>
                  </a:schemeClr>
                </a:solidFill>
                <a:latin typeface="Century Gothic" panose="020B0502020202020204" pitchFamily="34" charset="0"/>
              </a:rPr>
              <a:t>Can run as single or multi-agent.</a:t>
            </a:r>
            <a:endParaRPr lang="en-US" sz="2000" dirty="0">
              <a:solidFill>
                <a:schemeClr val="tx1">
                  <a:lumMod val="75000"/>
                  <a:lumOff val="25000"/>
                </a:schemeClr>
              </a:solidFill>
              <a:latin typeface="Century Gothic" panose="020B0502020202020204" pitchFamily="34" charset="0"/>
              <a:cs typeface="Calibri" panose="020F0502020204030204" pitchFamily="34" charset="0"/>
            </a:endParaRPr>
          </a:p>
          <a:p>
            <a:pPr marL="514350" indent="-514350">
              <a:spcAft>
                <a:spcPts val="1200"/>
              </a:spcAft>
              <a:buFont typeface="+mj-lt"/>
              <a:buAutoNum type="arabicParenR"/>
            </a:pPr>
            <a:r>
              <a:rPr lang="en-US" sz="2000" dirty="0">
                <a:solidFill>
                  <a:schemeClr val="tx1">
                    <a:lumMod val="75000"/>
                    <a:lumOff val="25000"/>
                  </a:schemeClr>
                </a:solidFill>
                <a:latin typeface="Century Gothic" panose="020B0502020202020204" pitchFamily="34" charset="0"/>
                <a:cs typeface="Calibri" panose="020F0502020204030204" pitchFamily="34" charset="0"/>
              </a:rPr>
              <a:t>More than one task at the same time.</a:t>
            </a:r>
          </a:p>
          <a:p>
            <a:pPr marL="0" indent="0">
              <a:buNone/>
            </a:pPr>
            <a:endParaRPr lang="en-US" dirty="0"/>
          </a:p>
        </p:txBody>
      </p:sp>
    </p:spTree>
    <p:extLst>
      <p:ext uri="{BB962C8B-B14F-4D97-AF65-F5344CB8AC3E}">
        <p14:creationId xmlns:p14="http://schemas.microsoft.com/office/powerpoint/2010/main" val="180008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Agenda:</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b="1" dirty="0">
                <a:solidFill>
                  <a:srgbClr val="FF0000"/>
                </a:solidFill>
                <a:latin typeface="Century Gothic" panose="020B0502020202020204" pitchFamily="34" charset="0"/>
              </a:rPr>
              <a:t>Network and Security</a:t>
            </a:r>
          </a:p>
          <a:p>
            <a:pPr marL="914400" lvl="1" indent="-457200">
              <a:buFont typeface="+mj-lt"/>
              <a:buAutoNum type="arabicPeriod"/>
            </a:pPr>
            <a:r>
              <a:rPr lang="en-US" sz="2000" dirty="0">
                <a:solidFill>
                  <a:schemeClr val="bg2">
                    <a:lumMod val="25000"/>
                  </a:schemeClr>
                </a:solidFill>
                <a:latin typeface="Century Gothic" panose="020B0502020202020204" pitchFamily="34" charset="0"/>
              </a:rPr>
              <a:t>Network Architecture</a:t>
            </a:r>
          </a:p>
          <a:p>
            <a:pPr marL="914400" lvl="1" indent="-457200">
              <a:buFont typeface="+mj-lt"/>
              <a:buAutoNum type="arabicPeriod"/>
            </a:pPr>
            <a:r>
              <a:rPr lang="en-US" sz="2000" dirty="0">
                <a:solidFill>
                  <a:schemeClr val="bg2">
                    <a:lumMod val="25000"/>
                  </a:schemeClr>
                </a:solidFill>
                <a:latin typeface="Century Gothic" panose="020B0502020202020204" pitchFamily="34" charset="0"/>
              </a:rPr>
              <a:t>Security</a:t>
            </a:r>
          </a:p>
          <a:p>
            <a:pPr marL="0" indent="0">
              <a:buClr>
                <a:schemeClr val="tx2"/>
              </a:buClr>
              <a:buNone/>
            </a:pPr>
            <a:endParaRPr lang="en-GB" altLang="en-US" b="1" dirty="0">
              <a:solidFill>
                <a:schemeClr val="tx1">
                  <a:lumMod val="65000"/>
                  <a:lumOff val="35000"/>
                </a:schemeClr>
              </a:solidFill>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38</a:t>
            </a:fld>
            <a:endParaRPr lang="en-US" dirty="0"/>
          </a:p>
        </p:txBody>
      </p:sp>
      <p:pic>
        <p:nvPicPr>
          <p:cNvPr id="9" name="Picture 8">
            <a:extLst>
              <a:ext uri="{FF2B5EF4-FFF2-40B4-BE49-F238E27FC236}">
                <a16:creationId xmlns:a16="http://schemas.microsoft.com/office/drawing/2014/main" id="{8A9E776B-A98E-44D3-AA05-C5D920FDB96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18785" y="2028341"/>
            <a:ext cx="3205686" cy="3202577"/>
          </a:xfrm>
          <a:prstGeom prst="rect">
            <a:avLst/>
          </a:prstGeom>
        </p:spPr>
      </p:pic>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20932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Network and Security</a:t>
            </a:r>
          </a:p>
        </p:txBody>
      </p:sp>
      <p:sp>
        <p:nvSpPr>
          <p:cNvPr id="3" name="Content Placeholder 2"/>
          <p:cNvSpPr>
            <a:spLocks noGrp="1"/>
          </p:cNvSpPr>
          <p:nvPr>
            <p:ph idx="1"/>
          </p:nvPr>
        </p:nvSpPr>
        <p:spPr>
          <a:xfrm>
            <a:off x="838200" y="1825625"/>
            <a:ext cx="10515600" cy="4351338"/>
          </a:xfrm>
        </p:spPr>
        <p:txBody>
          <a:bodyPr>
            <a:normAutofit/>
          </a:bodyPr>
          <a:lstStyle/>
          <a:p>
            <a:pPr marL="0" indent="0">
              <a:buClr>
                <a:schemeClr val="tx2"/>
              </a:buClr>
              <a:buNone/>
            </a:pPr>
            <a:r>
              <a:rPr lang="en-US" sz="2400" b="1" dirty="0">
                <a:solidFill>
                  <a:schemeClr val="tx1">
                    <a:lumMod val="75000"/>
                    <a:lumOff val="25000"/>
                  </a:schemeClr>
                </a:solidFill>
                <a:latin typeface="Century Gothic" panose="020B0502020202020204" pitchFamily="34" charset="0"/>
              </a:rPr>
              <a:t>Network Architecture</a:t>
            </a:r>
            <a:endParaRPr lang="en-US" sz="2400" dirty="0"/>
          </a:p>
          <a:p>
            <a:pPr>
              <a:buClr>
                <a:schemeClr val="tx2"/>
              </a:buClr>
            </a:pPr>
            <a:r>
              <a:rPr lang="en-US" sz="2400" dirty="0">
                <a:solidFill>
                  <a:schemeClr val="tx1">
                    <a:lumMod val="65000"/>
                    <a:lumOff val="35000"/>
                  </a:schemeClr>
                </a:solidFill>
                <a:latin typeface="Century Gothic" panose="020B0502020202020204" pitchFamily="34" charset="0"/>
              </a:rPr>
              <a:t>Infrastructure mode of networking.</a:t>
            </a:r>
          </a:p>
          <a:p>
            <a:pPr>
              <a:buClr>
                <a:schemeClr val="tx2"/>
              </a:buClr>
            </a:pPr>
            <a:r>
              <a:rPr lang="en-US" sz="2400" dirty="0">
                <a:solidFill>
                  <a:schemeClr val="tx1">
                    <a:lumMod val="65000"/>
                    <a:lumOff val="35000"/>
                  </a:schemeClr>
                </a:solidFill>
                <a:latin typeface="Century Gothic" panose="020B0502020202020204" pitchFamily="34" charset="0"/>
              </a:rPr>
              <a:t>Wireless Access Point)</a:t>
            </a:r>
            <a:r>
              <a:rPr lang="en-GB" sz="2400" dirty="0">
                <a:solidFill>
                  <a:schemeClr val="tx1">
                    <a:lumMod val="65000"/>
                    <a:lumOff val="35000"/>
                  </a:schemeClr>
                </a:solidFill>
                <a:latin typeface="Century Gothic" panose="020B0502020202020204" pitchFamily="34" charset="0"/>
              </a:rPr>
              <a:t>.</a:t>
            </a:r>
            <a:endParaRPr lang="en-US" sz="2400" dirty="0">
              <a:solidFill>
                <a:schemeClr val="tx1">
                  <a:lumMod val="65000"/>
                  <a:lumOff val="35000"/>
                </a:schemeClr>
              </a:solidFill>
              <a:latin typeface="Century Gothic" panose="020B0502020202020204" pitchFamily="34" charset="0"/>
            </a:endParaRPr>
          </a:p>
          <a:p>
            <a:pPr>
              <a:buClr>
                <a:schemeClr val="tx2"/>
              </a:buClr>
            </a:pPr>
            <a:r>
              <a:rPr lang="en-US" sz="2400" dirty="0">
                <a:solidFill>
                  <a:schemeClr val="tx1">
                    <a:lumMod val="65000"/>
                    <a:lumOff val="35000"/>
                  </a:schemeClr>
                </a:solidFill>
                <a:latin typeface="Century Gothic" panose="020B0502020202020204" pitchFamily="34" charset="0"/>
              </a:rPr>
              <a:t>Client-Server Architecture.</a:t>
            </a:r>
          </a:p>
          <a:p>
            <a:pPr>
              <a:buClr>
                <a:schemeClr val="tx2"/>
              </a:buClr>
            </a:pPr>
            <a:r>
              <a:rPr lang="en-US" sz="2400" dirty="0">
                <a:solidFill>
                  <a:schemeClr val="tx1">
                    <a:lumMod val="65000"/>
                    <a:lumOff val="35000"/>
                  </a:schemeClr>
                </a:solidFill>
                <a:latin typeface="Century Gothic" panose="020B0502020202020204" pitchFamily="34" charset="0"/>
              </a:rPr>
              <a:t>LAN Plus WAN</a:t>
            </a:r>
            <a:endParaRPr lang="en-US" sz="2400" b="1" dirty="0">
              <a:solidFill>
                <a:schemeClr val="tx1">
                  <a:lumMod val="75000"/>
                  <a:lumOff val="25000"/>
                </a:schemeClr>
              </a:solidFill>
              <a:latin typeface="Century Gothic" panose="020B0502020202020204" pitchFamily="34" charset="0"/>
            </a:endParaRPr>
          </a:p>
          <a:p>
            <a:pPr marL="0" indent="0">
              <a:buClr>
                <a:schemeClr val="tx2"/>
              </a:buClr>
              <a:buNone/>
            </a:pPr>
            <a:r>
              <a:rPr lang="en-US" sz="2400" b="1" dirty="0">
                <a:solidFill>
                  <a:schemeClr val="tx1">
                    <a:lumMod val="75000"/>
                    <a:lumOff val="25000"/>
                  </a:schemeClr>
                </a:solidFill>
                <a:latin typeface="Century Gothic" panose="020B0502020202020204" pitchFamily="34" charset="0"/>
              </a:rPr>
              <a:t>Security</a:t>
            </a:r>
            <a:endParaRPr lang="en-GB" sz="2400" b="1" dirty="0">
              <a:solidFill>
                <a:schemeClr val="tx1">
                  <a:lumMod val="65000"/>
                  <a:lumOff val="35000"/>
                </a:schemeClr>
              </a:solidFill>
            </a:endParaRPr>
          </a:p>
          <a:p>
            <a:pPr>
              <a:buClr>
                <a:schemeClr val="tx2"/>
              </a:buClr>
            </a:pPr>
            <a:r>
              <a:rPr lang="en-US" sz="2400" dirty="0">
                <a:solidFill>
                  <a:schemeClr val="tx1">
                    <a:lumMod val="65000"/>
                    <a:lumOff val="35000"/>
                  </a:schemeClr>
                </a:solidFill>
                <a:latin typeface="Century Gothic" panose="020B0502020202020204" pitchFamily="34" charset="0"/>
              </a:rPr>
              <a:t>Confidentiality</a:t>
            </a:r>
          </a:p>
          <a:p>
            <a:pPr>
              <a:buClr>
                <a:schemeClr val="tx2"/>
              </a:buClr>
            </a:pPr>
            <a:r>
              <a:rPr lang="en-US" sz="2400" dirty="0">
                <a:solidFill>
                  <a:schemeClr val="tx1">
                    <a:lumMod val="65000"/>
                    <a:lumOff val="35000"/>
                  </a:schemeClr>
                </a:solidFill>
                <a:latin typeface="Century Gothic" panose="020B0502020202020204" pitchFamily="34" charset="0"/>
              </a:rPr>
              <a:t>Integrity</a:t>
            </a:r>
          </a:p>
          <a:p>
            <a:pPr>
              <a:buClr>
                <a:schemeClr val="tx2"/>
              </a:buClr>
            </a:pPr>
            <a:r>
              <a:rPr lang="en-US" sz="2400" dirty="0">
                <a:solidFill>
                  <a:schemeClr val="tx1">
                    <a:lumMod val="65000"/>
                    <a:lumOff val="35000"/>
                  </a:schemeClr>
                </a:solidFill>
                <a:latin typeface="Century Gothic" panose="020B0502020202020204" pitchFamily="34" charset="0"/>
              </a:rPr>
              <a:t>Authentication and Authorization</a:t>
            </a:r>
            <a:endParaRPr lang="en-US" sz="2400" dirty="0"/>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39</a:t>
            </a:fld>
            <a:endParaRPr lang="en-US" dirty="0"/>
          </a:p>
        </p:txBody>
      </p:sp>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3021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Agenda:</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b="1" dirty="0">
                <a:solidFill>
                  <a:srgbClr val="FF0000"/>
                </a:solidFill>
                <a:latin typeface="Century Gothic" panose="020B0502020202020204" pitchFamily="34" charset="0"/>
              </a:rPr>
              <a:t>Introduction</a:t>
            </a:r>
          </a:p>
          <a:p>
            <a:pPr marL="914400" lvl="1" indent="-457200">
              <a:buFont typeface="+mj-lt"/>
              <a:buAutoNum type="arabicPeriod"/>
            </a:pPr>
            <a:r>
              <a:rPr lang="en-US" sz="2000" dirty="0">
                <a:solidFill>
                  <a:schemeClr val="bg2">
                    <a:lumMod val="25000"/>
                  </a:schemeClr>
                </a:solidFill>
                <a:latin typeface="Century Gothic" panose="020B0502020202020204" pitchFamily="34" charset="0"/>
              </a:rPr>
              <a:t>Introduction to Multi-agent System</a:t>
            </a:r>
          </a:p>
          <a:p>
            <a:pPr marL="914400" lvl="1" indent="-457200">
              <a:buFont typeface="+mj-lt"/>
              <a:buAutoNum type="arabicPeriod"/>
            </a:pPr>
            <a:r>
              <a:rPr lang="en-US" sz="2000" dirty="0">
                <a:solidFill>
                  <a:schemeClr val="bg2">
                    <a:lumMod val="25000"/>
                  </a:schemeClr>
                </a:solidFill>
                <a:latin typeface="Century Gothic" panose="020B0502020202020204" pitchFamily="34" charset="0"/>
              </a:rPr>
              <a:t>Project Objective.</a:t>
            </a:r>
          </a:p>
          <a:p>
            <a:pPr marL="914400" lvl="1" indent="-457200">
              <a:buFont typeface="+mj-lt"/>
              <a:buAutoNum type="arabicPeriod"/>
            </a:pPr>
            <a:r>
              <a:rPr lang="en-US" sz="2000" dirty="0">
                <a:solidFill>
                  <a:schemeClr val="bg2">
                    <a:lumMod val="25000"/>
                  </a:schemeClr>
                </a:solidFill>
                <a:latin typeface="Century Gothic" panose="020B0502020202020204" pitchFamily="34" charset="0"/>
              </a:rPr>
              <a:t>Project Architecture.</a:t>
            </a:r>
          </a:p>
          <a:p>
            <a:pPr marL="914400" lvl="1" indent="-457200">
              <a:buFont typeface="+mj-lt"/>
              <a:buAutoNum type="arabicPeriod"/>
            </a:pPr>
            <a:r>
              <a:rPr lang="en-US" sz="2000" dirty="0">
                <a:solidFill>
                  <a:schemeClr val="bg2">
                    <a:lumMod val="25000"/>
                  </a:schemeClr>
                </a:solidFill>
                <a:latin typeface="Century Gothic" panose="020B0502020202020204" pitchFamily="34" charset="0"/>
              </a:rPr>
              <a:t>Movement Approaches.</a:t>
            </a:r>
          </a:p>
          <a:p>
            <a:pPr marL="0" indent="0">
              <a:buNone/>
            </a:pPr>
            <a:endParaRPr lang="en-US" b="1" dirty="0">
              <a:solidFill>
                <a:schemeClr val="tx1">
                  <a:lumMod val="75000"/>
                  <a:lumOff val="25000"/>
                </a:schemeClr>
              </a:solidFill>
              <a:latin typeface="Century Gothic" panose="020B0502020202020204" pitchFamily="34" charset="0"/>
            </a:endParaRPr>
          </a:p>
          <a:p>
            <a:pPr marL="0" indent="0">
              <a:buClr>
                <a:schemeClr val="tx2"/>
              </a:buClr>
              <a:buNone/>
            </a:pPr>
            <a:endParaRPr lang="en-GB" altLang="en-US" b="1" dirty="0">
              <a:solidFill>
                <a:schemeClr val="tx1">
                  <a:lumMod val="65000"/>
                  <a:lumOff val="35000"/>
                </a:schemeClr>
              </a:solidFill>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4</a:t>
            </a:fld>
            <a:endParaRPr lang="en-US" dirty="0"/>
          </a:p>
        </p:txBody>
      </p:sp>
      <p:pic>
        <p:nvPicPr>
          <p:cNvPr id="9" name="Picture 8">
            <a:extLst>
              <a:ext uri="{FF2B5EF4-FFF2-40B4-BE49-F238E27FC236}">
                <a16:creationId xmlns:a16="http://schemas.microsoft.com/office/drawing/2014/main" id="{8A9E776B-A98E-44D3-AA05-C5D920FDB96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18785" y="2028341"/>
            <a:ext cx="3205686" cy="3202577"/>
          </a:xfrm>
          <a:prstGeom prst="rect">
            <a:avLst/>
          </a:prstGeom>
        </p:spPr>
      </p:pic>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68560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Network Architecture</a:t>
            </a:r>
          </a:p>
        </p:txBody>
      </p:sp>
      <p:sp>
        <p:nvSpPr>
          <p:cNvPr id="3" name="Content Placeholder 2"/>
          <p:cNvSpPr>
            <a:spLocks noGrp="1"/>
          </p:cNvSpPr>
          <p:nvPr>
            <p:ph idx="1"/>
          </p:nvPr>
        </p:nvSpPr>
        <p:spPr>
          <a:xfrm>
            <a:off x="838200" y="1825625"/>
            <a:ext cx="10515600" cy="4351338"/>
          </a:xfrm>
        </p:spPr>
        <p:txBody>
          <a:bodyPr>
            <a:normAutofit/>
          </a:bodyPr>
          <a:lstStyle/>
          <a:p>
            <a:pPr marL="0" indent="0">
              <a:buClr>
                <a:schemeClr val="tx2"/>
              </a:buClr>
              <a:buNone/>
            </a:pPr>
            <a:r>
              <a:rPr lang="en-US" sz="2400" b="1" dirty="0">
                <a:solidFill>
                  <a:schemeClr val="tx1">
                    <a:lumMod val="75000"/>
                    <a:lumOff val="25000"/>
                  </a:schemeClr>
                </a:solidFill>
                <a:latin typeface="Century Gothic" panose="020B0502020202020204" pitchFamily="34" charset="0"/>
              </a:rPr>
              <a:t>Infrastructure mode of networking.</a:t>
            </a:r>
          </a:p>
          <a:p>
            <a:pPr>
              <a:buClr>
                <a:schemeClr val="tx2"/>
              </a:buClr>
            </a:pPr>
            <a:r>
              <a:rPr lang="en-US" sz="2400" dirty="0">
                <a:solidFill>
                  <a:schemeClr val="tx1">
                    <a:lumMod val="65000"/>
                    <a:lumOff val="35000"/>
                  </a:schemeClr>
                </a:solidFill>
                <a:latin typeface="Century Gothic" panose="020B0502020202020204" pitchFamily="34" charset="0"/>
              </a:rPr>
              <a:t>wireless technology</a:t>
            </a:r>
          </a:p>
          <a:p>
            <a:pPr>
              <a:buClr>
                <a:schemeClr val="tx2"/>
              </a:buClr>
            </a:pPr>
            <a:r>
              <a:rPr lang="en-US" sz="2400" dirty="0">
                <a:solidFill>
                  <a:schemeClr val="tx1">
                    <a:lumMod val="65000"/>
                    <a:lumOff val="35000"/>
                  </a:schemeClr>
                </a:solidFill>
                <a:latin typeface="Century Gothic" panose="020B0502020202020204" pitchFamily="34" charset="0"/>
              </a:rPr>
              <a:t>The concept of centralization</a:t>
            </a:r>
          </a:p>
          <a:p>
            <a:pPr marL="0" indent="0">
              <a:buClr>
                <a:schemeClr val="tx2"/>
              </a:buClr>
              <a:buNone/>
            </a:pPr>
            <a:endParaRPr lang="en-US" sz="1800" dirty="0">
              <a:solidFill>
                <a:schemeClr val="tx1">
                  <a:lumMod val="65000"/>
                  <a:lumOff val="35000"/>
                </a:schemeClr>
              </a:solidFill>
              <a:latin typeface="Century Gothic" panose="020B0502020202020204" pitchFamily="34" charset="0"/>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40</a:t>
            </a:fld>
            <a:endParaRPr lang="en-US" dirty="0"/>
          </a:p>
        </p:txBody>
      </p:sp>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84134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Network Architecture</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2400" b="1" dirty="0">
                <a:solidFill>
                  <a:schemeClr val="tx1">
                    <a:lumMod val="75000"/>
                    <a:lumOff val="25000"/>
                  </a:schemeClr>
                </a:solidFill>
                <a:latin typeface="Century Gothic" panose="020B0502020202020204" pitchFamily="34" charset="0"/>
              </a:rPr>
              <a:t>Wireless Access Points</a:t>
            </a:r>
          </a:p>
          <a:p>
            <a:r>
              <a:rPr lang="en-US" sz="2400" dirty="0">
                <a:solidFill>
                  <a:schemeClr val="tx1">
                    <a:lumMod val="65000"/>
                    <a:lumOff val="35000"/>
                  </a:schemeClr>
                </a:solidFill>
                <a:latin typeface="Century Gothic" panose="020B0502020202020204" pitchFamily="34" charset="0"/>
              </a:rPr>
              <a:t>Provide service</a:t>
            </a:r>
          </a:p>
          <a:p>
            <a:r>
              <a:rPr lang="en-US" sz="2400" dirty="0">
                <a:solidFill>
                  <a:schemeClr val="tx1">
                    <a:lumMod val="65000"/>
                    <a:lumOff val="35000"/>
                  </a:schemeClr>
                </a:solidFill>
                <a:latin typeface="Century Gothic" panose="020B0502020202020204" pitchFamily="34" charset="0"/>
              </a:rPr>
              <a:t>Robots </a:t>
            </a:r>
            <a:r>
              <a:rPr lang="en-US" sz="2400" dirty="0">
                <a:solidFill>
                  <a:schemeClr val="tx1">
                    <a:lumMod val="65000"/>
                    <a:lumOff val="35000"/>
                  </a:schemeClr>
                </a:solidFill>
                <a:latin typeface="Century Gothic" panose="020B0502020202020204" pitchFamily="34" charset="0"/>
                <a:sym typeface="Wingdings" pitchFamily="2" charset="2"/>
              </a:rPr>
              <a:t> </a:t>
            </a:r>
            <a:r>
              <a:rPr lang="en-US" sz="2400" dirty="0">
                <a:solidFill>
                  <a:schemeClr val="tx1">
                    <a:lumMod val="65000"/>
                    <a:lumOff val="35000"/>
                  </a:schemeClr>
                </a:solidFill>
                <a:latin typeface="Century Gothic" panose="020B0502020202020204" pitchFamily="34" charset="0"/>
              </a:rPr>
              <a:t>LAN network.</a:t>
            </a:r>
          </a:p>
          <a:p>
            <a:r>
              <a:rPr lang="en-US" sz="2400" dirty="0">
                <a:solidFill>
                  <a:schemeClr val="tx1">
                    <a:lumMod val="65000"/>
                    <a:lumOff val="35000"/>
                  </a:schemeClr>
                </a:solidFill>
                <a:latin typeface="Century Gothic" panose="020B0502020202020204" pitchFamily="34" charset="0"/>
              </a:rPr>
              <a:t>Robots and Server</a:t>
            </a:r>
            <a:r>
              <a:rPr lang="en-US" sz="2400" dirty="0">
                <a:solidFill>
                  <a:schemeClr val="tx1">
                    <a:lumMod val="65000"/>
                    <a:lumOff val="35000"/>
                  </a:schemeClr>
                </a:solidFill>
                <a:latin typeface="Century Gothic" panose="020B0502020202020204" pitchFamily="34" charset="0"/>
                <a:sym typeface="Wingdings" pitchFamily="2" charset="2"/>
              </a:rPr>
              <a:t> </a:t>
            </a:r>
            <a:r>
              <a:rPr lang="en-US" sz="2400" dirty="0">
                <a:solidFill>
                  <a:schemeClr val="tx1">
                    <a:lumMod val="65000"/>
                    <a:lumOff val="35000"/>
                  </a:schemeClr>
                </a:solidFill>
                <a:latin typeface="Century Gothic" panose="020B0502020202020204" pitchFamily="34" charset="0"/>
              </a:rPr>
              <a:t>WAN network.</a:t>
            </a: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41</a:t>
            </a:fld>
            <a:endParaRPr lang="en-US" dirty="0"/>
          </a:p>
        </p:txBody>
      </p:sp>
      <p:sp>
        <p:nvSpPr>
          <p:cNvPr id="8" name="Footer Placeholder 5">
            <a:extLst>
              <a:ext uri="{FF2B5EF4-FFF2-40B4-BE49-F238E27FC236}">
                <a16:creationId xmlns:a16="http://schemas.microsoft.com/office/drawing/2014/main" id="{65569082-FDC3-4020-AD39-6CE25B2644B6}"/>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44702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Network Architecture</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2400" b="1" dirty="0">
                <a:solidFill>
                  <a:schemeClr val="tx1">
                    <a:lumMod val="75000"/>
                    <a:lumOff val="25000"/>
                  </a:schemeClr>
                </a:solidFill>
                <a:latin typeface="Century Gothic" panose="020B0502020202020204" pitchFamily="34" charset="0"/>
              </a:rPr>
              <a:t>Client-Server Type</a:t>
            </a:r>
          </a:p>
          <a:p>
            <a:r>
              <a:rPr lang="en-US" sz="2400" dirty="0">
                <a:solidFill>
                  <a:schemeClr val="tx1">
                    <a:lumMod val="65000"/>
                    <a:lumOff val="35000"/>
                  </a:schemeClr>
                </a:solidFill>
                <a:latin typeface="Century Gothic" panose="020B0502020202020204" pitchFamily="34" charset="0"/>
              </a:rPr>
              <a:t>End Systems</a:t>
            </a:r>
          </a:p>
          <a:p>
            <a:r>
              <a:rPr lang="en-US" sz="2400" dirty="0">
                <a:solidFill>
                  <a:schemeClr val="tx1">
                    <a:lumMod val="65000"/>
                    <a:lumOff val="35000"/>
                  </a:schemeClr>
                </a:solidFill>
                <a:latin typeface="Century Gothic" panose="020B0502020202020204" pitchFamily="34" charset="0"/>
              </a:rPr>
              <a:t>run application programs.</a:t>
            </a:r>
          </a:p>
          <a:p>
            <a:r>
              <a:rPr lang="en-US" sz="2400" dirty="0">
                <a:solidFill>
                  <a:schemeClr val="tx1">
                    <a:lumMod val="65000"/>
                    <a:lumOff val="35000"/>
                  </a:schemeClr>
                </a:solidFill>
                <a:latin typeface="Century Gothic" panose="020B0502020202020204" pitchFamily="34" charset="0"/>
              </a:rPr>
              <a:t>HTTP protocol.</a:t>
            </a: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42</a:t>
            </a:fld>
            <a:endParaRPr lang="en-US" dirty="0"/>
          </a:p>
        </p:txBody>
      </p:sp>
      <p:sp>
        <p:nvSpPr>
          <p:cNvPr id="6" name="Footer Placeholder 5">
            <a:extLst>
              <a:ext uri="{FF2B5EF4-FFF2-40B4-BE49-F238E27FC236}">
                <a16:creationId xmlns:a16="http://schemas.microsoft.com/office/drawing/2014/main" id="{AF30C2E8-17CD-437B-AD70-DA7BAC68884F}"/>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33322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Network Architecture</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2400" b="1" dirty="0">
                <a:solidFill>
                  <a:schemeClr val="tx1">
                    <a:lumMod val="75000"/>
                    <a:lumOff val="25000"/>
                  </a:schemeClr>
                </a:solidFill>
                <a:latin typeface="Century Gothic" panose="020B0502020202020204" pitchFamily="34" charset="0"/>
              </a:rPr>
              <a:t>LAN/WAN Networks</a:t>
            </a:r>
          </a:p>
          <a:p>
            <a:endParaRPr lang="en-US" sz="2400" dirty="0">
              <a:solidFill>
                <a:schemeClr val="tx1">
                  <a:lumMod val="65000"/>
                  <a:lumOff val="35000"/>
                </a:schemeClr>
              </a:solidFill>
              <a:latin typeface="Century Gothic" panose="020B0502020202020204" pitchFamily="34" charset="0"/>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43</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6109" y="2514688"/>
            <a:ext cx="4759037" cy="278459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555" y="2514688"/>
            <a:ext cx="4935683" cy="2836551"/>
          </a:xfrm>
          <a:prstGeom prst="rect">
            <a:avLst/>
          </a:prstGeom>
        </p:spPr>
      </p:pic>
      <p:sp>
        <p:nvSpPr>
          <p:cNvPr id="10" name="TextBox 9">
            <a:extLst>
              <a:ext uri="{FF2B5EF4-FFF2-40B4-BE49-F238E27FC236}">
                <a16:creationId xmlns:a16="http://schemas.microsoft.com/office/drawing/2014/main" id="{D2E1CBE7-ABD3-4697-BC9E-B6F53E6384F4}"/>
              </a:ext>
            </a:extLst>
          </p:cNvPr>
          <p:cNvSpPr txBox="1"/>
          <p:nvPr/>
        </p:nvSpPr>
        <p:spPr>
          <a:xfrm>
            <a:off x="972555" y="5617782"/>
            <a:ext cx="4120085" cy="400110"/>
          </a:xfrm>
          <a:prstGeom prst="rect">
            <a:avLst/>
          </a:prstGeom>
          <a:noFill/>
        </p:spPr>
        <p:txBody>
          <a:bodyPr wrap="square" rtlCol="0">
            <a:spAutoFit/>
          </a:bodyPr>
          <a:lstStyle/>
          <a:p>
            <a:pPr algn="ctr"/>
            <a:r>
              <a:rPr lang="en-US" sz="2000" dirty="0">
                <a:latin typeface="Century Gothic" panose="020B0502020202020204" pitchFamily="34" charset="0"/>
              </a:rPr>
              <a:t>LAN Network</a:t>
            </a:r>
          </a:p>
        </p:txBody>
      </p:sp>
      <p:sp>
        <p:nvSpPr>
          <p:cNvPr id="11" name="TextBox 10">
            <a:extLst>
              <a:ext uri="{FF2B5EF4-FFF2-40B4-BE49-F238E27FC236}">
                <a16:creationId xmlns:a16="http://schemas.microsoft.com/office/drawing/2014/main" id="{D2E1CBE7-ABD3-4697-BC9E-B6F53E6384F4}"/>
              </a:ext>
            </a:extLst>
          </p:cNvPr>
          <p:cNvSpPr txBox="1"/>
          <p:nvPr/>
        </p:nvSpPr>
        <p:spPr>
          <a:xfrm>
            <a:off x="6398431" y="5617782"/>
            <a:ext cx="4120085" cy="400110"/>
          </a:xfrm>
          <a:prstGeom prst="rect">
            <a:avLst/>
          </a:prstGeom>
          <a:noFill/>
        </p:spPr>
        <p:txBody>
          <a:bodyPr wrap="square" rtlCol="0">
            <a:spAutoFit/>
          </a:bodyPr>
          <a:lstStyle/>
          <a:p>
            <a:pPr algn="ctr"/>
            <a:r>
              <a:rPr lang="en-US" sz="2000" dirty="0">
                <a:latin typeface="Century Gothic" panose="020B0502020202020204" pitchFamily="34" charset="0"/>
              </a:rPr>
              <a:t>WAN Network</a:t>
            </a:r>
          </a:p>
        </p:txBody>
      </p:sp>
      <p:sp>
        <p:nvSpPr>
          <p:cNvPr id="12" name="Footer Placeholder 5">
            <a:extLst>
              <a:ext uri="{FF2B5EF4-FFF2-40B4-BE49-F238E27FC236}">
                <a16:creationId xmlns:a16="http://schemas.microsoft.com/office/drawing/2014/main" id="{D7E04DD3-2870-4937-84C1-6A73D8B61053}"/>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62468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Security</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sz="2400" b="1" dirty="0">
                <a:solidFill>
                  <a:schemeClr val="tx1">
                    <a:lumMod val="75000"/>
                    <a:lumOff val="25000"/>
                  </a:schemeClr>
                </a:solidFill>
                <a:latin typeface="Century Gothic" panose="020B0502020202020204" pitchFamily="34" charset="0"/>
              </a:rPr>
              <a:t>Confidentiality</a:t>
            </a:r>
          </a:p>
          <a:p>
            <a:r>
              <a:rPr lang="en-US" altLang="en-US" sz="2400" dirty="0">
                <a:solidFill>
                  <a:schemeClr val="tx1">
                    <a:lumMod val="65000"/>
                    <a:lumOff val="35000"/>
                  </a:schemeClr>
                </a:solidFill>
                <a:latin typeface="Century Gothic" panose="020B0502020202020204" pitchFamily="34" charset="0"/>
              </a:rPr>
              <a:t>Access Attack</a:t>
            </a:r>
          </a:p>
          <a:p>
            <a:r>
              <a:rPr lang="en-GB" altLang="en-US" sz="2400" dirty="0">
                <a:solidFill>
                  <a:schemeClr val="tx1">
                    <a:lumMod val="65000"/>
                    <a:lumOff val="35000"/>
                  </a:schemeClr>
                </a:solidFill>
                <a:latin typeface="Century Gothic" panose="020B0502020202020204" pitchFamily="34" charset="0"/>
              </a:rPr>
              <a:t>Encryption</a:t>
            </a:r>
          </a:p>
          <a:p>
            <a:r>
              <a:rPr lang="en-GB" altLang="en-US" sz="2400" dirty="0">
                <a:solidFill>
                  <a:schemeClr val="tx1">
                    <a:lumMod val="65000"/>
                    <a:lumOff val="35000"/>
                  </a:schemeClr>
                </a:solidFill>
                <a:latin typeface="Century Gothic" panose="020B0502020202020204" pitchFamily="34" charset="0"/>
              </a:rPr>
              <a:t>WPA-2 Protocol</a:t>
            </a: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44</a:t>
            </a:fld>
            <a:endParaRPr lang="en-US" dirty="0"/>
          </a:p>
        </p:txBody>
      </p:sp>
      <p:sp>
        <p:nvSpPr>
          <p:cNvPr id="6" name="Footer Placeholder 5">
            <a:extLst>
              <a:ext uri="{FF2B5EF4-FFF2-40B4-BE49-F238E27FC236}">
                <a16:creationId xmlns:a16="http://schemas.microsoft.com/office/drawing/2014/main" id="{D2A0B863-A7C6-4BFB-8D90-1D26DAF38014}"/>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615228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Security</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altLang="en-US" sz="2400" b="1" dirty="0">
                <a:solidFill>
                  <a:schemeClr val="tx1">
                    <a:lumMod val="75000"/>
                    <a:lumOff val="25000"/>
                  </a:schemeClr>
                </a:solidFill>
                <a:latin typeface="Century Gothic" panose="020B0502020202020204" pitchFamily="34" charset="0"/>
              </a:rPr>
              <a:t>Integrity</a:t>
            </a:r>
          </a:p>
          <a:p>
            <a:r>
              <a:rPr lang="en-US" altLang="en-US" sz="2400" dirty="0">
                <a:solidFill>
                  <a:schemeClr val="tx1">
                    <a:lumMod val="65000"/>
                    <a:lumOff val="35000"/>
                  </a:schemeClr>
                </a:solidFill>
                <a:latin typeface="Century Gothic" panose="020B0502020202020204" pitchFamily="34" charset="0"/>
              </a:rPr>
              <a:t>Modification Attack</a:t>
            </a:r>
          </a:p>
          <a:p>
            <a:r>
              <a:rPr lang="en-GB" altLang="en-US" sz="2400" dirty="0">
                <a:solidFill>
                  <a:schemeClr val="tx1">
                    <a:lumMod val="65000"/>
                    <a:lumOff val="35000"/>
                  </a:schemeClr>
                </a:solidFill>
                <a:latin typeface="Century Gothic" panose="020B0502020202020204" pitchFamily="34" charset="0"/>
              </a:rPr>
              <a:t>Hash Function</a:t>
            </a:r>
          </a:p>
          <a:p>
            <a:r>
              <a:rPr lang="en-GB" altLang="en-US" sz="2400" dirty="0">
                <a:solidFill>
                  <a:schemeClr val="tx1">
                    <a:lumMod val="65000"/>
                    <a:lumOff val="35000"/>
                  </a:schemeClr>
                </a:solidFill>
                <a:latin typeface="Century Gothic" panose="020B0502020202020204" pitchFamily="34" charset="0"/>
              </a:rPr>
              <a:t>SHA-256 </a:t>
            </a:r>
          </a:p>
          <a:p>
            <a:endParaRPr lang="en-GB" altLang="en-US" sz="1800" dirty="0">
              <a:solidFill>
                <a:schemeClr val="tx1">
                  <a:lumMod val="65000"/>
                  <a:lumOff val="35000"/>
                </a:schemeClr>
              </a:solidFill>
              <a:latin typeface="Century Gothic" panose="020B0502020202020204" pitchFamily="34" charset="0"/>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45</a:t>
            </a:fld>
            <a:endParaRPr lang="en-US" dirty="0"/>
          </a:p>
        </p:txBody>
      </p:sp>
      <p:sp>
        <p:nvSpPr>
          <p:cNvPr id="6" name="Footer Placeholder 5">
            <a:extLst>
              <a:ext uri="{FF2B5EF4-FFF2-40B4-BE49-F238E27FC236}">
                <a16:creationId xmlns:a16="http://schemas.microsoft.com/office/drawing/2014/main" id="{689B9603-1B67-477D-947B-46D4CE5A478E}"/>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650270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Security</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altLang="en-US" sz="2400" b="1" dirty="0">
                <a:solidFill>
                  <a:schemeClr val="tx1">
                    <a:lumMod val="75000"/>
                    <a:lumOff val="25000"/>
                  </a:schemeClr>
                </a:solidFill>
                <a:latin typeface="Century Gothic" panose="020B0502020202020204" pitchFamily="34" charset="0"/>
              </a:rPr>
              <a:t>Authentication and Authorization</a:t>
            </a:r>
          </a:p>
          <a:p>
            <a:r>
              <a:rPr lang="en-US" altLang="en-US" sz="2400" dirty="0">
                <a:solidFill>
                  <a:schemeClr val="tx1">
                    <a:lumMod val="65000"/>
                    <a:lumOff val="35000"/>
                  </a:schemeClr>
                </a:solidFill>
                <a:latin typeface="Century Gothic" panose="020B0502020202020204" pitchFamily="34" charset="0"/>
              </a:rPr>
              <a:t>Prove Identity and making Privilege</a:t>
            </a:r>
          </a:p>
          <a:p>
            <a:r>
              <a:rPr lang="en-GB" altLang="en-US" sz="2400" dirty="0">
                <a:solidFill>
                  <a:schemeClr val="tx1">
                    <a:lumMod val="65000"/>
                    <a:lumOff val="35000"/>
                  </a:schemeClr>
                </a:solidFill>
                <a:latin typeface="Century Gothic" panose="020B0502020202020204" pitchFamily="34" charset="0"/>
              </a:rPr>
              <a:t>Authorization Filter</a:t>
            </a:r>
          </a:p>
          <a:p>
            <a:r>
              <a:rPr lang="en-GB" altLang="en-US" sz="2400" dirty="0">
                <a:solidFill>
                  <a:schemeClr val="tx1">
                    <a:lumMod val="65000"/>
                    <a:lumOff val="35000"/>
                  </a:schemeClr>
                </a:solidFill>
                <a:latin typeface="Century Gothic" panose="020B0502020202020204" pitchFamily="34" charset="0"/>
              </a:rPr>
              <a:t>WPA-2 Protocol</a:t>
            </a: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46</a:t>
            </a:fld>
            <a:endParaRPr lang="en-US" dirty="0"/>
          </a:p>
        </p:txBody>
      </p:sp>
      <p:sp>
        <p:nvSpPr>
          <p:cNvPr id="6" name="Footer Placeholder 5">
            <a:extLst>
              <a:ext uri="{FF2B5EF4-FFF2-40B4-BE49-F238E27FC236}">
                <a16:creationId xmlns:a16="http://schemas.microsoft.com/office/drawing/2014/main" id="{0D695FDF-030B-422A-9F91-683E1DB08490}"/>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12049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Agenda:</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b="1" dirty="0">
                <a:solidFill>
                  <a:srgbClr val="FF0000"/>
                </a:solidFill>
                <a:latin typeface="Century Gothic" panose="020B0502020202020204" pitchFamily="34" charset="0"/>
              </a:rPr>
              <a:t>Robot Platform</a:t>
            </a:r>
          </a:p>
          <a:p>
            <a:pPr marL="800100" lvl="1" indent="-342900">
              <a:buFont typeface="+mj-lt"/>
              <a:buAutoNum type="arabicPeriod"/>
            </a:pPr>
            <a:r>
              <a:rPr lang="en-US" sz="2000" dirty="0">
                <a:solidFill>
                  <a:schemeClr val="tx1">
                    <a:lumMod val="65000"/>
                    <a:lumOff val="35000"/>
                  </a:schemeClr>
                </a:solidFill>
                <a:latin typeface="Century Gothic" panose="020B0502020202020204" pitchFamily="34" charset="0"/>
              </a:rPr>
              <a:t>Robot Specifications</a:t>
            </a:r>
          </a:p>
          <a:p>
            <a:pPr marL="800100" lvl="1" indent="-342900">
              <a:buFont typeface="+mj-lt"/>
              <a:buAutoNum type="arabicPeriod"/>
            </a:pPr>
            <a:r>
              <a:rPr lang="en-US" sz="2000" dirty="0">
                <a:solidFill>
                  <a:schemeClr val="tx1">
                    <a:lumMod val="65000"/>
                    <a:lumOff val="35000"/>
                  </a:schemeClr>
                </a:solidFill>
                <a:latin typeface="Century Gothic" panose="020B0502020202020204" pitchFamily="34" charset="0"/>
              </a:rPr>
              <a:t>Low Level Communication</a:t>
            </a:r>
          </a:p>
          <a:p>
            <a:pPr marL="971550" lvl="1" indent="-514350">
              <a:buFont typeface="+mj-lt"/>
              <a:buAutoNum type="arabicPeriod"/>
            </a:pPr>
            <a:endParaRPr lang="en-US" b="1" dirty="0">
              <a:solidFill>
                <a:schemeClr val="tx1">
                  <a:lumMod val="75000"/>
                  <a:lumOff val="25000"/>
                </a:schemeClr>
              </a:solidFill>
              <a:latin typeface="Century Gothic" panose="020B0502020202020204" pitchFamily="34" charset="0"/>
            </a:endParaRPr>
          </a:p>
          <a:p>
            <a:pPr marL="0" indent="0">
              <a:buClr>
                <a:schemeClr val="tx2"/>
              </a:buClr>
              <a:buNone/>
            </a:pPr>
            <a:endParaRPr lang="en-GB" altLang="en-US" b="1" dirty="0">
              <a:solidFill>
                <a:schemeClr val="tx1">
                  <a:lumMod val="65000"/>
                  <a:lumOff val="35000"/>
                </a:schemeClr>
              </a:solidFill>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47</a:t>
            </a:fld>
            <a:endParaRPr lang="en-US" dirty="0"/>
          </a:p>
        </p:txBody>
      </p:sp>
      <p:pic>
        <p:nvPicPr>
          <p:cNvPr id="9" name="Picture 8">
            <a:extLst>
              <a:ext uri="{FF2B5EF4-FFF2-40B4-BE49-F238E27FC236}">
                <a16:creationId xmlns:a16="http://schemas.microsoft.com/office/drawing/2014/main" id="{8A9E776B-A98E-44D3-AA05-C5D920FDB96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18785" y="2028341"/>
            <a:ext cx="3205686" cy="3202577"/>
          </a:xfrm>
          <a:prstGeom prst="rect">
            <a:avLst/>
          </a:prstGeom>
        </p:spPr>
      </p:pic>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27717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Robot Specifications:</a:t>
            </a:r>
          </a:p>
        </p:txBody>
      </p:sp>
      <p:pic>
        <p:nvPicPr>
          <p:cNvPr id="10" name="Content Placeholder 12">
            <a:extLst>
              <a:ext uri="{FF2B5EF4-FFF2-40B4-BE49-F238E27FC236}">
                <a16:creationId xmlns:a16="http://schemas.microsoft.com/office/drawing/2014/main" id="{4E8BCAC1-0491-4CD9-935B-5230E58A8CAB}"/>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rot="10800000">
            <a:off x="6172200" y="2566512"/>
            <a:ext cx="5181600" cy="2914015"/>
          </a:xfrm>
        </p:spPr>
      </p:pic>
      <p:sp>
        <p:nvSpPr>
          <p:cNvPr id="12" name="Content Placeholder 11">
            <a:extLst>
              <a:ext uri="{FF2B5EF4-FFF2-40B4-BE49-F238E27FC236}">
                <a16:creationId xmlns:a16="http://schemas.microsoft.com/office/drawing/2014/main" id="{329F11A3-4E4F-44DE-ADC7-662E357CBE24}"/>
              </a:ext>
            </a:extLst>
          </p:cNvPr>
          <p:cNvSpPr>
            <a:spLocks noGrp="1"/>
          </p:cNvSpPr>
          <p:nvPr>
            <p:ph sz="half" idx="2"/>
          </p:nvPr>
        </p:nvSpPr>
        <p:spPr>
          <a:xfrm>
            <a:off x="838200" y="2284801"/>
            <a:ext cx="5181600" cy="4071549"/>
          </a:xfrm>
        </p:spPr>
        <p:txBody>
          <a:bodyPr>
            <a:normAutofit/>
          </a:bodyPr>
          <a:lstStyle/>
          <a:p>
            <a:pPr lvl="0"/>
            <a:r>
              <a:rPr lang="en-US" sz="1800" dirty="0">
                <a:latin typeface="Century Gothic" panose="020B0502020202020204" pitchFamily="34" charset="0"/>
              </a:rPr>
              <a:t>Input voltage </a:t>
            </a:r>
          </a:p>
          <a:p>
            <a:pPr lvl="0"/>
            <a:r>
              <a:rPr lang="en-US" sz="1800" dirty="0">
                <a:latin typeface="Century Gothic" panose="020B0502020202020204" pitchFamily="34" charset="0"/>
              </a:rPr>
              <a:t>Output voltage </a:t>
            </a:r>
          </a:p>
          <a:p>
            <a:pPr lvl="0"/>
            <a:r>
              <a:rPr lang="en-US" sz="1800" dirty="0">
                <a:latin typeface="Century Gothic" panose="020B0502020202020204" pitchFamily="34" charset="0"/>
              </a:rPr>
              <a:t>2 * 20 Character LCD</a:t>
            </a:r>
          </a:p>
          <a:p>
            <a:pPr lvl="0"/>
            <a:r>
              <a:rPr lang="en-US" sz="1800" dirty="0">
                <a:latin typeface="Century Gothic" panose="020B0502020202020204" pitchFamily="34" charset="0"/>
              </a:rPr>
              <a:t>2 * 8 Digital I/O </a:t>
            </a:r>
          </a:p>
          <a:p>
            <a:pPr lvl="0"/>
            <a:r>
              <a:rPr lang="en-US" sz="1800" dirty="0">
                <a:latin typeface="Century Gothic" panose="020B0502020202020204" pitchFamily="34" charset="0"/>
              </a:rPr>
              <a:t>8 Analog Input</a:t>
            </a:r>
          </a:p>
          <a:p>
            <a:pPr lvl="0"/>
            <a:r>
              <a:rPr lang="en-US" sz="1800" dirty="0">
                <a:latin typeface="Century Gothic" panose="020B0502020202020204" pitchFamily="34" charset="0"/>
              </a:rPr>
              <a:t>Debug RS-232 Port</a:t>
            </a:r>
          </a:p>
          <a:p>
            <a:pPr lvl="0"/>
            <a:r>
              <a:rPr lang="en-US" sz="1800" dirty="0">
                <a:latin typeface="Century Gothic" panose="020B0502020202020204" pitchFamily="34" charset="0"/>
              </a:rPr>
              <a:t>Max 6 axis DC Servo motor Control</a:t>
            </a:r>
          </a:p>
          <a:p>
            <a:pPr lvl="0"/>
            <a:r>
              <a:rPr lang="en-US" sz="1800" dirty="0">
                <a:latin typeface="Century Gothic" panose="020B0502020202020204" pitchFamily="34" charset="0"/>
              </a:rPr>
              <a:t>Two wire 12-bit Temperature Sensor</a:t>
            </a:r>
          </a:p>
          <a:p>
            <a:pPr lvl="0"/>
            <a:r>
              <a:rPr lang="en-US" sz="1800" dirty="0">
                <a:latin typeface="Century Gothic" panose="020B0502020202020204" pitchFamily="34" charset="0"/>
              </a:rPr>
              <a:t>12C Serial RTC (Real Time Clock)</a:t>
            </a:r>
          </a:p>
          <a:p>
            <a:endParaRPr lang="en-US" dirty="0"/>
          </a:p>
        </p:txBody>
      </p:sp>
      <p:sp>
        <p:nvSpPr>
          <p:cNvPr id="6" name="Slide Number Placeholder 5"/>
          <p:cNvSpPr>
            <a:spLocks noGrp="1"/>
          </p:cNvSpPr>
          <p:nvPr>
            <p:ph type="sldNum" sz="quarter" idx="12"/>
          </p:nvPr>
        </p:nvSpPr>
        <p:spPr/>
        <p:txBody>
          <a:bodyPr/>
          <a:lstStyle/>
          <a:p>
            <a:fld id="{4FD2041C-278E-442A-BF5C-FF744CCD675F}" type="slidenum">
              <a:rPr lang="en-US" smtClean="0"/>
              <a:t>48</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1" name="TextBox 10">
            <a:extLst>
              <a:ext uri="{FF2B5EF4-FFF2-40B4-BE49-F238E27FC236}">
                <a16:creationId xmlns:a16="http://schemas.microsoft.com/office/drawing/2014/main" id="{1B7C8012-3D39-4CCB-8D47-012514B324D5}"/>
              </a:ext>
            </a:extLst>
          </p:cNvPr>
          <p:cNvSpPr txBox="1"/>
          <p:nvPr/>
        </p:nvSpPr>
        <p:spPr>
          <a:xfrm>
            <a:off x="1286432" y="1650500"/>
            <a:ext cx="3637689"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Main Board</a:t>
            </a:r>
          </a:p>
        </p:txBody>
      </p:sp>
      <p:sp>
        <p:nvSpPr>
          <p:cNvPr id="13" name="Footer Placeholder 5">
            <a:extLst>
              <a:ext uri="{FF2B5EF4-FFF2-40B4-BE49-F238E27FC236}">
                <a16:creationId xmlns:a16="http://schemas.microsoft.com/office/drawing/2014/main" id="{488A4BCF-E151-4F70-9E39-97EB09D403C8}"/>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86706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Robot Specifications:</a:t>
            </a:r>
          </a:p>
        </p:txBody>
      </p:sp>
      <p:sp>
        <p:nvSpPr>
          <p:cNvPr id="6" name="Slide Number Placeholder 5"/>
          <p:cNvSpPr>
            <a:spLocks noGrp="1"/>
          </p:cNvSpPr>
          <p:nvPr>
            <p:ph type="sldNum" sz="quarter" idx="12"/>
          </p:nvPr>
        </p:nvSpPr>
        <p:spPr/>
        <p:txBody>
          <a:bodyPr/>
          <a:lstStyle/>
          <a:p>
            <a:fld id="{4FD2041C-278E-442A-BF5C-FF744CCD675F}" type="slidenum">
              <a:rPr lang="en-US" smtClean="0"/>
              <a:t>49</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11" name="Content Placeholder 12">
            <a:extLst>
              <a:ext uri="{FF2B5EF4-FFF2-40B4-BE49-F238E27FC236}">
                <a16:creationId xmlns:a16="http://schemas.microsoft.com/office/drawing/2014/main" id="{78FD5A48-7ED9-474A-8C3E-3960FD8F2A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5249" y="2235868"/>
            <a:ext cx="4572000" cy="3575304"/>
          </a:xfrm>
        </p:spPr>
      </p:pic>
      <p:sp>
        <p:nvSpPr>
          <p:cNvPr id="12" name="TextBox 11">
            <a:extLst>
              <a:ext uri="{FF2B5EF4-FFF2-40B4-BE49-F238E27FC236}">
                <a16:creationId xmlns:a16="http://schemas.microsoft.com/office/drawing/2014/main" id="{F21C7EE0-C856-4863-9B5A-062DDFAEA80A}"/>
              </a:ext>
            </a:extLst>
          </p:cNvPr>
          <p:cNvSpPr txBox="1"/>
          <p:nvPr/>
        </p:nvSpPr>
        <p:spPr>
          <a:xfrm>
            <a:off x="1286432" y="1650500"/>
            <a:ext cx="3637689" cy="523220"/>
          </a:xfrm>
          <a:prstGeom prst="rect">
            <a:avLst/>
          </a:prstGeom>
          <a:noFill/>
        </p:spPr>
        <p:txBody>
          <a:bodyPr wrap="square" rtlCol="0">
            <a:spAutoFit/>
          </a:bodyPr>
          <a:lstStyle>
            <a:defPPr>
              <a:defRPr lang="en-US"/>
            </a:defPPr>
            <a:lvl1pPr>
              <a:defRPr sz="2800" b="1">
                <a:solidFill>
                  <a:schemeClr val="tx1">
                    <a:lumMod val="75000"/>
                    <a:lumOff val="25000"/>
                  </a:schemeClr>
                </a:solidFill>
              </a:defRPr>
            </a:lvl1pPr>
          </a:lstStyle>
          <a:p>
            <a:r>
              <a:rPr lang="en-US" dirty="0">
                <a:solidFill>
                  <a:schemeClr val="tx1"/>
                </a:solidFill>
                <a:latin typeface="Century Gothic" panose="020B0502020202020204" pitchFamily="34" charset="0"/>
              </a:rPr>
              <a:t>Motor</a:t>
            </a:r>
          </a:p>
        </p:txBody>
      </p:sp>
      <p:sp>
        <p:nvSpPr>
          <p:cNvPr id="13" name="Content Placeholder 11">
            <a:extLst>
              <a:ext uri="{FF2B5EF4-FFF2-40B4-BE49-F238E27FC236}">
                <a16:creationId xmlns:a16="http://schemas.microsoft.com/office/drawing/2014/main" id="{E01B99EE-BA36-4F30-8FF4-6DDB33F631F2}"/>
              </a:ext>
            </a:extLst>
          </p:cNvPr>
          <p:cNvSpPr txBox="1">
            <a:spLocks/>
          </p:cNvSpPr>
          <p:nvPr/>
        </p:nvSpPr>
        <p:spPr>
          <a:xfrm>
            <a:off x="838199" y="2187714"/>
            <a:ext cx="5519531" cy="40715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r>
              <a:rPr lang="en-US" sz="2400" dirty="0">
                <a:latin typeface="Century Gothic" panose="020B0502020202020204" pitchFamily="34" charset="0"/>
              </a:rPr>
              <a:t>Motor with rotary encoder which give feedback to controller in order to have better control</a:t>
            </a:r>
          </a:p>
          <a:p>
            <a:endParaRPr lang="en-US" dirty="0"/>
          </a:p>
        </p:txBody>
      </p:sp>
      <p:sp>
        <p:nvSpPr>
          <p:cNvPr id="14" name="Footer Placeholder 5">
            <a:extLst>
              <a:ext uri="{FF2B5EF4-FFF2-40B4-BE49-F238E27FC236}">
                <a16:creationId xmlns:a16="http://schemas.microsoft.com/office/drawing/2014/main" id="{BD51E0A9-F6F3-48CC-ADDB-03096957E4FF}"/>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57712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1" y="347528"/>
            <a:ext cx="10515600" cy="1325563"/>
          </a:xfrm>
        </p:spPr>
        <p:txBody>
          <a:bodyPr>
            <a:normAutofit/>
          </a:bodyPr>
          <a:lstStyle/>
          <a:p>
            <a:pPr marL="457200" lvl="1" indent="0" algn="l" rtl="0">
              <a:lnSpc>
                <a:spcPct val="90000"/>
              </a:lnSpc>
              <a:spcBef>
                <a:spcPct val="0"/>
              </a:spcBef>
              <a:buClr>
                <a:schemeClr val="tx2"/>
              </a:buClr>
            </a:pPr>
            <a:r>
              <a:rPr lang="en-US" sz="3200" b="1" kern="1200" dirty="0">
                <a:solidFill>
                  <a:schemeClr val="accent5">
                    <a:lumMod val="75000"/>
                  </a:schemeClr>
                </a:solidFill>
                <a:latin typeface="Century Gothic" panose="020B0502020202020204" pitchFamily="34" charset="0"/>
                <a:ea typeface="+mj-ea"/>
                <a:cs typeface="+mj-cs"/>
              </a:rPr>
              <a:t>Introduction to Multi-agent System:</a:t>
            </a: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5</a:t>
            </a:fld>
            <a:endParaRPr lang="en-US" dirty="0"/>
          </a:p>
        </p:txBody>
      </p:sp>
      <p:sp>
        <p:nvSpPr>
          <p:cNvPr id="9" name="Footer Placeholder 5">
            <a:extLst>
              <a:ext uri="{FF2B5EF4-FFF2-40B4-BE49-F238E27FC236}">
                <a16:creationId xmlns:a16="http://schemas.microsoft.com/office/drawing/2014/main" id="{93E24847-1FEC-47BE-B33D-5F18C5E94F85}"/>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0" name="Content Placeholder 2">
            <a:extLst>
              <a:ext uri="{FF2B5EF4-FFF2-40B4-BE49-F238E27FC236}">
                <a16:creationId xmlns:a16="http://schemas.microsoft.com/office/drawing/2014/main" id="{BA7F434F-F60A-44D4-A473-6DD856F44BAD}"/>
              </a:ext>
            </a:extLst>
          </p:cNvPr>
          <p:cNvSpPr>
            <a:spLocks noGrp="1"/>
          </p:cNvSpPr>
          <p:nvPr>
            <p:ph idx="1"/>
          </p:nvPr>
        </p:nvSpPr>
        <p:spPr>
          <a:xfrm>
            <a:off x="632011" y="1825625"/>
            <a:ext cx="5634317" cy="4351338"/>
          </a:xfrm>
        </p:spPr>
        <p:txBody>
          <a:bodyPr>
            <a:normAutofit/>
          </a:bodyPr>
          <a:lstStyle/>
          <a:p>
            <a:r>
              <a:rPr lang="en-US" sz="2000" b="1" dirty="0">
                <a:solidFill>
                  <a:schemeClr val="tx1">
                    <a:lumMod val="75000"/>
                    <a:lumOff val="25000"/>
                  </a:schemeClr>
                </a:solidFill>
                <a:latin typeface="Century Gothic" panose="020B0502020202020204" pitchFamily="34" charset="0"/>
              </a:rPr>
              <a:t>A multi-Agent system</a:t>
            </a:r>
            <a:r>
              <a:rPr lang="en-US" sz="2000" dirty="0">
                <a:solidFill>
                  <a:schemeClr val="tx1">
                    <a:lumMod val="75000"/>
                    <a:lumOff val="25000"/>
                  </a:schemeClr>
                </a:solidFill>
                <a:latin typeface="Century Gothic" panose="020B0502020202020204" pitchFamily="34" charset="0"/>
              </a:rPr>
              <a:t> is one that consists of a number of agents, which interact with one-another.</a:t>
            </a:r>
            <a:endParaRPr lang="en-US" sz="2000" dirty="0"/>
          </a:p>
          <a:p>
            <a:r>
              <a:rPr lang="en-US" sz="2000" dirty="0">
                <a:solidFill>
                  <a:schemeClr val="tx1">
                    <a:lumMod val="75000"/>
                    <a:lumOff val="25000"/>
                  </a:schemeClr>
                </a:solidFill>
                <a:latin typeface="Century Gothic" panose="020B0502020202020204" pitchFamily="34" charset="0"/>
              </a:rPr>
              <a:t>In the most simple case, all agents are programmed by the same team and they collaborate to complete a task.</a:t>
            </a:r>
            <a:endParaRPr lang="en-US" sz="2000" dirty="0"/>
          </a:p>
          <a:p>
            <a:r>
              <a:rPr lang="en-US" sz="2000" dirty="0">
                <a:solidFill>
                  <a:schemeClr val="tx1">
                    <a:lumMod val="75000"/>
                    <a:lumOff val="25000"/>
                  </a:schemeClr>
                </a:solidFill>
                <a:latin typeface="Century Gothic" panose="020B0502020202020204" pitchFamily="34" charset="0"/>
              </a:rPr>
              <a:t>In the most general case, agents will be acting on behalf of users with different goals and motivations.</a:t>
            </a:r>
          </a:p>
          <a:p>
            <a:endParaRPr lang="en-US" sz="2000" dirty="0">
              <a:solidFill>
                <a:schemeClr val="tx1">
                  <a:lumMod val="75000"/>
                  <a:lumOff val="25000"/>
                </a:schemeClr>
              </a:solidFill>
              <a:latin typeface="Century Gothic" panose="020B0502020202020204" pitchFamily="34" charset="0"/>
            </a:endParaRPr>
          </a:p>
        </p:txBody>
      </p:sp>
      <p:pic>
        <p:nvPicPr>
          <p:cNvPr id="11" name="Picture 10">
            <a:extLst>
              <a:ext uri="{FF2B5EF4-FFF2-40B4-BE49-F238E27FC236}">
                <a16:creationId xmlns:a16="http://schemas.microsoft.com/office/drawing/2014/main" id="{DF4D2314-64C1-4C2D-953B-0204C9527F0F}"/>
              </a:ext>
            </a:extLst>
          </p:cNvPr>
          <p:cNvPicPr>
            <a:picLocks noChangeAspect="1"/>
          </p:cNvPicPr>
          <p:nvPr/>
        </p:nvPicPr>
        <p:blipFill>
          <a:blip r:embed="rId2"/>
          <a:stretch>
            <a:fillRect/>
          </a:stretch>
        </p:blipFill>
        <p:spPr>
          <a:xfrm>
            <a:off x="6997306" y="1690688"/>
            <a:ext cx="3952727" cy="4360594"/>
          </a:xfrm>
          <a:prstGeom prst="rect">
            <a:avLst/>
          </a:prstGeom>
        </p:spPr>
      </p:pic>
    </p:spTree>
    <p:extLst>
      <p:ext uri="{BB962C8B-B14F-4D97-AF65-F5344CB8AC3E}">
        <p14:creationId xmlns:p14="http://schemas.microsoft.com/office/powerpoint/2010/main" val="86345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Robot Specifications:</a:t>
            </a:r>
          </a:p>
        </p:txBody>
      </p:sp>
      <p:sp>
        <p:nvSpPr>
          <p:cNvPr id="15" name="Content Placeholder 14">
            <a:extLst>
              <a:ext uri="{FF2B5EF4-FFF2-40B4-BE49-F238E27FC236}">
                <a16:creationId xmlns:a16="http://schemas.microsoft.com/office/drawing/2014/main" id="{16965485-700E-4C1D-950F-C56667978FB0}"/>
              </a:ext>
            </a:extLst>
          </p:cNvPr>
          <p:cNvSpPr>
            <a:spLocks noGrp="1"/>
          </p:cNvSpPr>
          <p:nvPr>
            <p:ph sz="half" idx="1"/>
          </p:nvPr>
        </p:nvSpPr>
        <p:spPr>
          <a:xfrm>
            <a:off x="838200" y="2199846"/>
            <a:ext cx="5181600" cy="4003243"/>
          </a:xfrm>
        </p:spPr>
        <p:txBody>
          <a:bodyPr>
            <a:normAutofit/>
          </a:bodyPr>
          <a:lstStyle/>
          <a:p>
            <a:r>
              <a:rPr lang="en-US" sz="2000" dirty="0">
                <a:latin typeface="Century Gothic" panose="020B0502020202020204" pitchFamily="34" charset="0"/>
              </a:rPr>
              <a:t>The wheels roll forward like normal wheels, but slide sideways with almost no friction (no skidding during turns).</a:t>
            </a:r>
          </a:p>
          <a:p>
            <a:pPr marL="0" indent="0">
              <a:buNone/>
            </a:pPr>
            <a:endParaRPr lang="en-US" sz="2000" dirty="0">
              <a:latin typeface="Century Gothic" panose="020B0502020202020204" pitchFamily="34" charset="0"/>
            </a:endParaRPr>
          </a:p>
          <a:p>
            <a:r>
              <a:rPr lang="en-US" sz="2000" dirty="0">
                <a:latin typeface="Century Gothic" panose="020B0502020202020204" pitchFamily="34" charset="0"/>
              </a:rPr>
              <a:t> Use these wheels to make robot turn smoothly or build a holonomic drive train</a:t>
            </a:r>
          </a:p>
        </p:txBody>
      </p:sp>
      <p:sp>
        <p:nvSpPr>
          <p:cNvPr id="6" name="Slide Number Placeholder 5"/>
          <p:cNvSpPr>
            <a:spLocks noGrp="1"/>
          </p:cNvSpPr>
          <p:nvPr>
            <p:ph type="sldNum" sz="quarter" idx="12"/>
          </p:nvPr>
        </p:nvSpPr>
        <p:spPr/>
        <p:txBody>
          <a:bodyPr/>
          <a:lstStyle/>
          <a:p>
            <a:fld id="{4FD2041C-278E-442A-BF5C-FF744CCD675F}" type="slidenum">
              <a:rPr lang="en-US" smtClean="0"/>
              <a:t>50</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2" name="TextBox 11">
            <a:extLst>
              <a:ext uri="{FF2B5EF4-FFF2-40B4-BE49-F238E27FC236}">
                <a16:creationId xmlns:a16="http://schemas.microsoft.com/office/drawing/2014/main" id="{F5881E07-9C6B-437E-B501-0E8083D86564}"/>
              </a:ext>
            </a:extLst>
          </p:cNvPr>
          <p:cNvSpPr txBox="1"/>
          <p:nvPr/>
        </p:nvSpPr>
        <p:spPr>
          <a:xfrm>
            <a:off x="1094843" y="1646765"/>
            <a:ext cx="4774734" cy="523220"/>
          </a:xfrm>
          <a:prstGeom prst="rect">
            <a:avLst/>
          </a:prstGeom>
          <a:noFill/>
        </p:spPr>
        <p:txBody>
          <a:bodyPr wrap="square" rtlCol="0">
            <a:spAutoFit/>
          </a:bodyPr>
          <a:lstStyle>
            <a:defPPr>
              <a:defRPr lang="en-US"/>
            </a:defPPr>
            <a:lvl1pPr>
              <a:defRPr sz="2800" b="1">
                <a:solidFill>
                  <a:schemeClr val="tx1">
                    <a:lumMod val="75000"/>
                    <a:lumOff val="25000"/>
                  </a:schemeClr>
                </a:solidFill>
              </a:defRPr>
            </a:lvl1pPr>
          </a:lstStyle>
          <a:p>
            <a:r>
              <a:rPr lang="en-US" dirty="0">
                <a:solidFill>
                  <a:schemeClr val="tx1"/>
                </a:solidFill>
                <a:latin typeface="Century Gothic" panose="020B0502020202020204" pitchFamily="34" charset="0"/>
              </a:rPr>
              <a:t>Omni-Directional wheel</a:t>
            </a:r>
          </a:p>
        </p:txBody>
      </p:sp>
      <p:pic>
        <p:nvPicPr>
          <p:cNvPr id="17" name="Content Placeholder 16">
            <a:extLst>
              <a:ext uri="{FF2B5EF4-FFF2-40B4-BE49-F238E27FC236}">
                <a16:creationId xmlns:a16="http://schemas.microsoft.com/office/drawing/2014/main" id="{F3408EBB-BE65-46BC-ACB6-33E103D1CEF9}"/>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734271" y="2146102"/>
            <a:ext cx="3754834" cy="3754834"/>
          </a:xfrm>
          <a:prstGeom prst="rect">
            <a:avLst/>
          </a:prstGeom>
        </p:spPr>
      </p:pic>
      <p:sp>
        <p:nvSpPr>
          <p:cNvPr id="18" name="Footer Placeholder 5">
            <a:extLst>
              <a:ext uri="{FF2B5EF4-FFF2-40B4-BE49-F238E27FC236}">
                <a16:creationId xmlns:a16="http://schemas.microsoft.com/office/drawing/2014/main" id="{4DF04205-6577-43FD-9934-8E97EAA1AA65}"/>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8831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Robot Specifications:</a:t>
            </a:r>
          </a:p>
        </p:txBody>
      </p:sp>
      <p:sp>
        <p:nvSpPr>
          <p:cNvPr id="16" name="Content Placeholder 15">
            <a:extLst>
              <a:ext uri="{FF2B5EF4-FFF2-40B4-BE49-F238E27FC236}">
                <a16:creationId xmlns:a16="http://schemas.microsoft.com/office/drawing/2014/main" id="{E8E6C2E1-9CE7-4483-A586-F0043724DDC3}"/>
              </a:ext>
            </a:extLst>
          </p:cNvPr>
          <p:cNvSpPr>
            <a:spLocks noGrp="1"/>
          </p:cNvSpPr>
          <p:nvPr>
            <p:ph sz="half" idx="1"/>
          </p:nvPr>
        </p:nvSpPr>
        <p:spPr>
          <a:xfrm>
            <a:off x="838200" y="2202044"/>
            <a:ext cx="5181600" cy="4336868"/>
          </a:xfrm>
        </p:spPr>
        <p:txBody>
          <a:bodyPr>
            <a:normAutofit/>
          </a:bodyPr>
          <a:lstStyle/>
          <a:p>
            <a:pPr lvl="0"/>
            <a:r>
              <a:rPr lang="en-US" sz="2000" dirty="0">
                <a:latin typeface="Century Gothic" panose="020B0502020202020204" pitchFamily="34" charset="0"/>
              </a:rPr>
              <a:t>Holds a 32 bit Position velocity and acceleration register.</a:t>
            </a:r>
          </a:p>
          <a:p>
            <a:pPr lvl="0"/>
            <a:r>
              <a:rPr lang="en-US" sz="2000" dirty="0">
                <a:latin typeface="Century Gothic" panose="020B0502020202020204" pitchFamily="34" charset="0"/>
              </a:rPr>
              <a:t>Has a built-in digital PID filter that contains programmable 16 bit coefficient.</a:t>
            </a:r>
          </a:p>
          <a:p>
            <a:pPr lvl="0"/>
            <a:r>
              <a:rPr lang="en-US" sz="2000" dirty="0">
                <a:latin typeface="Century Gothic" panose="020B0502020202020204" pitchFamily="34" charset="0"/>
              </a:rPr>
              <a:t>Trapezoidal velocity generator</a:t>
            </a:r>
          </a:p>
          <a:p>
            <a:pPr lvl="0"/>
            <a:r>
              <a:rPr lang="en-US" sz="2000" dirty="0">
                <a:latin typeface="Century Gothic" panose="020B0502020202020204" pitchFamily="34" charset="0"/>
              </a:rPr>
              <a:t>A velocity, target position and filter parameter are correctable during motion</a:t>
            </a:r>
          </a:p>
          <a:p>
            <a:pPr lvl="0"/>
            <a:r>
              <a:rPr lang="en-US" sz="2000" dirty="0">
                <a:latin typeface="Century Gothic" panose="020B0502020202020204" pitchFamily="34" charset="0"/>
              </a:rPr>
              <a:t>Enable Operations in position mode and velocity mode.</a:t>
            </a:r>
          </a:p>
        </p:txBody>
      </p:sp>
      <p:sp>
        <p:nvSpPr>
          <p:cNvPr id="6" name="Slide Number Placeholder 5"/>
          <p:cNvSpPr>
            <a:spLocks noGrp="1"/>
          </p:cNvSpPr>
          <p:nvPr>
            <p:ph type="sldNum" sz="quarter" idx="12"/>
          </p:nvPr>
        </p:nvSpPr>
        <p:spPr/>
        <p:txBody>
          <a:bodyPr/>
          <a:lstStyle/>
          <a:p>
            <a:fld id="{4FD2041C-278E-442A-BF5C-FF744CCD675F}" type="slidenum">
              <a:rPr lang="en-US" smtClean="0"/>
              <a:t>51</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2" name="TextBox 11">
            <a:extLst>
              <a:ext uri="{FF2B5EF4-FFF2-40B4-BE49-F238E27FC236}">
                <a16:creationId xmlns:a16="http://schemas.microsoft.com/office/drawing/2014/main" id="{DCE63842-12C7-420F-9BAF-F452AA13F9AB}"/>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Motor Controller</a:t>
            </a:r>
            <a:endParaRPr lang="en-US" sz="2800" b="1" dirty="0">
              <a:latin typeface="Century Gothic" panose="020B0502020202020204" pitchFamily="34" charset="0"/>
            </a:endParaRPr>
          </a:p>
        </p:txBody>
      </p:sp>
      <p:pic>
        <p:nvPicPr>
          <p:cNvPr id="19" name="Content Placeholder 18">
            <a:extLst>
              <a:ext uri="{FF2B5EF4-FFF2-40B4-BE49-F238E27FC236}">
                <a16:creationId xmlns:a16="http://schemas.microsoft.com/office/drawing/2014/main" id="{8577AAA3-2741-4F3D-8550-0217DA8B78D1}"/>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7165535" y="2831532"/>
            <a:ext cx="3374967" cy="2123760"/>
          </a:xfrm>
          <a:prstGeom prst="rect">
            <a:avLst/>
          </a:prstGeom>
        </p:spPr>
      </p:pic>
      <p:sp>
        <p:nvSpPr>
          <p:cNvPr id="20" name="Footer Placeholder 5">
            <a:extLst>
              <a:ext uri="{FF2B5EF4-FFF2-40B4-BE49-F238E27FC236}">
                <a16:creationId xmlns:a16="http://schemas.microsoft.com/office/drawing/2014/main" id="{36B566D3-C23D-4849-8DE9-F2387C17F15A}"/>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8431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LM (</a:t>
            </a:r>
            <a:r>
              <a:rPr lang="en-US" dirty="0" err="1"/>
              <a:t>Shokry</a:t>
            </a:r>
            <a:r>
              <a:rPr lang="en-US" dirty="0"/>
              <a:t>)</a:t>
            </a:r>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6" name="Slide Number Placeholder 5">
            <a:extLst>
              <a:ext uri="{FF2B5EF4-FFF2-40B4-BE49-F238E27FC236}">
                <a16:creationId xmlns:a16="http://schemas.microsoft.com/office/drawing/2014/main" id="{5E277CE3-78D3-4E6B-9C93-B89D6827F538}"/>
              </a:ext>
            </a:extLst>
          </p:cNvPr>
          <p:cNvSpPr>
            <a:spLocks noGrp="1"/>
          </p:cNvSpPr>
          <p:nvPr>
            <p:ph type="sldNum" sz="quarter" idx="12"/>
          </p:nvPr>
        </p:nvSpPr>
        <p:spPr>
          <a:xfrm>
            <a:off x="8610600" y="6356350"/>
            <a:ext cx="2743200" cy="365125"/>
          </a:xfrm>
        </p:spPr>
        <p:txBody>
          <a:bodyPr/>
          <a:lstStyle/>
          <a:p>
            <a:fld id="{4FD2041C-278E-442A-BF5C-FF744CCD675F}" type="slidenum">
              <a:rPr lang="en-US" smtClean="0"/>
              <a:t>52</a:t>
            </a:fld>
            <a:endParaRPr lang="en-US" dirty="0"/>
          </a:p>
        </p:txBody>
      </p:sp>
    </p:spTree>
    <p:extLst>
      <p:ext uri="{BB962C8B-B14F-4D97-AF65-F5344CB8AC3E}">
        <p14:creationId xmlns:p14="http://schemas.microsoft.com/office/powerpoint/2010/main" val="573611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Robot Specifications:</a:t>
            </a:r>
          </a:p>
        </p:txBody>
      </p:sp>
      <p:sp>
        <p:nvSpPr>
          <p:cNvPr id="6" name="Slide Number Placeholder 5"/>
          <p:cNvSpPr>
            <a:spLocks noGrp="1"/>
          </p:cNvSpPr>
          <p:nvPr>
            <p:ph type="sldNum" sz="quarter" idx="12"/>
          </p:nvPr>
        </p:nvSpPr>
        <p:spPr/>
        <p:txBody>
          <a:bodyPr/>
          <a:lstStyle/>
          <a:p>
            <a:fld id="{4FD2041C-278E-442A-BF5C-FF744CCD675F}" type="slidenum">
              <a:rPr lang="en-US" smtClean="0"/>
              <a:t>53</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12" name="Content Placeholder 8">
            <a:extLst>
              <a:ext uri="{FF2B5EF4-FFF2-40B4-BE49-F238E27FC236}">
                <a16:creationId xmlns:a16="http://schemas.microsoft.com/office/drawing/2014/main" id="{9291C03A-1655-482C-8D76-FF4C2BF17F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15580" y="1847851"/>
            <a:ext cx="4351338" cy="4351338"/>
          </a:xfrm>
        </p:spPr>
      </p:pic>
      <p:sp>
        <p:nvSpPr>
          <p:cNvPr id="13" name="TextBox 12">
            <a:extLst>
              <a:ext uri="{FF2B5EF4-FFF2-40B4-BE49-F238E27FC236}">
                <a16:creationId xmlns:a16="http://schemas.microsoft.com/office/drawing/2014/main" id="{80480565-51E7-4037-80BF-ED786CC0B3D0}"/>
              </a:ext>
            </a:extLst>
          </p:cNvPr>
          <p:cNvSpPr txBox="1"/>
          <p:nvPr/>
        </p:nvSpPr>
        <p:spPr>
          <a:xfrm>
            <a:off x="1286431" y="1650500"/>
            <a:ext cx="5689135"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PSD (Position Sensitive Detector)</a:t>
            </a:r>
          </a:p>
        </p:txBody>
      </p:sp>
      <p:sp>
        <p:nvSpPr>
          <p:cNvPr id="15" name="Rectangle 14">
            <a:extLst>
              <a:ext uri="{FF2B5EF4-FFF2-40B4-BE49-F238E27FC236}">
                <a16:creationId xmlns:a16="http://schemas.microsoft.com/office/drawing/2014/main" id="{2916AA0D-B693-413D-AE98-4A84BFDCC309}"/>
              </a:ext>
            </a:extLst>
          </p:cNvPr>
          <p:cNvSpPr/>
          <p:nvPr/>
        </p:nvSpPr>
        <p:spPr>
          <a:xfrm>
            <a:off x="838200" y="2554400"/>
            <a:ext cx="6096000" cy="1469120"/>
          </a:xfrm>
          <a:prstGeom prst="rect">
            <a:avLst/>
          </a:prstGeom>
        </p:spPr>
        <p:txBody>
          <a:bodyPr>
            <a:spAutoFit/>
          </a:bodyPr>
          <a:lstStyle/>
          <a:p>
            <a:pPr marL="342900" indent="-342900">
              <a:lnSpc>
                <a:spcPct val="107000"/>
              </a:lnSpc>
              <a:spcAft>
                <a:spcPts val="800"/>
              </a:spcAft>
              <a:buFont typeface="Arial" panose="020B0604020202020204" pitchFamily="34" charset="0"/>
              <a:buChar char="•"/>
            </a:pPr>
            <a:r>
              <a:rPr lang="en-US" sz="2000" dirty="0">
                <a:latin typeface="Century Gothic" panose="020B0502020202020204" pitchFamily="34" charset="0"/>
                <a:ea typeface="Calibri" panose="020F0502020204030204" pitchFamily="34" charset="0"/>
                <a:cs typeface="Calibri" panose="020F0502020204030204" pitchFamily="34" charset="0"/>
              </a:rPr>
              <a:t>The PSD sensor has a separate sensor CPU within a sensor board</a:t>
            </a:r>
            <a:endParaRPr lang="en-US" sz="2000" dirty="0">
              <a:latin typeface="Century Gothic" panose="020B0502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ea typeface="Calibri" panose="020F0502020204030204" pitchFamily="34" charset="0"/>
              </a:rPr>
              <a:t>The main CPU can obtain sensor data more accurately through the UART</a:t>
            </a:r>
            <a:endParaRPr lang="en-US" sz="2000" dirty="0">
              <a:latin typeface="Century Gothic" panose="020B0502020202020204" pitchFamily="34" charset="0"/>
            </a:endParaRPr>
          </a:p>
        </p:txBody>
      </p:sp>
      <p:sp>
        <p:nvSpPr>
          <p:cNvPr id="16" name="Footer Placeholder 5">
            <a:extLst>
              <a:ext uri="{FF2B5EF4-FFF2-40B4-BE49-F238E27FC236}">
                <a16:creationId xmlns:a16="http://schemas.microsoft.com/office/drawing/2014/main" id="{052CD009-05C3-43C1-AC35-AAE94E42423A}"/>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88044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Robot Specifications:</a:t>
            </a:r>
          </a:p>
        </p:txBody>
      </p:sp>
      <p:sp>
        <p:nvSpPr>
          <p:cNvPr id="6" name="Slide Number Placeholder 5"/>
          <p:cNvSpPr>
            <a:spLocks noGrp="1"/>
          </p:cNvSpPr>
          <p:nvPr>
            <p:ph type="sldNum" sz="quarter" idx="12"/>
          </p:nvPr>
        </p:nvSpPr>
        <p:spPr/>
        <p:txBody>
          <a:bodyPr/>
          <a:lstStyle/>
          <a:p>
            <a:fld id="{4FD2041C-278E-442A-BF5C-FF744CCD675F}" type="slidenum">
              <a:rPr lang="en-US" smtClean="0"/>
              <a:t>54</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12" name="Content Placeholder 7">
            <a:extLst>
              <a:ext uri="{FF2B5EF4-FFF2-40B4-BE49-F238E27FC236}">
                <a16:creationId xmlns:a16="http://schemas.microsoft.com/office/drawing/2014/main" id="{4DDA7F6A-38D3-4B65-8681-650CD9D9F4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4180" y="2281646"/>
            <a:ext cx="3237694" cy="3271562"/>
          </a:xfrm>
        </p:spPr>
      </p:pic>
      <p:sp>
        <p:nvSpPr>
          <p:cNvPr id="13" name="TextBox 12">
            <a:extLst>
              <a:ext uri="{FF2B5EF4-FFF2-40B4-BE49-F238E27FC236}">
                <a16:creationId xmlns:a16="http://schemas.microsoft.com/office/drawing/2014/main" id="{74429EC9-D83F-4923-8124-16FFD3144263}"/>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Atmega128L</a:t>
            </a:r>
            <a:endParaRPr lang="en-US" sz="2800" b="1" dirty="0">
              <a:latin typeface="Century Gothic" panose="020B0502020202020204" pitchFamily="34" charset="0"/>
            </a:endParaRPr>
          </a:p>
        </p:txBody>
      </p:sp>
      <p:sp>
        <p:nvSpPr>
          <p:cNvPr id="8" name="Rectangle 7">
            <a:extLst>
              <a:ext uri="{FF2B5EF4-FFF2-40B4-BE49-F238E27FC236}">
                <a16:creationId xmlns:a16="http://schemas.microsoft.com/office/drawing/2014/main" id="{273F4327-F44E-464E-9796-E2E3658E69BF}"/>
              </a:ext>
            </a:extLst>
          </p:cNvPr>
          <p:cNvSpPr/>
          <p:nvPr/>
        </p:nvSpPr>
        <p:spPr>
          <a:xfrm>
            <a:off x="838200" y="2321604"/>
            <a:ext cx="6096000" cy="3945054"/>
          </a:xfrm>
          <a:prstGeom prst="rect">
            <a:avLst/>
          </a:prstGeom>
        </p:spPr>
        <p:txBody>
          <a:bodyPr>
            <a:spAutoFit/>
          </a:bodyPr>
          <a:lstStyle/>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133 Powerful Instructions – Most Single Clock Cycle Execution</a:t>
            </a:r>
            <a:endParaRPr lang="en-US" dirty="0">
              <a:latin typeface="Century Gothic" panose="020B0502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32 x 8 General Purpose Working Registers + Peripheral Control Registers</a:t>
            </a:r>
            <a:endParaRPr lang="en-US" dirty="0">
              <a:latin typeface="Century Gothic" panose="020B0502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128Kbytes of In-System Self-programmable Flash program memory</a:t>
            </a:r>
            <a:endParaRPr lang="en-US" dirty="0">
              <a:latin typeface="Century Gothic" panose="020B0502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4Kbytes EEPROM</a:t>
            </a:r>
            <a:endParaRPr lang="en-US" dirty="0">
              <a:latin typeface="Century Gothic" panose="020B0502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4Kbytes Internal SRAM</a:t>
            </a:r>
            <a:endParaRPr lang="en-US" dirty="0">
              <a:latin typeface="Century Gothic" panose="020B0502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Write/Erase cycles: 10,000 Flash/100,000 EEPROM</a:t>
            </a:r>
            <a:endParaRPr lang="en-US" dirty="0">
              <a:latin typeface="Century Gothic" panose="020B0502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Optional Boot Code Section with Independent Lock Bits</a:t>
            </a:r>
            <a:endParaRPr lang="en-US" dirty="0">
              <a:effectLst/>
              <a:latin typeface="Century Gothic" panose="020B0502020202020204" pitchFamily="34" charset="0"/>
              <a:ea typeface="Calibri" panose="020F0502020204030204" pitchFamily="34" charset="0"/>
              <a:cs typeface="Arial" panose="020B0604020202020204" pitchFamily="34" charset="0"/>
            </a:endParaRPr>
          </a:p>
        </p:txBody>
      </p:sp>
      <p:sp>
        <p:nvSpPr>
          <p:cNvPr id="14" name="Footer Placeholder 5">
            <a:extLst>
              <a:ext uri="{FF2B5EF4-FFF2-40B4-BE49-F238E27FC236}">
                <a16:creationId xmlns:a16="http://schemas.microsoft.com/office/drawing/2014/main" id="{A8CA7727-6357-4B86-955C-0CC517918532}"/>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57632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Robot Specifications:</a:t>
            </a:r>
          </a:p>
        </p:txBody>
      </p:sp>
      <p:sp>
        <p:nvSpPr>
          <p:cNvPr id="6" name="Slide Number Placeholder 5"/>
          <p:cNvSpPr>
            <a:spLocks noGrp="1"/>
          </p:cNvSpPr>
          <p:nvPr>
            <p:ph type="sldNum" sz="quarter" idx="12"/>
          </p:nvPr>
        </p:nvSpPr>
        <p:spPr/>
        <p:txBody>
          <a:bodyPr/>
          <a:lstStyle/>
          <a:p>
            <a:fld id="{4FD2041C-278E-442A-BF5C-FF744CCD675F}" type="slidenum">
              <a:rPr lang="en-US" smtClean="0"/>
              <a:t>55</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12" name="Content Placeholder 7">
            <a:extLst>
              <a:ext uri="{FF2B5EF4-FFF2-40B4-BE49-F238E27FC236}">
                <a16:creationId xmlns:a16="http://schemas.microsoft.com/office/drawing/2014/main" id="{4DDA7F6A-38D3-4B65-8681-650CD9D9F4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4180" y="2281646"/>
            <a:ext cx="3174137" cy="3207340"/>
          </a:xfrm>
        </p:spPr>
      </p:pic>
      <p:sp>
        <p:nvSpPr>
          <p:cNvPr id="13" name="TextBox 12">
            <a:extLst>
              <a:ext uri="{FF2B5EF4-FFF2-40B4-BE49-F238E27FC236}">
                <a16:creationId xmlns:a16="http://schemas.microsoft.com/office/drawing/2014/main" id="{74429EC9-D83F-4923-8124-16FFD3144263}"/>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Atmega128L</a:t>
            </a:r>
            <a:endParaRPr lang="en-US" sz="2800" b="1" dirty="0">
              <a:latin typeface="Century Gothic" panose="020B0502020202020204" pitchFamily="34" charset="0"/>
            </a:endParaRPr>
          </a:p>
        </p:txBody>
      </p:sp>
      <p:sp>
        <p:nvSpPr>
          <p:cNvPr id="3" name="Rectangle 2">
            <a:extLst>
              <a:ext uri="{FF2B5EF4-FFF2-40B4-BE49-F238E27FC236}">
                <a16:creationId xmlns:a16="http://schemas.microsoft.com/office/drawing/2014/main" id="{956F2080-7F2F-4E65-A0EE-9007744F99A8}"/>
              </a:ext>
            </a:extLst>
          </p:cNvPr>
          <p:cNvSpPr/>
          <p:nvPr/>
        </p:nvSpPr>
        <p:spPr>
          <a:xfrm>
            <a:off x="844472" y="2510729"/>
            <a:ext cx="6096000" cy="1862561"/>
          </a:xfrm>
          <a:prstGeom prst="rect">
            <a:avLst/>
          </a:prstGeom>
        </p:spPr>
        <p:txBody>
          <a:bodyPr>
            <a:spAutoFit/>
          </a:bodyPr>
          <a:lstStyle/>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In-System Programming by On-chip Boot Program True Read-While-Write Operation</a:t>
            </a:r>
            <a:endParaRPr lang="en-US" sz="1400" dirty="0">
              <a:latin typeface="Century Gothic" panose="020B0502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Up to 64Kbytes Optional External Memory Space</a:t>
            </a:r>
            <a:endParaRPr lang="en-US" sz="1400" dirty="0">
              <a:latin typeface="Century Gothic" panose="020B0502020202020204" pitchFamily="34" charset="0"/>
              <a:ea typeface="Calibri" panose="020F0502020204030204" pitchFamily="34" charset="0"/>
              <a:cs typeface="Arial" panose="020B0604020202020204" pitchFamily="34" charset="0"/>
            </a:endParaRPr>
          </a:p>
          <a:p>
            <a:pPr marL="285750" indent="-28575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Programming Lock for Software Security</a:t>
            </a:r>
            <a:endParaRPr lang="en-US" sz="1400" dirty="0">
              <a:latin typeface="Century Gothic" panose="020B0502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US" dirty="0">
                <a:latin typeface="Century Gothic" panose="020B0502020202020204" pitchFamily="34" charset="0"/>
                <a:ea typeface="Calibri" panose="020F0502020204030204" pitchFamily="34" charset="0"/>
              </a:rPr>
              <a:t>SPI Interface for In-System Programming</a:t>
            </a:r>
            <a:endParaRPr lang="en-US" dirty="0">
              <a:latin typeface="Century Gothic" panose="020B0502020202020204" pitchFamily="34" charset="0"/>
            </a:endParaRPr>
          </a:p>
        </p:txBody>
      </p:sp>
      <p:sp>
        <p:nvSpPr>
          <p:cNvPr id="10" name="Footer Placeholder 5">
            <a:extLst>
              <a:ext uri="{FF2B5EF4-FFF2-40B4-BE49-F238E27FC236}">
                <a16:creationId xmlns:a16="http://schemas.microsoft.com/office/drawing/2014/main" id="{A10CE1A2-7528-437D-8165-0F778BB4C6A7}"/>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15142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Robot Specifications:</a:t>
            </a:r>
          </a:p>
        </p:txBody>
      </p:sp>
      <p:sp>
        <p:nvSpPr>
          <p:cNvPr id="6" name="Slide Number Placeholder 5"/>
          <p:cNvSpPr>
            <a:spLocks noGrp="1"/>
          </p:cNvSpPr>
          <p:nvPr>
            <p:ph type="sldNum" sz="quarter" idx="12"/>
          </p:nvPr>
        </p:nvSpPr>
        <p:spPr/>
        <p:txBody>
          <a:bodyPr/>
          <a:lstStyle/>
          <a:p>
            <a:fld id="{4FD2041C-278E-442A-BF5C-FF744CCD675F}" type="slidenum">
              <a:rPr lang="en-US" smtClean="0"/>
              <a:t>56</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11" name="Content Placeholder 7">
            <a:extLst>
              <a:ext uri="{FF2B5EF4-FFF2-40B4-BE49-F238E27FC236}">
                <a16:creationId xmlns:a16="http://schemas.microsoft.com/office/drawing/2014/main" id="{88629EE1-A3F6-4104-8B61-DEAA557EB6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28114" y="2499520"/>
            <a:ext cx="4064000" cy="3048000"/>
          </a:xfrm>
        </p:spPr>
      </p:pic>
      <p:sp>
        <p:nvSpPr>
          <p:cNvPr id="12" name="TextBox 11">
            <a:extLst>
              <a:ext uri="{FF2B5EF4-FFF2-40B4-BE49-F238E27FC236}">
                <a16:creationId xmlns:a16="http://schemas.microsoft.com/office/drawing/2014/main" id="{BA26C0B0-0E36-4A24-8DDA-193DB71BC563}"/>
              </a:ext>
            </a:extLst>
          </p:cNvPr>
          <p:cNvSpPr txBox="1"/>
          <p:nvPr/>
        </p:nvSpPr>
        <p:spPr>
          <a:xfrm>
            <a:off x="1434478" y="1690688"/>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Programmer</a:t>
            </a:r>
            <a:endParaRPr lang="en-US" sz="2800" b="1" dirty="0">
              <a:latin typeface="Century Gothic" panose="020B0502020202020204" pitchFamily="34" charset="0"/>
            </a:endParaRPr>
          </a:p>
        </p:txBody>
      </p:sp>
      <p:sp>
        <p:nvSpPr>
          <p:cNvPr id="5" name="Rectangle 4">
            <a:extLst>
              <a:ext uri="{FF2B5EF4-FFF2-40B4-BE49-F238E27FC236}">
                <a16:creationId xmlns:a16="http://schemas.microsoft.com/office/drawing/2014/main" id="{3EAAFE71-E449-49C9-9007-9A97E0E2A86C}"/>
              </a:ext>
            </a:extLst>
          </p:cNvPr>
          <p:cNvSpPr/>
          <p:nvPr/>
        </p:nvSpPr>
        <p:spPr>
          <a:xfrm>
            <a:off x="838200" y="2393293"/>
            <a:ext cx="6096000" cy="3632789"/>
          </a:xfrm>
          <a:prstGeom prst="rect">
            <a:avLst/>
          </a:prstGeom>
        </p:spPr>
        <p:txBody>
          <a:bodyPr>
            <a:spAutoFit/>
          </a:bodyPr>
          <a:lstStyle/>
          <a:p>
            <a:pPr marL="342900" lvl="0" indent="-342900">
              <a:lnSpc>
                <a:spcPct val="107000"/>
              </a:lnSpc>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Programs both flash and EEPROM</a:t>
            </a:r>
            <a:endParaRPr lang="en-US" sz="1400" dirty="0">
              <a:latin typeface="Century Gothic" panose="020B0502020202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Supports fuses and lock bit programming</a:t>
            </a:r>
            <a:endParaRPr lang="en-US" sz="1400" dirty="0">
              <a:latin typeface="Century Gothic" panose="020B0502020202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Adjustable ISP programming speed (50Hz to 8MHz SCK frequency)</a:t>
            </a:r>
            <a:endParaRPr lang="en-US" sz="1400" dirty="0">
              <a:latin typeface="Century Gothic" panose="020B0502020202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USB 2.0 compliant (full speed, 12Mbps)</a:t>
            </a:r>
            <a:endParaRPr lang="en-US" sz="1400" dirty="0">
              <a:latin typeface="Century Gothic" panose="020B0502020202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Powered from USB, does not require external power supply     </a:t>
            </a:r>
            <a:endParaRPr lang="en-US" sz="1400" dirty="0">
              <a:latin typeface="Century Gothic" panose="020B050202020202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Arial" panose="020B0604020202020204" pitchFamily="34" charset="0"/>
              <a:buChar char="•"/>
            </a:pPr>
            <a:r>
              <a:rPr lang="en-US" dirty="0">
                <a:latin typeface="Century Gothic" panose="020B0502020202020204" pitchFamily="34" charset="0"/>
                <a:ea typeface="Calibri" panose="020F0502020204030204" pitchFamily="34" charset="0"/>
                <a:cs typeface="Calibri" panose="020F0502020204030204" pitchFamily="34" charset="0"/>
              </a:rPr>
              <a:t>Target interface protection</a:t>
            </a:r>
            <a:endParaRPr lang="en-US" sz="1400" dirty="0">
              <a:latin typeface="Century Gothic" panose="020B050202020202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a:latin typeface="Century Gothic" panose="020B0502020202020204" pitchFamily="34" charset="0"/>
                <a:ea typeface="Calibri" panose="020F0502020204030204" pitchFamily="34" charset="0"/>
              </a:rPr>
              <a:t>Short-circuit protection</a:t>
            </a:r>
          </a:p>
          <a:p>
            <a:pPr marL="285750" indent="-285750">
              <a:buFont typeface="Arial" panose="020B0604020202020204" pitchFamily="34" charset="0"/>
              <a:buChar char="•"/>
            </a:pPr>
            <a:endParaRPr lang="en-US" dirty="0">
              <a:latin typeface="Century Gothic" panose="020B0502020202020204" pitchFamily="34" charset="0"/>
            </a:endParaRPr>
          </a:p>
        </p:txBody>
      </p:sp>
      <p:sp>
        <p:nvSpPr>
          <p:cNvPr id="13" name="Footer Placeholder 5">
            <a:extLst>
              <a:ext uri="{FF2B5EF4-FFF2-40B4-BE49-F238E27FC236}">
                <a16:creationId xmlns:a16="http://schemas.microsoft.com/office/drawing/2014/main" id="{DA627950-A02C-4D2B-8343-6103DBB52635}"/>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12443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Robot Specifications:</a:t>
            </a:r>
          </a:p>
        </p:txBody>
      </p:sp>
      <p:sp>
        <p:nvSpPr>
          <p:cNvPr id="6" name="Slide Number Placeholder 5"/>
          <p:cNvSpPr>
            <a:spLocks noGrp="1"/>
          </p:cNvSpPr>
          <p:nvPr>
            <p:ph type="sldNum" sz="quarter" idx="12"/>
          </p:nvPr>
        </p:nvSpPr>
        <p:spPr/>
        <p:txBody>
          <a:bodyPr/>
          <a:lstStyle/>
          <a:p>
            <a:fld id="{4FD2041C-278E-442A-BF5C-FF744CCD675F}" type="slidenum">
              <a:rPr lang="en-US" smtClean="0"/>
              <a:t>57</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12" name="Content Placeholder 15">
            <a:extLst>
              <a:ext uri="{FF2B5EF4-FFF2-40B4-BE49-F238E27FC236}">
                <a16:creationId xmlns:a16="http://schemas.microsoft.com/office/drawing/2014/main" id="{CC633E82-87BE-45D2-B3BD-290C5CC8BB9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201989" y="2750384"/>
            <a:ext cx="3707673" cy="2542846"/>
          </a:xfrm>
        </p:spPr>
      </p:pic>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Raspberry</a:t>
            </a:r>
            <a:endParaRPr lang="en-US" sz="2800" b="1" dirty="0">
              <a:latin typeface="Century Gothic" panose="020B0502020202020204" pitchFamily="34" charset="0"/>
            </a:endParaRPr>
          </a:p>
        </p:txBody>
      </p:sp>
      <p:sp>
        <p:nvSpPr>
          <p:cNvPr id="15" name="Content Placeholder 14">
            <a:extLst>
              <a:ext uri="{FF2B5EF4-FFF2-40B4-BE49-F238E27FC236}">
                <a16:creationId xmlns:a16="http://schemas.microsoft.com/office/drawing/2014/main" id="{FB94725F-56F8-4FEC-9CA1-FEA789AA7C2D}"/>
              </a:ext>
            </a:extLst>
          </p:cNvPr>
          <p:cNvSpPr>
            <a:spLocks noGrp="1"/>
          </p:cNvSpPr>
          <p:nvPr>
            <p:ph sz="half" idx="1"/>
          </p:nvPr>
        </p:nvSpPr>
        <p:spPr>
          <a:xfrm>
            <a:off x="838200" y="2205133"/>
            <a:ext cx="5181600" cy="4003243"/>
          </a:xfrm>
        </p:spPr>
        <p:txBody>
          <a:bodyPr>
            <a:normAutofit/>
          </a:bodyPr>
          <a:lstStyle/>
          <a:p>
            <a:r>
              <a:rPr lang="en-US" sz="2000" dirty="0">
                <a:latin typeface="Century Gothic" panose="020B0502020202020204" pitchFamily="34" charset="0"/>
              </a:rPr>
              <a:t>A Raspberry Pi is a credit card-sized computer </a:t>
            </a:r>
          </a:p>
          <a:p>
            <a:r>
              <a:rPr lang="en-US" sz="2000" dirty="0">
                <a:latin typeface="Century Gothic" panose="020B0502020202020204" pitchFamily="34" charset="0"/>
              </a:rPr>
              <a:t>Low-cost device</a:t>
            </a:r>
          </a:p>
          <a:p>
            <a:r>
              <a:rPr lang="en-US" sz="2000" dirty="0">
                <a:latin typeface="Century Gothic" panose="020B0502020202020204" pitchFamily="34" charset="0"/>
              </a:rPr>
              <a:t>Complete Linux computer(open source SW)</a:t>
            </a:r>
          </a:p>
          <a:p>
            <a:r>
              <a:rPr lang="en-US" sz="2000" dirty="0">
                <a:latin typeface="Century Gothic" panose="020B0502020202020204" pitchFamily="34" charset="0"/>
              </a:rPr>
              <a:t>The Raspberry Pi is open hardware (except main chip)</a:t>
            </a:r>
          </a:p>
          <a:p>
            <a:r>
              <a:rPr lang="en-US" sz="2000" dirty="0">
                <a:latin typeface="Century Gothic" panose="020B0502020202020204" pitchFamily="34" charset="0"/>
              </a:rPr>
              <a:t> It is a Broadcom 900 MHz Quad core CPU</a:t>
            </a:r>
          </a:p>
          <a:p>
            <a:r>
              <a:rPr lang="en-US" sz="2000" dirty="0">
                <a:latin typeface="Century Gothic" panose="020B0502020202020204" pitchFamily="34" charset="0"/>
              </a:rPr>
              <a:t>Huge community support</a:t>
            </a:r>
          </a:p>
        </p:txBody>
      </p:sp>
      <p:sp>
        <p:nvSpPr>
          <p:cNvPr id="16" name="Footer Placeholder 5">
            <a:extLst>
              <a:ext uri="{FF2B5EF4-FFF2-40B4-BE49-F238E27FC236}">
                <a16:creationId xmlns:a16="http://schemas.microsoft.com/office/drawing/2014/main" id="{5C8C8715-0FF8-491D-955C-F682A9ECEDCF}"/>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91874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Low level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58</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190638" y="1690688"/>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SPI</a:t>
            </a:r>
          </a:p>
        </p:txBody>
      </p:sp>
      <p:pic>
        <p:nvPicPr>
          <p:cNvPr id="14" name="Content Placeholder 13">
            <a:extLst>
              <a:ext uri="{FF2B5EF4-FFF2-40B4-BE49-F238E27FC236}">
                <a16:creationId xmlns:a16="http://schemas.microsoft.com/office/drawing/2014/main" id="{E99594A3-1027-4347-B8C6-9F5AC697828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11505" y="3589016"/>
            <a:ext cx="6301198" cy="2191721"/>
          </a:xfrm>
          <a:prstGeom prst="rect">
            <a:avLst/>
          </a:prstGeom>
        </p:spPr>
      </p:pic>
      <p:sp>
        <p:nvSpPr>
          <p:cNvPr id="15" name="Rectangle 14">
            <a:extLst>
              <a:ext uri="{FF2B5EF4-FFF2-40B4-BE49-F238E27FC236}">
                <a16:creationId xmlns:a16="http://schemas.microsoft.com/office/drawing/2014/main" id="{A465152A-56DE-41FE-A91F-F0F6ED33B1D5}"/>
              </a:ext>
            </a:extLst>
          </p:cNvPr>
          <p:cNvSpPr/>
          <p:nvPr/>
        </p:nvSpPr>
        <p:spPr>
          <a:xfrm>
            <a:off x="838199" y="2353107"/>
            <a:ext cx="10247811" cy="1096710"/>
          </a:xfrm>
          <a:prstGeom prst="rect">
            <a:avLst/>
          </a:prstGeom>
        </p:spPr>
        <p:txBody>
          <a:bodyPr wrap="square">
            <a:spAutoFit/>
          </a:bodyPr>
          <a:lstStyle/>
          <a:p>
            <a:pPr marL="285750" indent="-285750">
              <a:lnSpc>
                <a:spcPct val="107000"/>
              </a:lnSpc>
              <a:spcAft>
                <a:spcPts val="800"/>
              </a:spcAft>
              <a:buFont typeface="Arial" panose="020B0604020202020204" pitchFamily="34" charset="0"/>
              <a:buChar char="•"/>
            </a:pPr>
            <a:r>
              <a:rPr lang="en-US" sz="2000" dirty="0">
                <a:latin typeface="Century Gothic" panose="020B0502020202020204" pitchFamily="34" charset="0"/>
                <a:ea typeface="Calibri" panose="020F0502020204030204" pitchFamily="34" charset="0"/>
                <a:cs typeface="Calibri" panose="020F0502020204030204" pitchFamily="34" charset="0"/>
              </a:rPr>
              <a:t>Serial Peripheral Interface (SPI) is an interface bus commonly used to send data between microcontrollers and small peripherals such as shift.</a:t>
            </a:r>
          </a:p>
          <a:p>
            <a:pPr marL="285750" indent="-285750">
              <a:lnSpc>
                <a:spcPct val="107000"/>
              </a:lnSpc>
              <a:spcAft>
                <a:spcPts val="800"/>
              </a:spcAft>
              <a:buFont typeface="Arial" panose="020B0604020202020204" pitchFamily="34" charset="0"/>
              <a:buChar char="•"/>
            </a:pPr>
            <a:endParaRPr lang="en-US" sz="1600" dirty="0">
              <a:effectLst/>
              <a:latin typeface="Century Gothic" panose="020B0502020202020204" pitchFamily="34" charset="0"/>
              <a:ea typeface="Calibri" panose="020F0502020204030204" pitchFamily="34" charset="0"/>
              <a:cs typeface="Arial" panose="020B0604020202020204" pitchFamily="34" charset="0"/>
            </a:endParaRPr>
          </a:p>
        </p:txBody>
      </p:sp>
      <p:sp>
        <p:nvSpPr>
          <p:cNvPr id="16" name="Footer Placeholder 5">
            <a:extLst>
              <a:ext uri="{FF2B5EF4-FFF2-40B4-BE49-F238E27FC236}">
                <a16:creationId xmlns:a16="http://schemas.microsoft.com/office/drawing/2014/main" id="{710D92D4-E103-4355-B579-C88D781AEF46}"/>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24168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Low level Communication:</a:t>
            </a:r>
          </a:p>
        </p:txBody>
      </p:sp>
      <p:sp>
        <p:nvSpPr>
          <p:cNvPr id="6" name="Slide Number Placeholder 5"/>
          <p:cNvSpPr>
            <a:spLocks noGrp="1"/>
          </p:cNvSpPr>
          <p:nvPr>
            <p:ph type="sldNum" sz="quarter" idx="12"/>
          </p:nvPr>
        </p:nvSpPr>
        <p:spPr/>
        <p:txBody>
          <a:bodyPr/>
          <a:lstStyle/>
          <a:p>
            <a:fld id="{4FD2041C-278E-442A-BF5C-FF744CCD675F}" type="slidenum">
              <a:rPr lang="en-US" smtClean="0"/>
              <a:t>59</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69015" y="1690688"/>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Why SPI ?</a:t>
            </a:r>
            <a:endParaRPr lang="en-US" sz="2800" b="1" dirty="0">
              <a:latin typeface="Century Gothic" panose="020B0502020202020204" pitchFamily="34" charset="0"/>
            </a:endParaRPr>
          </a:p>
        </p:txBody>
      </p:sp>
      <p:pic>
        <p:nvPicPr>
          <p:cNvPr id="8" name="Content Placeholder 7">
            <a:extLst>
              <a:ext uri="{FF2B5EF4-FFF2-40B4-BE49-F238E27FC236}">
                <a16:creationId xmlns:a16="http://schemas.microsoft.com/office/drawing/2014/main" id="{076A603C-FC7A-4A2D-A02B-9C5DE3ABD74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116652" y="2173720"/>
            <a:ext cx="5237148" cy="4086225"/>
          </a:xfrm>
          <a:prstGeom prst="rect">
            <a:avLst/>
          </a:prstGeom>
        </p:spPr>
      </p:pic>
      <p:sp>
        <p:nvSpPr>
          <p:cNvPr id="3" name="Rectangle 2">
            <a:extLst>
              <a:ext uri="{FF2B5EF4-FFF2-40B4-BE49-F238E27FC236}">
                <a16:creationId xmlns:a16="http://schemas.microsoft.com/office/drawing/2014/main" id="{E5363754-8862-4342-848C-0D4014916348}"/>
              </a:ext>
            </a:extLst>
          </p:cNvPr>
          <p:cNvSpPr/>
          <p:nvPr/>
        </p:nvSpPr>
        <p:spPr>
          <a:xfrm>
            <a:off x="1045028" y="2549694"/>
            <a:ext cx="5251269" cy="2512354"/>
          </a:xfrm>
          <a:prstGeom prst="rect">
            <a:avLst/>
          </a:prstGeom>
        </p:spPr>
        <p:txBody>
          <a:bodyPr wrap="square">
            <a:spAutoFit/>
          </a:bodyPr>
          <a:lstStyle/>
          <a:p>
            <a:pPr marL="342900" lvl="0" indent="-342900">
              <a:lnSpc>
                <a:spcPct val="115000"/>
              </a:lnSpc>
              <a:buSzPts val="1000"/>
              <a:buFont typeface="Helvetica" panose="020B0604020202020204" pitchFamily="34" charset="0"/>
              <a:buChar char="•"/>
            </a:pPr>
            <a:r>
              <a:rPr lang="en-US" sz="2000" dirty="0">
                <a:latin typeface="Century Gothic" panose="020B0502020202020204" pitchFamily="34" charset="0"/>
                <a:ea typeface="Calibri" panose="020F0502020204030204" pitchFamily="34" charset="0"/>
                <a:cs typeface="Calibri" panose="020F0502020204030204" pitchFamily="34" charset="0"/>
              </a:rPr>
              <a:t>Full-duplex, Three-wire Synchronous</a:t>
            </a:r>
          </a:p>
          <a:p>
            <a:pPr lvl="0">
              <a:lnSpc>
                <a:spcPct val="115000"/>
              </a:lnSpc>
              <a:buSzPts val="1000"/>
            </a:pPr>
            <a:r>
              <a:rPr lang="en-US" sz="2000" dirty="0">
                <a:latin typeface="Century Gothic" panose="020B0502020202020204" pitchFamily="34" charset="0"/>
                <a:ea typeface="Calibri" panose="020F0502020204030204" pitchFamily="34" charset="0"/>
                <a:cs typeface="Calibri" panose="020F0502020204030204" pitchFamily="34" charset="0"/>
              </a:rPr>
              <a:t>Data Transfer</a:t>
            </a:r>
            <a:endParaRPr lang="en-US" sz="2000" dirty="0">
              <a:latin typeface="Century Gothic" panose="020B0502020202020204" pitchFamily="34" charset="0"/>
              <a:ea typeface="Calibri" panose="020F0502020204030204" pitchFamily="34" charset="0"/>
              <a:cs typeface="Arial" panose="020B0604020202020204" pitchFamily="34" charset="0"/>
            </a:endParaRPr>
          </a:p>
          <a:p>
            <a:pPr marL="342900" lvl="0" indent="-342900">
              <a:lnSpc>
                <a:spcPct val="115000"/>
              </a:lnSpc>
              <a:buSzPts val="1000"/>
              <a:buFont typeface="Helvetica" panose="020B0604020202020204" pitchFamily="34" charset="0"/>
              <a:buChar char="•"/>
            </a:pPr>
            <a:r>
              <a:rPr lang="en-US" sz="2000" dirty="0">
                <a:latin typeface="Century Gothic" panose="020B0502020202020204" pitchFamily="34" charset="0"/>
                <a:ea typeface="Calibri" panose="020F0502020204030204" pitchFamily="34" charset="0"/>
                <a:cs typeface="Calibri" panose="020F0502020204030204" pitchFamily="34" charset="0"/>
              </a:rPr>
              <a:t>Master or Slave Operation</a:t>
            </a:r>
            <a:endParaRPr lang="en-US" sz="2000" dirty="0">
              <a:latin typeface="Century Gothic" panose="020B0502020202020204" pitchFamily="34" charset="0"/>
              <a:ea typeface="Calibri" panose="020F0502020204030204" pitchFamily="34" charset="0"/>
              <a:cs typeface="Arial" panose="020B0604020202020204" pitchFamily="34" charset="0"/>
            </a:endParaRPr>
          </a:p>
          <a:p>
            <a:pPr marL="342900" lvl="0" indent="-342900">
              <a:lnSpc>
                <a:spcPct val="115000"/>
              </a:lnSpc>
              <a:buSzPts val="1000"/>
              <a:buFont typeface="Helvetica" panose="020B0604020202020204" pitchFamily="34" charset="0"/>
              <a:buChar char="•"/>
            </a:pPr>
            <a:r>
              <a:rPr lang="en-US" sz="2000" dirty="0">
                <a:latin typeface="Century Gothic" panose="020B0502020202020204" pitchFamily="34" charset="0"/>
                <a:ea typeface="Calibri" panose="020F0502020204030204" pitchFamily="34" charset="0"/>
                <a:cs typeface="Calibri" panose="020F0502020204030204" pitchFamily="34" charset="0"/>
              </a:rPr>
              <a:t>Seven Programmable Bit Rates</a:t>
            </a:r>
            <a:endParaRPr lang="en-US" sz="2000" dirty="0">
              <a:latin typeface="Century Gothic" panose="020B0502020202020204" pitchFamily="34" charset="0"/>
              <a:ea typeface="Calibri" panose="020F0502020204030204" pitchFamily="34" charset="0"/>
              <a:cs typeface="Arial" panose="020B0604020202020204" pitchFamily="34" charset="0"/>
            </a:endParaRPr>
          </a:p>
          <a:p>
            <a:pPr marL="342900" lvl="0" indent="-342900">
              <a:lnSpc>
                <a:spcPct val="115000"/>
              </a:lnSpc>
              <a:buSzPts val="1000"/>
              <a:buFont typeface="Helvetica" panose="020B0604020202020204" pitchFamily="34" charset="0"/>
              <a:buChar char="•"/>
            </a:pPr>
            <a:r>
              <a:rPr lang="en-US" sz="2000" dirty="0">
                <a:latin typeface="Century Gothic" panose="020B0502020202020204" pitchFamily="34" charset="0"/>
                <a:ea typeface="Calibri" panose="020F0502020204030204" pitchFamily="34" charset="0"/>
                <a:cs typeface="Calibri" panose="020F0502020204030204" pitchFamily="34" charset="0"/>
              </a:rPr>
              <a:t>End of Transmission Interrupt Flag</a:t>
            </a:r>
            <a:endParaRPr lang="en-US" sz="2000" dirty="0">
              <a:latin typeface="Century Gothic" panose="020B0502020202020204" pitchFamily="34" charset="0"/>
              <a:ea typeface="Calibri" panose="020F0502020204030204" pitchFamily="34" charset="0"/>
              <a:cs typeface="Arial" panose="020B0604020202020204" pitchFamily="34" charset="0"/>
            </a:endParaRPr>
          </a:p>
          <a:p>
            <a:pPr marL="342900" lvl="0" indent="-342900">
              <a:lnSpc>
                <a:spcPct val="115000"/>
              </a:lnSpc>
              <a:buSzPts val="1000"/>
              <a:buFont typeface="Helvetica" panose="020B0604020202020204" pitchFamily="34" charset="0"/>
              <a:buChar char="•"/>
            </a:pPr>
            <a:r>
              <a:rPr lang="en-US" sz="2000" dirty="0">
                <a:latin typeface="Century Gothic" panose="020B0502020202020204" pitchFamily="34" charset="0"/>
                <a:ea typeface="Calibri" panose="020F0502020204030204" pitchFamily="34" charset="0"/>
                <a:cs typeface="Calibri" panose="020F0502020204030204" pitchFamily="34" charset="0"/>
              </a:rPr>
              <a:t>Write Collision Flag Protection</a:t>
            </a:r>
            <a:endParaRPr lang="en-US" sz="2000" dirty="0">
              <a:latin typeface="Century Gothic" panose="020B0502020202020204" pitchFamily="34" charset="0"/>
              <a:ea typeface="Calibri" panose="020F0502020204030204" pitchFamily="34" charset="0"/>
              <a:cs typeface="Arial" panose="020B0604020202020204" pitchFamily="34"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Calibri" panose="020F050202020403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Footer Placeholder 5">
            <a:extLst>
              <a:ext uri="{FF2B5EF4-FFF2-40B4-BE49-F238E27FC236}">
                <a16:creationId xmlns:a16="http://schemas.microsoft.com/office/drawing/2014/main" id="{B2225084-55CE-47B6-AD8C-3FC87E404BAE}"/>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08001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011" y="365125"/>
            <a:ext cx="10515600" cy="1325563"/>
          </a:xfrm>
        </p:spPr>
        <p:txBody>
          <a:bodyPr>
            <a:normAutofit/>
          </a:bodyPr>
          <a:lstStyle/>
          <a:p>
            <a:pPr marL="457200" lvl="1" indent="0" algn="l" rtl="0">
              <a:lnSpc>
                <a:spcPct val="90000"/>
              </a:lnSpc>
              <a:spcBef>
                <a:spcPct val="0"/>
              </a:spcBef>
              <a:buClr>
                <a:schemeClr val="tx2"/>
              </a:buClr>
            </a:pPr>
            <a:r>
              <a:rPr lang="en-US" sz="3200" b="1" kern="1200" dirty="0">
                <a:solidFill>
                  <a:schemeClr val="accent5">
                    <a:lumMod val="75000"/>
                  </a:schemeClr>
                </a:solidFill>
                <a:latin typeface="Century Gothic" panose="020B0502020202020204" pitchFamily="34" charset="0"/>
                <a:ea typeface="+mj-ea"/>
                <a:cs typeface="+mj-cs"/>
              </a:rPr>
              <a:t>Introduction to Multi-agent System:</a:t>
            </a: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6</a:t>
            </a:fld>
            <a:endParaRPr lang="en-US" dirty="0"/>
          </a:p>
        </p:txBody>
      </p:sp>
      <p:sp>
        <p:nvSpPr>
          <p:cNvPr id="9" name="Footer Placeholder 5">
            <a:extLst>
              <a:ext uri="{FF2B5EF4-FFF2-40B4-BE49-F238E27FC236}">
                <a16:creationId xmlns:a16="http://schemas.microsoft.com/office/drawing/2014/main" id="{93E24847-1FEC-47BE-B33D-5F18C5E94F85}"/>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10" name="Content Placeholder 2">
            <a:extLst>
              <a:ext uri="{FF2B5EF4-FFF2-40B4-BE49-F238E27FC236}">
                <a16:creationId xmlns:a16="http://schemas.microsoft.com/office/drawing/2014/main" id="{BA7F434F-F60A-44D4-A473-6DD856F44BAD}"/>
              </a:ext>
            </a:extLst>
          </p:cNvPr>
          <p:cNvSpPr>
            <a:spLocks noGrp="1"/>
          </p:cNvSpPr>
          <p:nvPr>
            <p:ph idx="1"/>
          </p:nvPr>
        </p:nvSpPr>
        <p:spPr>
          <a:xfrm>
            <a:off x="632011" y="1825625"/>
            <a:ext cx="5634317" cy="4351338"/>
          </a:xfrm>
        </p:spPr>
        <p:txBody>
          <a:bodyPr>
            <a:normAutofit/>
          </a:bodyPr>
          <a:lstStyle/>
          <a:p>
            <a:r>
              <a:rPr lang="en-US" sz="2000" dirty="0">
                <a:solidFill>
                  <a:schemeClr val="tx1">
                    <a:lumMod val="75000"/>
                    <a:lumOff val="25000"/>
                  </a:schemeClr>
                </a:solidFill>
                <a:latin typeface="Century Gothic" panose="020B0502020202020204" pitchFamily="34" charset="0"/>
              </a:rPr>
              <a:t>To successfully interact, they will require the ability to </a:t>
            </a:r>
            <a:r>
              <a:rPr lang="en-US" sz="2000" b="1" dirty="0">
                <a:solidFill>
                  <a:schemeClr val="tx1">
                    <a:lumMod val="75000"/>
                    <a:lumOff val="25000"/>
                  </a:schemeClr>
                </a:solidFill>
                <a:latin typeface="Century Gothic" panose="020B0502020202020204" pitchFamily="34" charset="0"/>
              </a:rPr>
              <a:t>cooperate</a:t>
            </a:r>
            <a:r>
              <a:rPr lang="en-US" sz="2000" dirty="0">
                <a:solidFill>
                  <a:schemeClr val="tx1">
                    <a:lumMod val="75000"/>
                    <a:lumOff val="25000"/>
                  </a:schemeClr>
                </a:solidFill>
                <a:latin typeface="Century Gothic" panose="020B0502020202020204" pitchFamily="34" charset="0"/>
              </a:rPr>
              <a:t>, </a:t>
            </a:r>
            <a:r>
              <a:rPr lang="en-US" sz="2000" b="1" dirty="0">
                <a:solidFill>
                  <a:schemeClr val="tx1">
                    <a:lumMod val="75000"/>
                    <a:lumOff val="25000"/>
                  </a:schemeClr>
                </a:solidFill>
                <a:latin typeface="Century Gothic" panose="020B0502020202020204" pitchFamily="34" charset="0"/>
              </a:rPr>
              <a:t>coordinate</a:t>
            </a:r>
            <a:r>
              <a:rPr lang="en-US" sz="2000" dirty="0">
                <a:solidFill>
                  <a:schemeClr val="tx1">
                    <a:lumMod val="75000"/>
                    <a:lumOff val="25000"/>
                  </a:schemeClr>
                </a:solidFill>
                <a:latin typeface="Century Gothic" panose="020B0502020202020204" pitchFamily="34" charset="0"/>
              </a:rPr>
              <a:t>, and </a:t>
            </a:r>
            <a:r>
              <a:rPr lang="en-US" sz="2000" b="1" dirty="0">
                <a:solidFill>
                  <a:schemeClr val="tx1">
                    <a:lumMod val="75000"/>
                    <a:lumOff val="25000"/>
                  </a:schemeClr>
                </a:solidFill>
                <a:latin typeface="Century Gothic" panose="020B0502020202020204" pitchFamily="34" charset="0"/>
              </a:rPr>
              <a:t>negotiate</a:t>
            </a:r>
            <a:r>
              <a:rPr lang="en-US" sz="2000" dirty="0">
                <a:solidFill>
                  <a:schemeClr val="tx1">
                    <a:lumMod val="75000"/>
                    <a:lumOff val="25000"/>
                  </a:schemeClr>
                </a:solidFill>
                <a:latin typeface="Century Gothic" panose="020B0502020202020204" pitchFamily="34" charset="0"/>
              </a:rPr>
              <a:t> with each other, much as </a:t>
            </a:r>
            <a:r>
              <a:rPr lang="en-US" sz="2000" b="1" dirty="0">
                <a:solidFill>
                  <a:schemeClr val="tx1">
                    <a:lumMod val="75000"/>
                    <a:lumOff val="25000"/>
                  </a:schemeClr>
                </a:solidFill>
                <a:latin typeface="Century Gothic" panose="020B0502020202020204" pitchFamily="34" charset="0"/>
              </a:rPr>
              <a:t>people</a:t>
            </a:r>
            <a:r>
              <a:rPr lang="en-US" sz="2000" dirty="0">
                <a:solidFill>
                  <a:schemeClr val="tx1">
                    <a:lumMod val="75000"/>
                    <a:lumOff val="25000"/>
                  </a:schemeClr>
                </a:solidFill>
                <a:latin typeface="Century Gothic" panose="020B0502020202020204" pitchFamily="34" charset="0"/>
              </a:rPr>
              <a:t> </a:t>
            </a:r>
            <a:r>
              <a:rPr lang="en-US" sz="2000" b="1" dirty="0">
                <a:solidFill>
                  <a:schemeClr val="tx1">
                    <a:lumMod val="75000"/>
                    <a:lumOff val="25000"/>
                  </a:schemeClr>
                </a:solidFill>
                <a:latin typeface="Century Gothic" panose="020B0502020202020204" pitchFamily="34" charset="0"/>
              </a:rPr>
              <a:t>do</a:t>
            </a:r>
            <a:r>
              <a:rPr lang="en-US" sz="2000" dirty="0">
                <a:solidFill>
                  <a:schemeClr val="tx1">
                    <a:lumMod val="75000"/>
                    <a:lumOff val="25000"/>
                  </a:schemeClr>
                </a:solidFill>
                <a:latin typeface="Century Gothic" panose="020B0502020202020204" pitchFamily="34" charset="0"/>
              </a:rPr>
              <a:t>.</a:t>
            </a:r>
            <a:br>
              <a:rPr lang="en-US" sz="2000" dirty="0">
                <a:solidFill>
                  <a:schemeClr val="tx1">
                    <a:lumMod val="75000"/>
                    <a:lumOff val="25000"/>
                  </a:schemeClr>
                </a:solidFill>
                <a:latin typeface="Century Gothic" panose="020B0502020202020204" pitchFamily="34" charset="0"/>
              </a:rPr>
            </a:br>
            <a:endParaRPr lang="en-US" sz="2000" dirty="0">
              <a:solidFill>
                <a:schemeClr val="tx1">
                  <a:lumMod val="75000"/>
                  <a:lumOff val="25000"/>
                </a:schemeClr>
              </a:solidFill>
              <a:latin typeface="Century Gothic" panose="020B0502020202020204" pitchFamily="34" charset="0"/>
            </a:endParaRPr>
          </a:p>
          <a:p>
            <a:r>
              <a:rPr lang="en-US" sz="2000" b="1" dirty="0">
                <a:solidFill>
                  <a:schemeClr val="tx1">
                    <a:lumMod val="75000"/>
                    <a:lumOff val="25000"/>
                  </a:schemeClr>
                </a:solidFill>
                <a:latin typeface="Century Gothic" panose="020B0502020202020204" pitchFamily="34" charset="0"/>
              </a:rPr>
              <a:t>Multi-Robot System </a:t>
            </a:r>
            <a:r>
              <a:rPr lang="en-US" sz="2000" dirty="0">
                <a:sym typeface="Wingdings" panose="05000000000000000000" pitchFamily="2" charset="2"/>
              </a:rPr>
              <a:t>is More Than one robot that can together perform one big mission.</a:t>
            </a:r>
            <a:endParaRPr lang="en-US" sz="2000" b="1" dirty="0">
              <a:solidFill>
                <a:schemeClr val="tx1">
                  <a:lumMod val="75000"/>
                  <a:lumOff val="25000"/>
                </a:schemeClr>
              </a:solidFill>
              <a:latin typeface="Century Gothic" panose="020B0502020202020204" pitchFamily="34" charset="0"/>
            </a:endParaRPr>
          </a:p>
          <a:p>
            <a:pPr marL="0" indent="0">
              <a:buNone/>
            </a:pPr>
            <a:endParaRPr lang="en-US" sz="2000" dirty="0">
              <a:solidFill>
                <a:schemeClr val="tx1">
                  <a:lumMod val="75000"/>
                  <a:lumOff val="25000"/>
                </a:schemeClr>
              </a:solidFill>
              <a:latin typeface="Century Gothic" panose="020B0502020202020204" pitchFamily="34" charset="0"/>
            </a:endParaRPr>
          </a:p>
        </p:txBody>
      </p:sp>
      <p:pic>
        <p:nvPicPr>
          <p:cNvPr id="11" name="Picture 10">
            <a:extLst>
              <a:ext uri="{FF2B5EF4-FFF2-40B4-BE49-F238E27FC236}">
                <a16:creationId xmlns:a16="http://schemas.microsoft.com/office/drawing/2014/main" id="{DF4D2314-64C1-4C2D-953B-0204C9527F0F}"/>
              </a:ext>
            </a:extLst>
          </p:cNvPr>
          <p:cNvPicPr>
            <a:picLocks noChangeAspect="1"/>
          </p:cNvPicPr>
          <p:nvPr/>
        </p:nvPicPr>
        <p:blipFill>
          <a:blip r:embed="rId2"/>
          <a:stretch>
            <a:fillRect/>
          </a:stretch>
        </p:blipFill>
        <p:spPr>
          <a:xfrm>
            <a:off x="6997306" y="1690688"/>
            <a:ext cx="3952727" cy="4360594"/>
          </a:xfrm>
          <a:prstGeom prst="rect">
            <a:avLst/>
          </a:prstGeom>
        </p:spPr>
      </p:pic>
    </p:spTree>
    <p:extLst>
      <p:ext uri="{BB962C8B-B14F-4D97-AF65-F5344CB8AC3E}">
        <p14:creationId xmlns:p14="http://schemas.microsoft.com/office/powerpoint/2010/main" val="127356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Agenda:</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b="1" dirty="0">
                <a:solidFill>
                  <a:srgbClr val="FF0000"/>
                </a:solidFill>
                <a:latin typeface="Century Gothic" panose="020B0502020202020204" pitchFamily="34" charset="0"/>
              </a:rPr>
              <a:t>Control of Robot</a:t>
            </a:r>
          </a:p>
          <a:p>
            <a:pPr marL="914400" lvl="1" indent="-457200">
              <a:buFont typeface="+mj-lt"/>
              <a:buAutoNum type="arabicPeriod"/>
            </a:pPr>
            <a:r>
              <a:rPr lang="en-US" sz="2000" dirty="0">
                <a:solidFill>
                  <a:schemeClr val="tx1">
                    <a:lumMod val="75000"/>
                    <a:lumOff val="25000"/>
                  </a:schemeClr>
                </a:solidFill>
                <a:latin typeface="Century Gothic" panose="020B0502020202020204" pitchFamily="34" charset="0"/>
              </a:rPr>
              <a:t>Kinematic Model</a:t>
            </a:r>
          </a:p>
          <a:p>
            <a:pPr marL="914400" lvl="1" indent="-457200">
              <a:buFont typeface="+mj-lt"/>
              <a:buAutoNum type="arabicPeriod"/>
            </a:pPr>
            <a:r>
              <a:rPr lang="en-US" sz="2000" dirty="0">
                <a:solidFill>
                  <a:schemeClr val="tx1">
                    <a:lumMod val="75000"/>
                    <a:lumOff val="25000"/>
                  </a:schemeClr>
                </a:solidFill>
                <a:latin typeface="Century Gothic" panose="020B0502020202020204" pitchFamily="34" charset="0"/>
              </a:rPr>
              <a:t>Tracking</a:t>
            </a:r>
          </a:p>
          <a:p>
            <a:pPr marL="914400" lvl="1" indent="-457200">
              <a:buFont typeface="+mj-lt"/>
              <a:buAutoNum type="arabicPeriod"/>
            </a:pPr>
            <a:r>
              <a:rPr lang="en-US" sz="2000" dirty="0">
                <a:solidFill>
                  <a:schemeClr val="tx1">
                    <a:lumMod val="75000"/>
                    <a:lumOff val="25000"/>
                  </a:schemeClr>
                </a:solidFill>
                <a:latin typeface="Century Gothic" panose="020B0502020202020204" pitchFamily="34" charset="0"/>
              </a:rPr>
              <a:t>Obstacle Avoidance</a:t>
            </a:r>
          </a:p>
          <a:p>
            <a:pPr marL="914400" lvl="1" indent="-457200">
              <a:buFont typeface="+mj-lt"/>
              <a:buAutoNum type="arabicPeriod"/>
            </a:pPr>
            <a:r>
              <a:rPr lang="en-US" sz="2000" dirty="0">
                <a:solidFill>
                  <a:schemeClr val="tx1">
                    <a:lumMod val="75000"/>
                    <a:lumOff val="25000"/>
                  </a:schemeClr>
                </a:solidFill>
                <a:latin typeface="Century Gothic" panose="020B0502020202020204" pitchFamily="34" charset="0"/>
              </a:rPr>
              <a:t>Cooperative Control</a:t>
            </a:r>
          </a:p>
          <a:p>
            <a:pPr marL="0" indent="0">
              <a:buClr>
                <a:schemeClr val="tx2"/>
              </a:buClr>
              <a:buNone/>
            </a:pPr>
            <a:endParaRPr lang="en-GB" altLang="en-US" b="1" dirty="0">
              <a:solidFill>
                <a:schemeClr val="tx1">
                  <a:lumMod val="65000"/>
                  <a:lumOff val="35000"/>
                </a:schemeClr>
              </a:solidFill>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60</a:t>
            </a:fld>
            <a:endParaRPr lang="en-US" dirty="0"/>
          </a:p>
        </p:txBody>
      </p:sp>
      <p:pic>
        <p:nvPicPr>
          <p:cNvPr id="9" name="Picture 8">
            <a:extLst>
              <a:ext uri="{FF2B5EF4-FFF2-40B4-BE49-F238E27FC236}">
                <a16:creationId xmlns:a16="http://schemas.microsoft.com/office/drawing/2014/main" id="{8A9E776B-A98E-44D3-AA05-C5D920FDB96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18785" y="2028341"/>
            <a:ext cx="3205686" cy="3202577"/>
          </a:xfrm>
          <a:prstGeom prst="rect">
            <a:avLst/>
          </a:prstGeom>
        </p:spPr>
      </p:pic>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11806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61</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8784"/>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Kinematic Model</a:t>
            </a:r>
            <a:endParaRPr lang="en-US" sz="2800" b="1" dirty="0">
              <a:latin typeface="Century Gothic" panose="020B0502020202020204" pitchFamily="34" charset="0"/>
            </a:endParaRPr>
          </a:p>
        </p:txBody>
      </p:sp>
      <p:pic>
        <p:nvPicPr>
          <p:cNvPr id="14" name="Content Placeholder 13">
            <a:extLst>
              <a:ext uri="{FF2B5EF4-FFF2-40B4-BE49-F238E27FC236}">
                <a16:creationId xmlns:a16="http://schemas.microsoft.com/office/drawing/2014/main" id="{766EFB16-BDBE-4F26-BEA0-949D8FD77C0F}"/>
              </a:ext>
            </a:extLst>
          </p:cNvPr>
          <p:cNvPicPr>
            <a:picLocks noGrp="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286432" y="2673910"/>
            <a:ext cx="4221847" cy="2374249"/>
          </a:xfrm>
          <a:prstGeom prst="rect">
            <a:avLst/>
          </a:prstGeom>
        </p:spPr>
      </p:pic>
      <p:pic>
        <p:nvPicPr>
          <p:cNvPr id="15" name="Content Placeholder 40">
            <a:extLst>
              <a:ext uri="{FF2B5EF4-FFF2-40B4-BE49-F238E27FC236}">
                <a16:creationId xmlns:a16="http://schemas.microsoft.com/office/drawing/2014/main" id="{FC5F88F7-1B5D-4CAE-BA61-4D36EF48FD34}"/>
              </a:ext>
            </a:extLst>
          </p:cNvPr>
          <p:cNvPicPr>
            <a:picLocks noGrp="1" noChangeAspect="1"/>
          </p:cNvPicPr>
          <p:nvPr>
            <p:ph sz="half" idx="2"/>
          </p:nvPr>
        </p:nvPicPr>
        <p:blipFill rotWithShape="1">
          <a:blip r:embed="rId3"/>
          <a:srcRect l="7920" t="5366" r="5847" b="1089"/>
          <a:stretch/>
        </p:blipFill>
        <p:spPr>
          <a:xfrm>
            <a:off x="7219795" y="2309268"/>
            <a:ext cx="3060842" cy="2987086"/>
          </a:xfrm>
          <a:prstGeom prst="rect">
            <a:avLst/>
          </a:prstGeom>
        </p:spPr>
      </p:pic>
      <p:sp>
        <p:nvSpPr>
          <p:cNvPr id="16" name="TextBox 15">
            <a:extLst>
              <a:ext uri="{FF2B5EF4-FFF2-40B4-BE49-F238E27FC236}">
                <a16:creationId xmlns:a16="http://schemas.microsoft.com/office/drawing/2014/main" id="{D2E1CBE7-ABD3-4697-BC9E-B6F53E6384F4}"/>
              </a:ext>
            </a:extLst>
          </p:cNvPr>
          <p:cNvSpPr txBox="1"/>
          <p:nvPr/>
        </p:nvSpPr>
        <p:spPr>
          <a:xfrm>
            <a:off x="1388194" y="5326834"/>
            <a:ext cx="4120085" cy="400110"/>
          </a:xfrm>
          <a:prstGeom prst="rect">
            <a:avLst/>
          </a:prstGeom>
          <a:noFill/>
        </p:spPr>
        <p:txBody>
          <a:bodyPr wrap="square" rtlCol="0">
            <a:spAutoFit/>
          </a:bodyPr>
          <a:lstStyle/>
          <a:p>
            <a:r>
              <a:rPr lang="en-US" sz="2000" dirty="0">
                <a:latin typeface="Century Gothic" panose="020B0502020202020204" pitchFamily="34" charset="0"/>
              </a:rPr>
              <a:t>3-wheels Omni directional robot </a:t>
            </a:r>
          </a:p>
        </p:txBody>
      </p:sp>
      <p:sp>
        <p:nvSpPr>
          <p:cNvPr id="17" name="TextBox 16">
            <a:extLst>
              <a:ext uri="{FF2B5EF4-FFF2-40B4-BE49-F238E27FC236}">
                <a16:creationId xmlns:a16="http://schemas.microsoft.com/office/drawing/2014/main" id="{BE1619F1-92F8-4137-A4A8-B519767299E2}"/>
              </a:ext>
            </a:extLst>
          </p:cNvPr>
          <p:cNvSpPr txBox="1"/>
          <p:nvPr/>
        </p:nvSpPr>
        <p:spPr>
          <a:xfrm>
            <a:off x="6931371" y="5326728"/>
            <a:ext cx="3637689" cy="400110"/>
          </a:xfrm>
          <a:prstGeom prst="rect">
            <a:avLst/>
          </a:prstGeom>
          <a:noFill/>
        </p:spPr>
        <p:txBody>
          <a:bodyPr wrap="square" rtlCol="0">
            <a:spAutoFit/>
          </a:bodyPr>
          <a:lstStyle/>
          <a:p>
            <a:pPr algn="ctr"/>
            <a:r>
              <a:rPr lang="en-US" sz="2000" dirty="0">
                <a:latin typeface="Century Gothic" panose="020B0502020202020204" pitchFamily="34" charset="0"/>
              </a:rPr>
              <a:t>Wheels Diagram</a:t>
            </a:r>
          </a:p>
        </p:txBody>
      </p:sp>
      <p:sp>
        <p:nvSpPr>
          <p:cNvPr id="18" name="Footer Placeholder 5">
            <a:extLst>
              <a:ext uri="{FF2B5EF4-FFF2-40B4-BE49-F238E27FC236}">
                <a16:creationId xmlns:a16="http://schemas.microsoft.com/office/drawing/2014/main" id="{EE837680-9761-4695-B3CE-C429004C4095}"/>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39275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62</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Kinematic Model</a:t>
            </a:r>
            <a:endParaRPr lang="en-US" sz="2800" b="1"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8" name="Text Placeholder 2">
                <a:extLst>
                  <a:ext uri="{FF2B5EF4-FFF2-40B4-BE49-F238E27FC236}">
                    <a16:creationId xmlns:a16="http://schemas.microsoft.com/office/drawing/2014/main" id="{E8E175A3-F1B6-42AD-A834-9C45D7B7D621}"/>
                  </a:ext>
                </a:extLst>
              </p:cNvPr>
              <p:cNvSpPr txBox="1">
                <a:spLocks/>
              </p:cNvSpPr>
              <p:nvPr/>
            </p:nvSpPr>
            <p:spPr>
              <a:xfrm>
                <a:off x="1286432" y="2978628"/>
                <a:ext cx="4443984" cy="35116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𝑣</m:t>
                        </m:r>
                      </m:e>
                      <m:sub>
                        <m:r>
                          <a:rPr lang="en-US" sz="2400">
                            <a:latin typeface="Cambria Math" panose="02040503050406030204" pitchFamily="18" charset="0"/>
                          </a:rPr>
                          <m:t>1</m:t>
                        </m:r>
                      </m:sub>
                    </m:sSub>
                    <m:r>
                      <a:rPr lang="en-US" sz="2400">
                        <a:latin typeface="Cambria Math" panose="02040503050406030204" pitchFamily="18" charset="0"/>
                      </a:rPr>
                      <m:t>=</m:t>
                    </m:r>
                    <m:f>
                      <m:fPr>
                        <m:ctrlPr>
                          <a:rPr lang="en-US" sz="2400" i="1">
                            <a:latin typeface="Cambria Math" panose="02040503050406030204" pitchFamily="18" charset="0"/>
                          </a:rPr>
                        </m:ctrlPr>
                      </m:fPr>
                      <m:num>
                        <m:rad>
                          <m:radPr>
                            <m:degHide m:val="on"/>
                            <m:ctrlPr>
                              <a:rPr lang="en-US"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2</m:t>
                        </m:r>
                      </m:den>
                    </m:f>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𝑥</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𝑦</m:t>
                        </m:r>
                      </m:sub>
                    </m:sSub>
                    <m:r>
                      <a:rPr lang="en-US" sz="2400">
                        <a:latin typeface="Cambria Math" panose="02040503050406030204" pitchFamily="18" charset="0"/>
                      </a:rPr>
                      <m:t>+</m:t>
                    </m:r>
                    <m:r>
                      <a:rPr lang="en-US" sz="2400" i="1">
                        <a:latin typeface="Cambria Math" panose="02040503050406030204" pitchFamily="18" charset="0"/>
                      </a:rPr>
                      <m:t>𝑅𝑤</m:t>
                    </m:r>
                  </m:oMath>
                </a14:m>
                <a:endParaRPr lang="en-US" sz="2400" dirty="0"/>
              </a:p>
              <a:p>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a:latin typeface="Cambria Math" panose="02040503050406030204" pitchFamily="18" charset="0"/>
                          </a:rPr>
                          <m:t>2</m:t>
                        </m:r>
                      </m:sub>
                    </m:sSub>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𝑦</m:t>
                        </m:r>
                      </m:sub>
                    </m:sSub>
                    <m:r>
                      <a:rPr lang="en-US" sz="2400">
                        <a:latin typeface="Cambria Math" panose="02040503050406030204" pitchFamily="18" charset="0"/>
                      </a:rPr>
                      <m:t>+</m:t>
                    </m:r>
                    <m:r>
                      <a:rPr lang="en-US" sz="2400" i="1" smtClean="0">
                        <a:latin typeface="Cambria Math" panose="02040503050406030204" pitchFamily="18" charset="0"/>
                      </a:rPr>
                      <m:t>𝑅𝑤</m:t>
                    </m:r>
                  </m:oMath>
                </a14:m>
                <a:endParaRPr lang="en-US" sz="2400" dirty="0"/>
              </a:p>
              <a:p>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a:latin typeface="Cambria Math" panose="02040503050406030204" pitchFamily="18" charset="0"/>
                          </a:rPr>
                          <m:t>3</m:t>
                        </m:r>
                      </m:sub>
                    </m:sSub>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2</m:t>
                        </m:r>
                      </m:den>
                    </m:f>
                    <m:r>
                      <a:rPr lang="en-US" sz="240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𝑥</m:t>
                        </m:r>
                      </m:sub>
                    </m:sSub>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a:latin typeface="Cambria Math" panose="02040503050406030204" pitchFamily="18" charset="0"/>
                          </a:rPr>
                          <m:t>2</m:t>
                        </m:r>
                      </m:den>
                    </m:f>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𝑦</m:t>
                        </m:r>
                      </m:sub>
                    </m:sSub>
                    <m:r>
                      <a:rPr lang="en-US" sz="2400">
                        <a:latin typeface="Cambria Math" panose="02040503050406030204" pitchFamily="18" charset="0"/>
                      </a:rPr>
                      <m:t>+</m:t>
                    </m:r>
                    <m:r>
                      <a:rPr lang="en-US" sz="2400" i="1">
                        <a:latin typeface="Cambria Math" panose="02040503050406030204" pitchFamily="18" charset="0"/>
                      </a:rPr>
                      <m:t>𝑅𝑤</m:t>
                    </m:r>
                  </m:oMath>
                </a14:m>
                <a:endParaRPr lang="en-US" sz="2400" dirty="0"/>
              </a:p>
            </p:txBody>
          </p:sp>
        </mc:Choice>
        <mc:Fallback xmlns="">
          <p:sp>
            <p:nvSpPr>
              <p:cNvPr id="18" name="Text Placeholder 2">
                <a:extLst>
                  <a:ext uri="{FF2B5EF4-FFF2-40B4-BE49-F238E27FC236}">
                    <a16:creationId xmlns:a16="http://schemas.microsoft.com/office/drawing/2014/main" id="{E8E175A3-F1B6-42AD-A834-9C45D7B7D621}"/>
                  </a:ext>
                </a:extLst>
              </p:cNvPr>
              <p:cNvSpPr txBox="1">
                <a:spLocks noRot="1" noChangeAspect="1" noMove="1" noResize="1" noEditPoints="1" noAdjustHandles="1" noChangeArrowheads="1" noChangeShapeType="1" noTextEdit="1"/>
              </p:cNvSpPr>
              <p:nvPr/>
            </p:nvSpPr>
            <p:spPr>
              <a:xfrm>
                <a:off x="1286432" y="2978628"/>
                <a:ext cx="4443984" cy="3511626"/>
              </a:xfrm>
              <a:prstGeom prst="rect">
                <a:avLst/>
              </a:prstGeom>
              <a:blipFill>
                <a:blip r:embed="rId2"/>
                <a:stretch>
                  <a:fillRect l="-1783"/>
                </a:stretch>
              </a:blipFill>
            </p:spPr>
            <p:txBody>
              <a:bodyPr/>
              <a:lstStyle/>
              <a:p>
                <a:r>
                  <a:rPr lang="en-US">
                    <a:noFill/>
                  </a:rPr>
                  <a:t> </a:t>
                </a:r>
              </a:p>
            </p:txBody>
          </p:sp>
        </mc:Fallback>
      </mc:AlternateContent>
      <p:sp>
        <p:nvSpPr>
          <p:cNvPr id="19" name="Text Placeholder 4">
            <a:extLst>
              <a:ext uri="{FF2B5EF4-FFF2-40B4-BE49-F238E27FC236}">
                <a16:creationId xmlns:a16="http://schemas.microsoft.com/office/drawing/2014/main" id="{A5705026-1E6B-49D1-BC7B-B03F523E44EC}"/>
              </a:ext>
            </a:extLst>
          </p:cNvPr>
          <p:cNvSpPr txBox="1">
            <a:spLocks/>
          </p:cNvSpPr>
          <p:nvPr/>
        </p:nvSpPr>
        <p:spPr>
          <a:xfrm>
            <a:off x="1073331" y="2075931"/>
            <a:ext cx="6874685" cy="823912"/>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r>
              <a:rPr lang="en-US" sz="2400" dirty="0">
                <a:solidFill>
                  <a:schemeClr val="tx1"/>
                </a:solidFill>
                <a:latin typeface="Century Gothic" panose="020B0502020202020204" pitchFamily="34" charset="0"/>
              </a:rPr>
              <a:t>Inverse kinematics equations (control):</a:t>
            </a: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21" name="Content Placeholder 40">
            <a:extLst>
              <a:ext uri="{FF2B5EF4-FFF2-40B4-BE49-F238E27FC236}">
                <a16:creationId xmlns:a16="http://schemas.microsoft.com/office/drawing/2014/main" id="{D0401057-0B44-455D-9185-94E6DDE5772B}"/>
              </a:ext>
            </a:extLst>
          </p:cNvPr>
          <p:cNvPicPr>
            <a:picLocks noChangeAspect="1"/>
          </p:cNvPicPr>
          <p:nvPr/>
        </p:nvPicPr>
        <p:blipFill rotWithShape="1">
          <a:blip r:embed="rId3"/>
          <a:srcRect l="7920" t="5366" r="5847" b="1089"/>
          <a:stretch/>
        </p:blipFill>
        <p:spPr>
          <a:xfrm>
            <a:off x="7219795" y="2300559"/>
            <a:ext cx="3060842" cy="2987086"/>
          </a:xfrm>
          <a:prstGeom prst="rect">
            <a:avLst/>
          </a:prstGeom>
        </p:spPr>
      </p:pic>
      <p:sp>
        <p:nvSpPr>
          <p:cNvPr id="22" name="TextBox 21">
            <a:extLst>
              <a:ext uri="{FF2B5EF4-FFF2-40B4-BE49-F238E27FC236}">
                <a16:creationId xmlns:a16="http://schemas.microsoft.com/office/drawing/2014/main" id="{F623EF45-5AD8-497B-98F8-AE934BD3DB04}"/>
              </a:ext>
            </a:extLst>
          </p:cNvPr>
          <p:cNvSpPr txBox="1"/>
          <p:nvPr/>
        </p:nvSpPr>
        <p:spPr>
          <a:xfrm>
            <a:off x="6931371" y="5318125"/>
            <a:ext cx="3637689" cy="400110"/>
          </a:xfrm>
          <a:prstGeom prst="rect">
            <a:avLst/>
          </a:prstGeom>
          <a:noFill/>
        </p:spPr>
        <p:txBody>
          <a:bodyPr wrap="square" rtlCol="0">
            <a:spAutoFit/>
          </a:bodyPr>
          <a:lstStyle/>
          <a:p>
            <a:pPr algn="ctr"/>
            <a:r>
              <a:rPr lang="en-US" sz="2000" dirty="0">
                <a:latin typeface="Century Gothic" panose="020B0502020202020204" pitchFamily="34" charset="0"/>
              </a:rPr>
              <a:t>Wheels Diagram</a:t>
            </a:r>
          </a:p>
        </p:txBody>
      </p:sp>
      <p:sp>
        <p:nvSpPr>
          <p:cNvPr id="23" name="Footer Placeholder 5">
            <a:extLst>
              <a:ext uri="{FF2B5EF4-FFF2-40B4-BE49-F238E27FC236}">
                <a16:creationId xmlns:a16="http://schemas.microsoft.com/office/drawing/2014/main" id="{1010ADEF-6D80-44A4-B1DF-7F688A0850D2}"/>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15777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63</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Kinematic Model</a:t>
            </a:r>
            <a:endParaRPr lang="en-US" sz="2800" b="1" dirty="0">
              <a:latin typeface="Century Gothic" panose="020B0502020202020204" pitchFamily="34" charset="0"/>
            </a:endParaRPr>
          </a:p>
        </p:txBody>
      </p:sp>
      <p:pic>
        <p:nvPicPr>
          <p:cNvPr id="21" name="Content Placeholder 40">
            <a:extLst>
              <a:ext uri="{FF2B5EF4-FFF2-40B4-BE49-F238E27FC236}">
                <a16:creationId xmlns:a16="http://schemas.microsoft.com/office/drawing/2014/main" id="{D0401057-0B44-455D-9185-94E6DDE5772B}"/>
              </a:ext>
            </a:extLst>
          </p:cNvPr>
          <p:cNvPicPr>
            <a:picLocks noChangeAspect="1"/>
          </p:cNvPicPr>
          <p:nvPr/>
        </p:nvPicPr>
        <p:blipFill rotWithShape="1">
          <a:blip r:embed="rId2"/>
          <a:srcRect l="7920" t="5366" r="5847" b="1089"/>
          <a:stretch/>
        </p:blipFill>
        <p:spPr>
          <a:xfrm>
            <a:off x="7219795" y="2300559"/>
            <a:ext cx="3060842" cy="2987086"/>
          </a:xfrm>
          <a:prstGeom prst="rect">
            <a:avLst/>
          </a:prstGeom>
        </p:spPr>
      </p:pic>
      <p:sp>
        <p:nvSpPr>
          <p:cNvPr id="22" name="TextBox 21">
            <a:extLst>
              <a:ext uri="{FF2B5EF4-FFF2-40B4-BE49-F238E27FC236}">
                <a16:creationId xmlns:a16="http://schemas.microsoft.com/office/drawing/2014/main" id="{F623EF45-5AD8-497B-98F8-AE934BD3DB04}"/>
              </a:ext>
            </a:extLst>
          </p:cNvPr>
          <p:cNvSpPr txBox="1"/>
          <p:nvPr/>
        </p:nvSpPr>
        <p:spPr>
          <a:xfrm>
            <a:off x="6931371" y="5318125"/>
            <a:ext cx="3637689" cy="400110"/>
          </a:xfrm>
          <a:prstGeom prst="rect">
            <a:avLst/>
          </a:prstGeom>
          <a:noFill/>
        </p:spPr>
        <p:txBody>
          <a:bodyPr wrap="square" rtlCol="0">
            <a:spAutoFit/>
          </a:bodyPr>
          <a:lstStyle/>
          <a:p>
            <a:pPr algn="ctr"/>
            <a:r>
              <a:rPr lang="en-US" sz="2000" dirty="0">
                <a:latin typeface="Century Gothic" panose="020B0502020202020204" pitchFamily="34" charset="0"/>
              </a:rPr>
              <a:t>Wheels Diagram</a:t>
            </a:r>
          </a:p>
        </p:txBody>
      </p:sp>
      <mc:AlternateContent xmlns:mc="http://schemas.openxmlformats.org/markup-compatibility/2006" xmlns:a14="http://schemas.microsoft.com/office/drawing/2010/main">
        <mc:Choice Requires="a14">
          <p:sp>
            <p:nvSpPr>
              <p:cNvPr id="12" name="Text Placeholder 3">
                <a:extLst>
                  <a:ext uri="{FF2B5EF4-FFF2-40B4-BE49-F238E27FC236}">
                    <a16:creationId xmlns:a16="http://schemas.microsoft.com/office/drawing/2014/main" id="{C77D93F0-AE9D-422E-A5B8-3A3E7C2CB908}"/>
                  </a:ext>
                </a:extLst>
              </p:cNvPr>
              <p:cNvSpPr txBox="1">
                <a:spLocks/>
              </p:cNvSpPr>
              <p:nvPr/>
            </p:nvSpPr>
            <p:spPr>
              <a:xfrm>
                <a:off x="979714" y="2340864"/>
                <a:ext cx="6178732" cy="411252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e>
                      <m:sub>
                        <m:r>
                          <a:rPr lang="en-US" sz="2400" i="1">
                            <a:latin typeface="Cambria Math" panose="02040503050406030204" pitchFamily="18" charset="0"/>
                          </a:rPr>
                          <m:t>𝑤h𝑒𝑒𝑙𝑠</m:t>
                        </m:r>
                      </m:sub>
                    </m:sSub>
                    <m:r>
                      <a:rPr lang="en-US" sz="2400" smtClean="0">
                        <a:latin typeface="Cambria Math" panose="02040503050406030204" pitchFamily="18" charset="0"/>
                      </a:rPr>
                      <m:t>=</m:t>
                    </m:r>
                    <m:d>
                      <m:dPr>
                        <m:begChr m:val="["/>
                        <m:endChr m:val="]"/>
                        <m:ctrlPr>
                          <a:rPr lang="en-US" sz="2400" i="1" smtClean="0">
                            <a:latin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rPr>
                            </m:ctrlPr>
                          </m:mPr>
                          <m:mr>
                            <m:e>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𝜃</m:t>
                                  </m:r>
                                </m:e>
                                <m:sub>
                                  <m:r>
                                    <a:rPr lang="en-US" sz="2400" i="1" smtClean="0">
                                      <a:latin typeface="Cambria Math" panose="02040503050406030204" pitchFamily="18" charset="0"/>
                                    </a:rPr>
                                    <m:t>1</m:t>
                                  </m:r>
                                </m:sub>
                              </m:sSub>
                            </m:e>
                          </m:mr>
                          <m:mr>
                            <m:e>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𝜃</m:t>
                                  </m:r>
                                </m:e>
                                <m:sub>
                                  <m:r>
                                    <a:rPr lang="en-US" sz="2400" i="1" smtClean="0">
                                      <a:latin typeface="Cambria Math" panose="02040503050406030204" pitchFamily="18" charset="0"/>
                                    </a:rPr>
                                    <m:t>2</m:t>
                                  </m:r>
                                </m:sub>
                              </m:sSub>
                            </m:e>
                          </m:mr>
                          <m:mr>
                            <m:e>
                              <m:sSub>
                                <m:sSubPr>
                                  <m:ctrlPr>
                                    <a:rPr lang="en-US" sz="2400" i="1" smtClean="0">
                                      <a:latin typeface="Cambria Math" panose="02040503050406030204" pitchFamily="18" charset="0"/>
                                    </a:rPr>
                                  </m:ctrlPr>
                                </m:sSubPr>
                                <m:e>
                                  <m:r>
                                    <a:rPr lang="en-US" sz="2400" i="1" smtClean="0">
                                      <a:latin typeface="Cambria Math" panose="02040503050406030204" pitchFamily="18" charset="0"/>
                                    </a:rPr>
                                    <m:t>𝜃</m:t>
                                  </m:r>
                                </m:e>
                                <m:sub>
                                  <m:r>
                                    <a:rPr lang="en-US" sz="2400" i="1" smtClean="0">
                                      <a:latin typeface="Cambria Math" panose="02040503050406030204" pitchFamily="18" charset="0"/>
                                    </a:rPr>
                                    <m:t>3</m:t>
                                  </m:r>
                                </m:sub>
                              </m:sSub>
                            </m:e>
                          </m:mr>
                        </m:m>
                      </m:e>
                    </m:d>
                    <m:r>
                      <a:rPr lang="en-US" sz="2400">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𝑤h𝑒𝑒𝑙𝑠</m:t>
                            </m:r>
                          </m:sub>
                        </m:sSub>
                      </m:num>
                      <m:den>
                        <m:r>
                          <a:rPr lang="en-US" sz="2400" i="1">
                            <a:latin typeface="Cambria Math" panose="02040503050406030204" pitchFamily="18" charset="0"/>
                          </a:rPr>
                          <m:t>𝑟</m:t>
                        </m:r>
                      </m:den>
                    </m:f>
                  </m:oMath>
                </a14:m>
                <a:endParaRPr lang="en-US" sz="2400" i="1" dirty="0"/>
              </a:p>
              <a:p>
                <a:endParaRPr lang="en-US" sz="2400" i="1" dirty="0"/>
              </a:p>
              <a:p>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𝜃</m:t>
                            </m:r>
                          </m:e>
                        </m:acc>
                      </m:e>
                      <m:sub>
                        <m:r>
                          <a:rPr lang="en-US" sz="2400" i="1">
                            <a:latin typeface="Cambria Math" panose="02040503050406030204" pitchFamily="18" charset="0"/>
                          </a:rPr>
                          <m:t>𝑤h𝑒𝑒𝑙𝑠</m:t>
                        </m:r>
                      </m:sub>
                    </m:sSub>
                    <m:r>
                      <a:rPr lang="en-US" sz="2400">
                        <a:latin typeface="Cambria Math" panose="02040503050406030204" pitchFamily="18" charset="0"/>
                      </a:rPr>
                      <m:t>=</m:t>
                    </m:r>
                    <m:f>
                      <m:fPr>
                        <m:ctrlPr>
                          <a:rPr lang="en-US" sz="2400" i="1">
                            <a:latin typeface="Cambria Math" panose="02040503050406030204" pitchFamily="18" charset="0"/>
                          </a:rPr>
                        </m:ctrlPr>
                      </m:fPr>
                      <m:num>
                        <m:r>
                          <a:rPr lang="en-US" sz="2400">
                            <a:latin typeface="Cambria Math" panose="02040503050406030204" pitchFamily="18" charset="0"/>
                          </a:rPr>
                          <m:t>1</m:t>
                        </m:r>
                      </m:num>
                      <m:den>
                        <m:r>
                          <a:rPr lang="en-US" sz="2400" i="1">
                            <a:latin typeface="Cambria Math" panose="02040503050406030204" pitchFamily="18" charset="0"/>
                          </a:rPr>
                          <m:t>𝑟</m:t>
                        </m:r>
                      </m:den>
                    </m:f>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f>
                                <m:fPr>
                                  <m:ctrlPr>
                                    <a:rPr lang="en-US" sz="2400" i="1">
                                      <a:latin typeface="Cambria Math" panose="02040503050406030204" pitchFamily="18" charset="0"/>
                                    </a:rPr>
                                  </m:ctrlPr>
                                </m:fPr>
                                <m:num>
                                  <m:rad>
                                    <m:radPr>
                                      <m:degHide m:val="on"/>
                                      <m:ctrlPr>
                                        <a:rPr lang="en-US"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2</m:t>
                                  </m:r>
                                </m:den>
                              </m:f>
                            </m:e>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a:latin typeface="Cambria Math" panose="02040503050406030204" pitchFamily="18" charset="0"/>
                                    </a:rPr>
                                    <m:t>1</m:t>
                                  </m:r>
                                </m:num>
                                <m:den>
                                  <m:r>
                                    <a:rPr lang="en-US" sz="2400">
                                      <a:latin typeface="Cambria Math" panose="02040503050406030204" pitchFamily="18" charset="0"/>
                                    </a:rPr>
                                    <m:t>2</m:t>
                                  </m:r>
                                </m:den>
                              </m:f>
                            </m:e>
                            <m:e>
                              <m:r>
                                <a:rPr lang="en-US" sz="2400" i="1">
                                  <a:latin typeface="Cambria Math" panose="02040503050406030204" pitchFamily="18" charset="0"/>
                                </a:rPr>
                                <m:t>𝑅</m:t>
                              </m:r>
                            </m:e>
                          </m:mr>
                          <m:mr>
                            <m:e>
                              <m:r>
                                <a:rPr lang="en-US" sz="2400">
                                  <a:latin typeface="Cambria Math" panose="02040503050406030204" pitchFamily="18" charset="0"/>
                                </a:rPr>
                                <m:t>0</m:t>
                              </m:r>
                            </m:e>
                            <m:e>
                              <m:r>
                                <a:rPr lang="en-US" sz="2400">
                                  <a:latin typeface="Cambria Math" panose="02040503050406030204" pitchFamily="18" charset="0"/>
                                </a:rPr>
                                <m:t>1</m:t>
                              </m:r>
                            </m:e>
                            <m:e>
                              <m:r>
                                <a:rPr lang="en-US" sz="2400" i="1">
                                  <a:latin typeface="Cambria Math" panose="02040503050406030204" pitchFamily="18" charset="0"/>
                                </a:rPr>
                                <m:t>𝑅</m:t>
                              </m:r>
                            </m:e>
                          </m:mr>
                          <m:mr>
                            <m:e>
                              <m:f>
                                <m:fPr>
                                  <m:ctrlPr>
                                    <a:rPr lang="en-US" sz="2400" i="1">
                                      <a:latin typeface="Cambria Math" panose="02040503050406030204" pitchFamily="18" charset="0"/>
                                    </a:rPr>
                                  </m:ctrlPr>
                                </m:fPr>
                                <m:num>
                                  <m:r>
                                    <a:rPr lang="en-US" sz="2400" i="1">
                                      <a:latin typeface="Cambria Math" panose="02040503050406030204" pitchFamily="18" charset="0"/>
                                    </a:rPr>
                                    <m:t>−</m:t>
                                  </m:r>
                                  <m:rad>
                                    <m:radPr>
                                      <m:degHide m:val="on"/>
                                      <m:ctrlPr>
                                        <a:rPr lang="en-US" sz="2400" i="1">
                                          <a:latin typeface="Cambria Math" panose="02040503050406030204" pitchFamily="18" charset="0"/>
                                        </a:rPr>
                                      </m:ctrlPr>
                                    </m:radPr>
                                    <m:deg/>
                                    <m:e>
                                      <m:r>
                                        <a:rPr lang="en-US" sz="2400">
                                          <a:latin typeface="Cambria Math" panose="02040503050406030204" pitchFamily="18" charset="0"/>
                                        </a:rPr>
                                        <m:t>3</m:t>
                                      </m:r>
                                    </m:e>
                                  </m:rad>
                                </m:num>
                                <m:den>
                                  <m:r>
                                    <a:rPr lang="en-US" sz="2400">
                                      <a:latin typeface="Cambria Math" panose="02040503050406030204" pitchFamily="18" charset="0"/>
                                    </a:rPr>
                                    <m:t>2</m:t>
                                  </m:r>
                                </m:den>
                              </m:f>
                            </m:e>
                            <m:e>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a:latin typeface="Cambria Math" panose="02040503050406030204" pitchFamily="18" charset="0"/>
                                    </a:rPr>
                                    <m:t>1</m:t>
                                  </m:r>
                                </m:num>
                                <m:den>
                                  <m:r>
                                    <a:rPr lang="en-US" sz="2400">
                                      <a:latin typeface="Cambria Math" panose="02040503050406030204" pitchFamily="18" charset="0"/>
                                    </a:rPr>
                                    <m:t>2</m:t>
                                  </m:r>
                                </m:den>
                              </m:f>
                            </m:e>
                            <m:e>
                              <m:r>
                                <a:rPr lang="en-US" sz="2400" i="1">
                                  <a:latin typeface="Cambria Math" panose="02040503050406030204" pitchFamily="18" charset="0"/>
                                </a:rPr>
                                <m:t>𝑅</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𝑥</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𝑦</m:t>
                                  </m:r>
                                </m:sub>
                              </m:sSub>
                            </m:e>
                          </m:mr>
                          <m:mr>
                            <m:e>
                              <m:r>
                                <a:rPr lang="en-US" sz="2400" i="1">
                                  <a:latin typeface="Cambria Math" panose="02040503050406030204" pitchFamily="18" charset="0"/>
                                </a:rPr>
                                <m:t>𝑤</m:t>
                              </m:r>
                            </m:e>
                          </m:mr>
                        </m:m>
                      </m:e>
                    </m:d>
                  </m:oMath>
                </a14:m>
                <a:endParaRPr lang="en-US" sz="1800" dirty="0"/>
              </a:p>
              <a:p>
                <a:endParaRPr lang="en-US" sz="1800" dirty="0"/>
              </a:p>
            </p:txBody>
          </p:sp>
        </mc:Choice>
        <mc:Fallback xmlns="">
          <p:sp>
            <p:nvSpPr>
              <p:cNvPr id="12" name="Text Placeholder 3">
                <a:extLst>
                  <a:ext uri="{FF2B5EF4-FFF2-40B4-BE49-F238E27FC236}">
                    <a16:creationId xmlns:a16="http://schemas.microsoft.com/office/drawing/2014/main" id="{C77D93F0-AE9D-422E-A5B8-3A3E7C2CB908}"/>
                  </a:ext>
                </a:extLst>
              </p:cNvPr>
              <p:cNvSpPr txBox="1">
                <a:spLocks noRot="1" noChangeAspect="1" noMove="1" noResize="1" noEditPoints="1" noAdjustHandles="1" noChangeArrowheads="1" noChangeShapeType="1" noTextEdit="1"/>
              </p:cNvSpPr>
              <p:nvPr/>
            </p:nvSpPr>
            <p:spPr>
              <a:xfrm>
                <a:off x="979714" y="2340864"/>
                <a:ext cx="6178732" cy="4112522"/>
              </a:xfrm>
              <a:prstGeom prst="rect">
                <a:avLst/>
              </a:prstGeom>
              <a:blipFill>
                <a:blip r:embed="rId3"/>
                <a:stretch>
                  <a:fillRect/>
                </a:stretch>
              </a:blipFill>
            </p:spPr>
            <p:txBody>
              <a:bodyPr/>
              <a:lstStyle/>
              <a:p>
                <a:r>
                  <a:rPr lang="en-US">
                    <a:noFill/>
                  </a:rPr>
                  <a:t> </a:t>
                </a:r>
              </a:p>
            </p:txBody>
          </p:sp>
        </mc:Fallback>
      </mc:AlternateContent>
      <p:sp>
        <p:nvSpPr>
          <p:cNvPr id="14" name="Footer Placeholder 5">
            <a:extLst>
              <a:ext uri="{FF2B5EF4-FFF2-40B4-BE49-F238E27FC236}">
                <a16:creationId xmlns:a16="http://schemas.microsoft.com/office/drawing/2014/main" id="{61C89E9A-01F2-4AE8-9729-BAFB19C3A600}"/>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72081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64</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Kinematic Model</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pic>
        <p:nvPicPr>
          <p:cNvPr id="21" name="Content Placeholder 40">
            <a:extLst>
              <a:ext uri="{FF2B5EF4-FFF2-40B4-BE49-F238E27FC236}">
                <a16:creationId xmlns:a16="http://schemas.microsoft.com/office/drawing/2014/main" id="{D0401057-0B44-455D-9185-94E6DDE5772B}"/>
              </a:ext>
            </a:extLst>
          </p:cNvPr>
          <p:cNvPicPr>
            <a:picLocks noChangeAspect="1"/>
          </p:cNvPicPr>
          <p:nvPr/>
        </p:nvPicPr>
        <p:blipFill rotWithShape="1">
          <a:blip r:embed="rId2"/>
          <a:srcRect l="7920" t="5366" r="5847" b="1089"/>
          <a:stretch/>
        </p:blipFill>
        <p:spPr>
          <a:xfrm>
            <a:off x="7219795" y="2300559"/>
            <a:ext cx="3060842" cy="2987086"/>
          </a:xfrm>
          <a:prstGeom prst="rect">
            <a:avLst/>
          </a:prstGeom>
        </p:spPr>
      </p:pic>
      <p:sp>
        <p:nvSpPr>
          <p:cNvPr id="22" name="TextBox 21">
            <a:extLst>
              <a:ext uri="{FF2B5EF4-FFF2-40B4-BE49-F238E27FC236}">
                <a16:creationId xmlns:a16="http://schemas.microsoft.com/office/drawing/2014/main" id="{F623EF45-5AD8-497B-98F8-AE934BD3DB04}"/>
              </a:ext>
            </a:extLst>
          </p:cNvPr>
          <p:cNvSpPr txBox="1"/>
          <p:nvPr/>
        </p:nvSpPr>
        <p:spPr>
          <a:xfrm>
            <a:off x="6931371" y="5318125"/>
            <a:ext cx="3637689" cy="400110"/>
          </a:xfrm>
          <a:prstGeom prst="rect">
            <a:avLst/>
          </a:prstGeom>
          <a:noFill/>
        </p:spPr>
        <p:txBody>
          <a:bodyPr wrap="square" rtlCol="0">
            <a:spAutoFit/>
          </a:bodyPr>
          <a:lstStyle/>
          <a:p>
            <a:pPr algn="ctr"/>
            <a:r>
              <a:rPr lang="en-US" sz="2000" dirty="0">
                <a:latin typeface="Century Gothic" panose="020B0502020202020204" pitchFamily="34" charset="0"/>
              </a:rPr>
              <a:t>Wheels Diagram</a:t>
            </a:r>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6561908"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𝑥</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𝑦</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𝑧</m:t>
                                  </m:r>
                                </m:sub>
                              </m:sSub>
                            </m:e>
                          </m:mr>
                        </m:m>
                      </m:e>
                    </m:d>
                    <m:r>
                      <a:rPr lang="en-US" sz="2400">
                        <a:latin typeface="Cambria Math" panose="02040503050406030204" pitchFamily="18" charset="0"/>
                      </a:rPr>
                      <m:t>=</m:t>
                    </m:r>
                    <m:r>
                      <a:rPr lang="en-US" sz="2400" smtClean="0">
                        <a:latin typeface="Cambria Math" panose="02040503050406030204" pitchFamily="18" charset="0"/>
                      </a:rPr>
                      <m:t>     </m:t>
                    </m:r>
                    <m:sPre>
                      <m:sPrePr>
                        <m:ctrlPr>
                          <a:rPr lang="en-US" sz="2400" i="1">
                            <a:latin typeface="Cambria Math" panose="02040503050406030204" pitchFamily="18" charset="0"/>
                          </a:rPr>
                        </m:ctrlPr>
                      </m:sPrePr>
                      <m:sub/>
                      <m:sup>
                        <m:r>
                          <a:rPr lang="en-US" sz="2400" i="1">
                            <a:latin typeface="Cambria Math" panose="02040503050406030204" pitchFamily="18" charset="0"/>
                          </a:rPr>
                          <m:t>𝑤𝑜𝑟𝑙𝑑</m:t>
                        </m:r>
                      </m:sup>
                      <m:e>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𝑟𝑜𝑏𝑜𝑡</m:t>
                            </m:r>
                          </m:sub>
                        </m:sSub>
                      </m:e>
                    </m:sPre>
                    <m:d>
                      <m:dPr>
                        <m:ctrlPr>
                          <a:rPr lang="en-US" sz="2400" i="1">
                            <a:latin typeface="Cambria Math" panose="02040503050406030204" pitchFamily="18" charset="0"/>
                          </a:rPr>
                        </m:ctrlPr>
                      </m:dPr>
                      <m:e>
                        <m:r>
                          <a:rPr lang="en-US" sz="2400" i="1">
                            <a:latin typeface="Cambria Math" panose="02040503050406030204" pitchFamily="18" charset="0"/>
                          </a:rPr>
                          <m:t>𝑧</m:t>
                        </m:r>
                        <m:r>
                          <a:rPr lang="en-US" sz="2400">
                            <a:latin typeface="Cambria Math" panose="02040503050406030204" pitchFamily="18" charset="0"/>
                          </a:rPr>
                          <m:t>,</m:t>
                        </m:r>
                        <m:r>
                          <a:rPr lang="en-US" sz="2400" i="1">
                            <a:latin typeface="Cambria Math" panose="02040503050406030204" pitchFamily="18" charset="0"/>
                          </a:rPr>
                          <m:t>𝜃</m:t>
                        </m:r>
                      </m:e>
                    </m:d>
                    <m:r>
                      <a:rPr lang="en-US" sz="2400" i="1" smtClean="0">
                        <a:latin typeface="Cambria Math" panose="02040503050406030204" pitchFamily="18" charset="0"/>
                      </a:rPr>
                      <m:t> </m:t>
                    </m:r>
                    <m:r>
                      <a:rPr lang="en-US" sz="2400" i="1">
                        <a:latin typeface="Cambria Math" panose="02040503050406030204" pitchFamily="18" charset="0"/>
                      </a:rPr>
                      <m:t>∗</m:t>
                    </m:r>
                    <m:r>
                      <a:rPr lang="en-US" sz="240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𝑤𝑜𝑟𝑙𝑑</m:t>
                        </m:r>
                      </m:sub>
                    </m:sSub>
                  </m:oMath>
                </a14:m>
                <a:endParaRPr lang="en-US" sz="2400" i="1" dirty="0"/>
              </a:p>
              <a:p>
                <a:endParaRPr lang="en-US" sz="2400" dirty="0"/>
              </a:p>
              <a:p>
                <a14:m>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𝑥</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𝑦</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𝑧</m:t>
                                  </m:r>
                                </m:sub>
                              </m:sSub>
                            </m:e>
                          </m:mr>
                        </m:m>
                      </m:e>
                    </m:d>
                    <m:r>
                      <a:rPr lang="en-US" sz="2400" i="1" smtClean="0">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r>
                                    <a:rPr lang="en-US" sz="2400" i="1">
                                      <a:latin typeface="Cambria Math" panose="02040503050406030204" pitchFamily="18" charset="0"/>
                                    </a:rPr>
                                    <m:t>𝜃</m:t>
                                  </m:r>
                                </m:e>
                              </m:func>
                            </m:e>
                            <m:e>
                              <m:r>
                                <a:rPr lang="en-US" sz="2400" i="1">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sin</m:t>
                                  </m:r>
                                </m:fName>
                                <m:e>
                                  <m:r>
                                    <a:rPr lang="en-US" sz="2400" i="1">
                                      <a:latin typeface="Cambria Math" panose="02040503050406030204" pitchFamily="18" charset="0"/>
                                    </a:rPr>
                                    <m:t>𝜃</m:t>
                                  </m:r>
                                </m:e>
                              </m:func>
                            </m:e>
                            <m:e>
                              <m:r>
                                <a:rPr lang="en-US" sz="2400">
                                  <a:latin typeface="Cambria Math" panose="02040503050406030204" pitchFamily="18" charset="0"/>
                                </a:rPr>
                                <m:t>0</m:t>
                              </m:r>
                            </m:e>
                          </m:mr>
                          <m:mr>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sin</m:t>
                                  </m:r>
                                </m:fName>
                                <m:e>
                                  <m:r>
                                    <a:rPr lang="en-US" sz="2400" i="1">
                                      <a:latin typeface="Cambria Math" panose="02040503050406030204" pitchFamily="18" charset="0"/>
                                    </a:rPr>
                                    <m:t>𝜃</m:t>
                                  </m:r>
                                </m:e>
                              </m:func>
                            </m:e>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cos</m:t>
                                  </m:r>
                                </m:fName>
                                <m:e>
                                  <m:r>
                                    <a:rPr lang="en-US" sz="2400" i="1">
                                      <a:latin typeface="Cambria Math" panose="02040503050406030204" pitchFamily="18" charset="0"/>
                                    </a:rPr>
                                    <m:t>𝜃</m:t>
                                  </m:r>
                                </m:e>
                              </m:func>
                            </m:e>
                            <m:e>
                              <m:r>
                                <a:rPr lang="en-US" sz="2400">
                                  <a:latin typeface="Cambria Math" panose="02040503050406030204" pitchFamily="18" charset="0"/>
                                </a:rPr>
                                <m:t>0</m:t>
                              </m:r>
                            </m:e>
                          </m:mr>
                          <m:mr>
                            <m:e>
                              <m:r>
                                <a:rPr lang="en-US" sz="2400">
                                  <a:latin typeface="Cambria Math" panose="02040503050406030204" pitchFamily="18" charset="0"/>
                                </a:rPr>
                                <m:t>0</m:t>
                              </m:r>
                            </m:e>
                            <m:e>
                              <m:r>
                                <a:rPr lang="en-US" sz="2400">
                                  <a:latin typeface="Cambria Math" panose="02040503050406030204" pitchFamily="18" charset="0"/>
                                </a:rPr>
                                <m:t>0</m:t>
                              </m:r>
                            </m:e>
                            <m:e>
                              <m:r>
                                <a:rPr lang="en-US" sz="2400">
                                  <a:latin typeface="Cambria Math" panose="02040503050406030204" pitchFamily="18" charset="0"/>
                                </a:rPr>
                                <m:t>1</m:t>
                              </m: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𝑥𝑤𝑜𝑟𝑙𝑑</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𝑦𝑤𝑜𝑟𝑙𝑑</m:t>
                                  </m:r>
                                </m:sub>
                              </m:sSub>
                            </m:e>
                          </m:mr>
                          <m:mr>
                            <m:e>
                              <m:r>
                                <a:rPr lang="en-US" sz="2400" i="1">
                                  <a:latin typeface="Cambria Math" panose="02040503050406030204" pitchFamily="18" charset="0"/>
                                </a:rPr>
                                <m:t>𝑤</m:t>
                              </m:r>
                            </m:e>
                          </m:mr>
                        </m:m>
                      </m:e>
                    </m:d>
                  </m:oMath>
                </a14:m>
                <a:endParaRPr lang="en-US" sz="1800" dirty="0"/>
              </a:p>
              <a:p>
                <a:endParaRPr lang="en-US" sz="1800" dirty="0"/>
              </a:p>
            </p:txBody>
          </p:sp>
        </mc:Choice>
        <mc:Fallback xmlns="">
          <p:sp>
            <p:nvSpPr>
              <p:cNvPr id="11" name="Text Placeholder 3">
                <a:extLst>
                  <a:ext uri="{FF2B5EF4-FFF2-40B4-BE49-F238E27FC236}">
                    <a16:creationId xmlns:a16="http://schemas.microsoft.com/office/drawing/2014/main" id="{0BCD43EA-F133-49BF-BEC3-6644A8A20FE7}"/>
                  </a:ext>
                </a:extLst>
              </p:cNvPr>
              <p:cNvSpPr txBox="1">
                <a:spLocks noRot="1" noChangeAspect="1" noMove="1" noResize="1" noEditPoints="1" noAdjustHandles="1" noChangeArrowheads="1" noChangeShapeType="1" noTextEdit="1"/>
              </p:cNvSpPr>
              <p:nvPr/>
            </p:nvSpPr>
            <p:spPr>
              <a:xfrm>
                <a:off x="849086" y="2340863"/>
                <a:ext cx="6561908" cy="3239125"/>
              </a:xfrm>
              <a:prstGeom prst="rect">
                <a:avLst/>
              </a:prstGeom>
              <a:blipFill>
                <a:blip r:embed="rId3"/>
                <a:stretch>
                  <a:fillRect/>
                </a:stretch>
              </a:blipFill>
            </p:spPr>
            <p:txBody>
              <a:bodyPr/>
              <a:lstStyle/>
              <a:p>
                <a:r>
                  <a:rPr lang="en-US">
                    <a:noFill/>
                  </a:rPr>
                  <a:t> </a:t>
                </a:r>
              </a:p>
            </p:txBody>
          </p:sp>
        </mc:Fallback>
      </mc:AlternateContent>
      <p:sp>
        <p:nvSpPr>
          <p:cNvPr id="14" name="Footer Placeholder 5">
            <a:extLst>
              <a:ext uri="{FF2B5EF4-FFF2-40B4-BE49-F238E27FC236}">
                <a16:creationId xmlns:a16="http://schemas.microsoft.com/office/drawing/2014/main" id="{FCB260EB-7607-47BE-9ED5-C211C182986B}"/>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34563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65</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Tracking</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6561908"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entury Gothic" panose="020B0502020202020204" pitchFamily="34" charset="0"/>
              </a:rPr>
              <a:t>Why holonomic drive ? </a:t>
            </a:r>
          </a:p>
          <a:p>
            <a:r>
              <a:rPr lang="en-US" sz="2000" dirty="0">
                <a:latin typeface="Century Gothic" panose="020B0502020202020204" pitchFamily="34" charset="0"/>
              </a:rPr>
              <a:t>The robot have a PSD sensor used in an Obstacle Avoidance algorithm this PSD must be in front of robot </a:t>
            </a:r>
          </a:p>
          <a:p>
            <a:pPr marL="0" indent="0">
              <a:buNone/>
            </a:pPr>
            <a:endParaRPr lang="en-US" sz="2000" dirty="0"/>
          </a:p>
          <a:p>
            <a:endParaRPr lang="en-US" sz="2000" dirty="0"/>
          </a:p>
        </p:txBody>
      </p:sp>
      <p:pic>
        <p:nvPicPr>
          <p:cNvPr id="12" name="Content Placeholder 43">
            <a:extLst>
              <a:ext uri="{FF2B5EF4-FFF2-40B4-BE49-F238E27FC236}">
                <a16:creationId xmlns:a16="http://schemas.microsoft.com/office/drawing/2014/main" id="{CB7AF750-1FFD-47D1-B473-2A6E1515C986}"/>
              </a:ext>
            </a:extLst>
          </p:cNvPr>
          <p:cNvPicPr>
            <a:picLocks/>
          </p:cNvPicPr>
          <p:nvPr/>
        </p:nvPicPr>
        <p:blipFill rotWithShape="1">
          <a:blip r:embed="rId2">
            <a:extLst>
              <a:ext uri="{28A0092B-C50C-407E-A947-70E740481C1C}">
                <a14:useLocalDpi xmlns:a14="http://schemas.microsoft.com/office/drawing/2010/main" val="0"/>
              </a:ext>
            </a:extLst>
          </a:blip>
          <a:srcRect l="71599"/>
          <a:stretch/>
        </p:blipFill>
        <p:spPr>
          <a:xfrm>
            <a:off x="7410994" y="2764558"/>
            <a:ext cx="3431440" cy="2815430"/>
          </a:xfrm>
          <a:prstGeom prst="rect">
            <a:avLst/>
          </a:prstGeom>
        </p:spPr>
      </p:pic>
      <p:sp>
        <p:nvSpPr>
          <p:cNvPr id="14" name="Footer Placeholder 5">
            <a:extLst>
              <a:ext uri="{FF2B5EF4-FFF2-40B4-BE49-F238E27FC236}">
                <a16:creationId xmlns:a16="http://schemas.microsoft.com/office/drawing/2014/main" id="{E46BAD5B-FC3F-4CC1-8A06-6F1C8CD58EDE}"/>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4294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66</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Tracking</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6561908"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entury Gothic" panose="020B0502020202020204" pitchFamily="34" charset="0"/>
              </a:rPr>
              <a:t>Path sent from server must satisfy a condition </a:t>
            </a:r>
          </a:p>
          <a:p>
            <a:r>
              <a:rPr lang="en-US" sz="2000" dirty="0">
                <a:latin typeface="Century Gothic" panose="020B0502020202020204" pitchFamily="34" charset="0"/>
              </a:rPr>
              <a:t>Next point must be in any of these four directions only </a:t>
            </a:r>
          </a:p>
          <a:p>
            <a:pPr marL="0" indent="0">
              <a:buNone/>
            </a:pPr>
            <a:endParaRPr lang="en-US" sz="2000" dirty="0"/>
          </a:p>
          <a:p>
            <a:endParaRPr lang="en-US" sz="2000" dirty="0"/>
          </a:p>
        </p:txBody>
      </p:sp>
      <p:pic>
        <p:nvPicPr>
          <p:cNvPr id="10" name="Content Placeholder 14">
            <a:extLst>
              <a:ext uri="{FF2B5EF4-FFF2-40B4-BE49-F238E27FC236}">
                <a16:creationId xmlns:a16="http://schemas.microsoft.com/office/drawing/2014/main" id="{732555FF-1EF5-41BA-9434-707592EF8865}"/>
              </a:ext>
            </a:extLst>
          </p:cNvPr>
          <p:cNvPicPr>
            <a:picLocks noChangeAspect="1"/>
          </p:cNvPicPr>
          <p:nvPr/>
        </p:nvPicPr>
        <p:blipFill>
          <a:blip r:embed="rId2"/>
          <a:stretch>
            <a:fillRect/>
          </a:stretch>
        </p:blipFill>
        <p:spPr>
          <a:xfrm>
            <a:off x="7475617" y="2402959"/>
            <a:ext cx="3031264" cy="3241121"/>
          </a:xfrm>
          <a:prstGeom prst="rect">
            <a:avLst/>
          </a:prstGeom>
        </p:spPr>
      </p:pic>
      <p:sp>
        <p:nvSpPr>
          <p:cNvPr id="14" name="Footer Placeholder 5">
            <a:extLst>
              <a:ext uri="{FF2B5EF4-FFF2-40B4-BE49-F238E27FC236}">
                <a16:creationId xmlns:a16="http://schemas.microsoft.com/office/drawing/2014/main" id="{2972279C-DCE7-455D-B091-3EE86520605F}"/>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18311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67</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Tracking</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5412377"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entury Gothic" panose="020B0502020202020204" pitchFamily="34" charset="0"/>
              </a:rPr>
              <a:t>Path sent from server must satisfy a condition </a:t>
            </a:r>
          </a:p>
          <a:p>
            <a:r>
              <a:rPr lang="en-US" sz="2000" dirty="0">
                <a:latin typeface="Century Gothic" panose="020B0502020202020204" pitchFamily="34" charset="0"/>
              </a:rPr>
              <a:t>Next point must be in any of these</a:t>
            </a:r>
          </a:p>
          <a:p>
            <a:pPr marL="0" indent="0">
              <a:buNone/>
            </a:pPr>
            <a:r>
              <a:rPr lang="en-US" sz="2000" dirty="0">
                <a:latin typeface="Century Gothic" panose="020B0502020202020204" pitchFamily="34" charset="0"/>
              </a:rPr>
              <a:t>four directions only </a:t>
            </a:r>
          </a:p>
          <a:p>
            <a:pPr marL="0" indent="0">
              <a:buNone/>
            </a:pPr>
            <a:endParaRPr lang="en-US" sz="2000" dirty="0"/>
          </a:p>
          <a:p>
            <a:endParaRPr lang="en-US" sz="2000" dirty="0"/>
          </a:p>
        </p:txBody>
      </p:sp>
      <p:pic>
        <p:nvPicPr>
          <p:cNvPr id="12" name="Content Placeholder 6">
            <a:extLst>
              <a:ext uri="{FF2B5EF4-FFF2-40B4-BE49-F238E27FC236}">
                <a16:creationId xmlns:a16="http://schemas.microsoft.com/office/drawing/2014/main" id="{0FE0BD80-40A8-4042-AD96-D3C6329B361E}"/>
              </a:ext>
            </a:extLst>
          </p:cNvPr>
          <p:cNvPicPr>
            <a:picLocks noChangeAspect="1"/>
          </p:cNvPicPr>
          <p:nvPr/>
        </p:nvPicPr>
        <p:blipFill>
          <a:blip r:embed="rId2"/>
          <a:stretch>
            <a:fillRect/>
          </a:stretch>
        </p:blipFill>
        <p:spPr>
          <a:xfrm>
            <a:off x="6396144" y="2124869"/>
            <a:ext cx="4848118" cy="3666331"/>
          </a:xfrm>
          <a:prstGeom prst="rect">
            <a:avLst/>
          </a:prstGeom>
        </p:spPr>
      </p:pic>
      <p:sp>
        <p:nvSpPr>
          <p:cNvPr id="14" name="Footer Placeholder 5">
            <a:extLst>
              <a:ext uri="{FF2B5EF4-FFF2-40B4-BE49-F238E27FC236}">
                <a16:creationId xmlns:a16="http://schemas.microsoft.com/office/drawing/2014/main" id="{F8DC7DB7-FEB1-411B-B6A0-FAD39D6077BB}"/>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84634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68</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Tracking</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0377" y="2349572"/>
                <a:ext cx="5412377"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entury Gothic" panose="020B0502020202020204" pitchFamily="34" charset="0"/>
                  </a:rPr>
                  <a:t>The required is to get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𝑤</m:t>
                    </m:r>
                    <m:r>
                      <a:rPr lang="en-US" sz="2000" i="1">
                        <a:latin typeface="Cambria Math" panose="02040503050406030204" pitchFamily="18" charset="0"/>
                      </a:rPr>
                      <m:t>,</m:t>
                    </m:r>
                    <m:r>
                      <a:rPr lang="en-US" sz="2000" i="1">
                        <a:latin typeface="Cambria Math" panose="02040503050406030204" pitchFamily="18" charset="0"/>
                      </a:rPr>
                      <m:t>𝑡</m:t>
                    </m:r>
                  </m:oMath>
                </a14:m>
                <a:r>
                  <a:rPr lang="en-US" sz="2000" dirty="0">
                    <a:latin typeface="Century Gothic" panose="020B0502020202020204" pitchFamily="34" charset="0"/>
                  </a:rPr>
                  <a:t>) for each line and curve to take the desired path</a:t>
                </a:r>
              </a:p>
              <a:p>
                <a:pPr marL="0" indent="0">
                  <a:buNone/>
                </a:pPr>
                <a:endParaRPr lang="en-US" sz="2000" dirty="0"/>
              </a:p>
              <a:p>
                <a:endParaRPr lang="en-US" sz="2000" dirty="0"/>
              </a:p>
            </p:txBody>
          </p:sp>
        </mc:Choice>
        <mc:Fallback xmlns="">
          <p:sp>
            <p:nvSpPr>
              <p:cNvPr id="11" name="Text Placeholder 3">
                <a:extLst>
                  <a:ext uri="{FF2B5EF4-FFF2-40B4-BE49-F238E27FC236}">
                    <a16:creationId xmlns:a16="http://schemas.microsoft.com/office/drawing/2014/main" id="{0BCD43EA-F133-49BF-BEC3-6644A8A20FE7}"/>
                  </a:ext>
                </a:extLst>
              </p:cNvPr>
              <p:cNvSpPr txBox="1">
                <a:spLocks noRot="1" noChangeAspect="1" noMove="1" noResize="1" noEditPoints="1" noAdjustHandles="1" noChangeArrowheads="1" noChangeShapeType="1" noTextEdit="1"/>
              </p:cNvSpPr>
              <p:nvPr/>
            </p:nvSpPr>
            <p:spPr>
              <a:xfrm>
                <a:off x="840377" y="2349572"/>
                <a:ext cx="5412377" cy="3239125"/>
              </a:xfrm>
              <a:prstGeom prst="rect">
                <a:avLst/>
              </a:prstGeom>
              <a:blipFill>
                <a:blip r:embed="rId2"/>
                <a:stretch>
                  <a:fillRect l="-1014" t="-1880"/>
                </a:stretch>
              </a:blipFill>
            </p:spPr>
            <p:txBody>
              <a:bodyPr/>
              <a:lstStyle/>
              <a:p>
                <a:r>
                  <a:rPr lang="en-US">
                    <a:noFill/>
                  </a:rPr>
                  <a:t> </a:t>
                </a:r>
              </a:p>
            </p:txBody>
          </p:sp>
        </mc:Fallback>
      </mc:AlternateContent>
      <p:pic>
        <p:nvPicPr>
          <p:cNvPr id="10" name="Content Placeholder 14">
            <a:extLst>
              <a:ext uri="{FF2B5EF4-FFF2-40B4-BE49-F238E27FC236}">
                <a16:creationId xmlns:a16="http://schemas.microsoft.com/office/drawing/2014/main" id="{E4D3279E-5336-4DDB-878E-4F4BE643AC6C}"/>
              </a:ext>
            </a:extLst>
          </p:cNvPr>
          <p:cNvPicPr>
            <a:picLocks noChangeAspect="1"/>
          </p:cNvPicPr>
          <p:nvPr/>
        </p:nvPicPr>
        <p:blipFill>
          <a:blip r:embed="rId3"/>
          <a:stretch>
            <a:fillRect/>
          </a:stretch>
        </p:blipFill>
        <p:spPr>
          <a:xfrm>
            <a:off x="6124575" y="2147095"/>
            <a:ext cx="4972050" cy="3752850"/>
          </a:xfrm>
          <a:prstGeom prst="rect">
            <a:avLst/>
          </a:prstGeom>
        </p:spPr>
      </p:pic>
      <p:sp>
        <p:nvSpPr>
          <p:cNvPr id="14" name="Footer Placeholder 5">
            <a:extLst>
              <a:ext uri="{FF2B5EF4-FFF2-40B4-BE49-F238E27FC236}">
                <a16:creationId xmlns:a16="http://schemas.microsoft.com/office/drawing/2014/main" id="{5D571F24-FB0E-4977-915F-DDBE9943A96D}"/>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38106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69</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Tracking</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5412377"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entury Gothic" panose="020B0502020202020204" pitchFamily="34" charset="0"/>
                  </a:rPr>
                  <a:t>For forward movement </a:t>
                </a:r>
              </a:p>
              <a:p>
                <a14:m>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=0</m:t>
                    </m:r>
                  </m:oMath>
                </a14:m>
                <a:endParaRPr lang="en-US" sz="2000" dirty="0">
                  <a:latin typeface="Century Gothic" panose="020B0502020202020204" pitchFamily="34" charset="0"/>
                </a:endParaRPr>
              </a:p>
              <a:p>
                <a:r>
                  <a:rPr lang="en-US" sz="2000" dirty="0">
                    <a:latin typeface="Century Gothic" panose="020B0502020202020204" pitchFamily="34" charset="0"/>
                  </a:rPr>
                  <a:t>Assume a suitable value to </a:t>
                </a:r>
                <a14:m>
                  <m:oMath xmlns:m="http://schemas.openxmlformats.org/officeDocument/2006/math">
                    <m:r>
                      <a:rPr lang="en-US" sz="2000" i="1">
                        <a:latin typeface="Cambria Math" panose="02040503050406030204" pitchFamily="18" charset="0"/>
                      </a:rPr>
                      <m:t>𝑣</m:t>
                    </m:r>
                  </m:oMath>
                </a14:m>
                <a:r>
                  <a:rPr lang="en-US" sz="2000" dirty="0">
                    <a:latin typeface="Century Gothic" panose="020B0502020202020204" pitchFamily="34" charset="0"/>
                  </a:rPr>
                  <a:t> </a:t>
                </a:r>
              </a:p>
              <a:p>
                <a:r>
                  <a:rPr lang="en-US" sz="2000" dirty="0">
                    <a:latin typeface="Century Gothic" panose="020B0502020202020204" pitchFamily="34" charset="0"/>
                  </a:rPr>
                  <a:t>Get t from :</a:t>
                </a:r>
                <a:br>
                  <a:rPr lang="en-US" sz="2000" dirty="0">
                    <a:latin typeface="Century Gothic" panose="020B0502020202020204" pitchFamily="34" charset="0"/>
                  </a:rPr>
                </a:br>
                <a14:m>
                  <m:oMath xmlns:m="http://schemas.openxmlformats.org/officeDocument/2006/math">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m:t>
                        </m:r>
                      </m:num>
                      <m:den>
                        <m:r>
                          <a:rPr lang="en-US" sz="2000" i="1">
                            <a:latin typeface="Cambria Math" panose="02040503050406030204" pitchFamily="18" charset="0"/>
                          </a:rPr>
                          <m:t>𝑣</m:t>
                        </m:r>
                      </m:den>
                    </m:f>
                  </m:oMath>
                </a14:m>
                <a:endParaRPr lang="en-US" sz="2000" dirty="0">
                  <a:latin typeface="Century Gothic" panose="020B0502020202020204" pitchFamily="34" charset="0"/>
                </a:endParaRPr>
              </a:p>
              <a:p>
                <a:pPr marL="0" indent="0">
                  <a:buNone/>
                </a:pPr>
                <a:endParaRPr lang="en-US" sz="2000" dirty="0"/>
              </a:p>
              <a:p>
                <a:endParaRPr lang="en-US" sz="2000" dirty="0"/>
              </a:p>
            </p:txBody>
          </p:sp>
        </mc:Choice>
        <mc:Fallback xmlns="">
          <p:sp>
            <p:nvSpPr>
              <p:cNvPr id="11" name="Text Placeholder 3">
                <a:extLst>
                  <a:ext uri="{FF2B5EF4-FFF2-40B4-BE49-F238E27FC236}">
                    <a16:creationId xmlns:a16="http://schemas.microsoft.com/office/drawing/2014/main" id="{0BCD43EA-F133-49BF-BEC3-6644A8A20FE7}"/>
                  </a:ext>
                </a:extLst>
              </p:cNvPr>
              <p:cNvSpPr txBox="1">
                <a:spLocks noRot="1" noChangeAspect="1" noMove="1" noResize="1" noEditPoints="1" noAdjustHandles="1" noChangeArrowheads="1" noChangeShapeType="1" noTextEdit="1"/>
              </p:cNvSpPr>
              <p:nvPr/>
            </p:nvSpPr>
            <p:spPr>
              <a:xfrm>
                <a:off x="849086" y="2340863"/>
                <a:ext cx="5412377" cy="3239125"/>
              </a:xfrm>
              <a:prstGeom prst="rect">
                <a:avLst/>
              </a:prstGeom>
              <a:blipFill>
                <a:blip r:embed="rId2"/>
                <a:stretch>
                  <a:fillRect l="-1014" t="-1883"/>
                </a:stretch>
              </a:blipFill>
            </p:spPr>
            <p:txBody>
              <a:bodyPr/>
              <a:lstStyle/>
              <a:p>
                <a:r>
                  <a:rPr lang="en-US">
                    <a:noFill/>
                  </a:rPr>
                  <a:t> </a:t>
                </a:r>
              </a:p>
            </p:txBody>
          </p:sp>
        </mc:Fallback>
      </mc:AlternateContent>
      <p:pic>
        <p:nvPicPr>
          <p:cNvPr id="12" name="Content Placeholder 14">
            <a:extLst>
              <a:ext uri="{FF2B5EF4-FFF2-40B4-BE49-F238E27FC236}">
                <a16:creationId xmlns:a16="http://schemas.microsoft.com/office/drawing/2014/main" id="{035F1696-8BBB-4E54-943E-8808E8925824}"/>
              </a:ext>
            </a:extLst>
          </p:cNvPr>
          <p:cNvPicPr>
            <a:picLocks noChangeAspect="1"/>
          </p:cNvPicPr>
          <p:nvPr/>
        </p:nvPicPr>
        <p:blipFill>
          <a:blip r:embed="rId3"/>
          <a:stretch>
            <a:fillRect/>
          </a:stretch>
        </p:blipFill>
        <p:spPr>
          <a:xfrm>
            <a:off x="6096000" y="2147095"/>
            <a:ext cx="4972050" cy="3752850"/>
          </a:xfrm>
          <a:prstGeom prst="rect">
            <a:avLst/>
          </a:prstGeom>
        </p:spPr>
      </p:pic>
      <p:sp>
        <p:nvSpPr>
          <p:cNvPr id="14" name="Footer Placeholder 5">
            <a:extLst>
              <a:ext uri="{FF2B5EF4-FFF2-40B4-BE49-F238E27FC236}">
                <a16:creationId xmlns:a16="http://schemas.microsoft.com/office/drawing/2014/main" id="{A718C03A-4FAE-41A3-A808-12F2625CFEA3}"/>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41696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buClr>
                <a:schemeClr val="tx2"/>
              </a:buClr>
            </a:pPr>
            <a:r>
              <a:rPr lang="en-US" sz="4000" b="1" dirty="0">
                <a:solidFill>
                  <a:schemeClr val="accent5">
                    <a:lumMod val="75000"/>
                  </a:schemeClr>
                </a:solidFill>
                <a:latin typeface="Century Gothic" panose="020B0502020202020204" pitchFamily="34" charset="0"/>
              </a:rPr>
              <a:t>Project Description:</a:t>
            </a:r>
            <a:endParaRPr lang="en-US" altLang="en-US" sz="4000" b="1" dirty="0">
              <a:solidFill>
                <a:schemeClr val="accent5">
                  <a:lumMod val="75000"/>
                </a:schemeClr>
              </a:solidFill>
              <a:latin typeface="Century Gothic" panose="020B0502020202020204" pitchFamily="34" charset="0"/>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7</a:t>
            </a:fld>
            <a:endParaRPr lang="en-US" dirty="0"/>
          </a:p>
        </p:txBody>
      </p:sp>
      <p:sp>
        <p:nvSpPr>
          <p:cNvPr id="8" name="Content Placeholder 2"/>
          <p:cNvSpPr>
            <a:spLocks noGrp="1"/>
          </p:cNvSpPr>
          <p:nvPr>
            <p:ph idx="1"/>
          </p:nvPr>
        </p:nvSpPr>
        <p:spPr>
          <a:xfrm>
            <a:off x="800100" y="1847390"/>
            <a:ext cx="10459571" cy="4351338"/>
          </a:xfrm>
        </p:spPr>
        <p:txBody>
          <a:bodyPr>
            <a:normAutofit/>
          </a:bodyPr>
          <a:lstStyle/>
          <a:p>
            <a:r>
              <a:rPr lang="en-US" sz="2000" dirty="0">
                <a:solidFill>
                  <a:schemeClr val="tx1">
                    <a:lumMod val="75000"/>
                    <a:lumOff val="25000"/>
                  </a:schemeClr>
                </a:solidFill>
                <a:latin typeface="Century Gothic" panose="020B0502020202020204" pitchFamily="34" charset="0"/>
              </a:rPr>
              <a:t>Moving some objects from there position to a target position within a map based workspace. </a:t>
            </a:r>
            <a:br>
              <a:rPr lang="en-US" sz="2000" dirty="0">
                <a:solidFill>
                  <a:schemeClr val="tx1">
                    <a:lumMod val="75000"/>
                    <a:lumOff val="25000"/>
                  </a:schemeClr>
                </a:solidFill>
                <a:latin typeface="Century Gothic" panose="020B0502020202020204" pitchFamily="34" charset="0"/>
              </a:rPr>
            </a:br>
            <a:endParaRPr lang="en-US" sz="2000" dirty="0">
              <a:solidFill>
                <a:schemeClr val="tx1">
                  <a:lumMod val="75000"/>
                  <a:lumOff val="25000"/>
                </a:schemeClr>
              </a:solidFill>
              <a:latin typeface="Century Gothic" panose="020B0502020202020204" pitchFamily="34" charset="0"/>
            </a:endParaRPr>
          </a:p>
          <a:p>
            <a:r>
              <a:rPr lang="en-US" sz="2000" dirty="0">
                <a:solidFill>
                  <a:schemeClr val="tx1">
                    <a:lumMod val="75000"/>
                    <a:lumOff val="25000"/>
                  </a:schemeClr>
                </a:solidFill>
                <a:latin typeface="Century Gothic" panose="020B0502020202020204" pitchFamily="34" charset="0"/>
              </a:rPr>
              <a:t>The server start to assign tasks to the robots as each robot take an object to the target position till finishing all objects.</a:t>
            </a:r>
            <a:br>
              <a:rPr lang="en-US" sz="2000" dirty="0">
                <a:solidFill>
                  <a:schemeClr val="tx1">
                    <a:lumMod val="75000"/>
                    <a:lumOff val="25000"/>
                  </a:schemeClr>
                </a:solidFill>
                <a:latin typeface="Century Gothic" panose="020B0502020202020204" pitchFamily="34" charset="0"/>
              </a:rPr>
            </a:br>
            <a:endParaRPr lang="en-US" sz="2000" dirty="0">
              <a:solidFill>
                <a:schemeClr val="tx1">
                  <a:lumMod val="75000"/>
                  <a:lumOff val="25000"/>
                </a:schemeClr>
              </a:solidFill>
              <a:latin typeface="Century Gothic" panose="020B0502020202020204" pitchFamily="34" charset="0"/>
            </a:endParaRPr>
          </a:p>
          <a:p>
            <a:r>
              <a:rPr lang="en-US" sz="2000" dirty="0">
                <a:solidFill>
                  <a:schemeClr val="tx1">
                    <a:lumMod val="75000"/>
                    <a:lumOff val="25000"/>
                  </a:schemeClr>
                </a:solidFill>
                <a:latin typeface="Century Gothic" panose="020B0502020202020204" pitchFamily="34" charset="0"/>
              </a:rPr>
              <a:t>Each robot has the object position and target position but it need to avoid obstacles to reach goal.</a:t>
            </a:r>
            <a:br>
              <a:rPr lang="en-US" sz="2000" dirty="0">
                <a:solidFill>
                  <a:schemeClr val="tx1">
                    <a:lumMod val="75000"/>
                    <a:lumOff val="25000"/>
                  </a:schemeClr>
                </a:solidFill>
                <a:latin typeface="Century Gothic" panose="020B0502020202020204" pitchFamily="34" charset="0"/>
              </a:rPr>
            </a:br>
            <a:endParaRPr lang="en-US" sz="2000" dirty="0">
              <a:solidFill>
                <a:schemeClr val="tx1">
                  <a:lumMod val="75000"/>
                  <a:lumOff val="25000"/>
                </a:schemeClr>
              </a:solidFill>
              <a:latin typeface="Century Gothic" panose="020B0502020202020204" pitchFamily="34" charset="0"/>
            </a:endParaRPr>
          </a:p>
          <a:p>
            <a:r>
              <a:rPr lang="en-US" sz="2000" dirty="0">
                <a:solidFill>
                  <a:schemeClr val="tx1">
                    <a:lumMod val="75000"/>
                    <a:lumOff val="25000"/>
                  </a:schemeClr>
                </a:solidFill>
                <a:latin typeface="Century Gothic" panose="020B0502020202020204" pitchFamily="34" charset="0"/>
              </a:rPr>
              <a:t>After finishing the task, the robot inform the server that it’s ready for the next task.</a:t>
            </a:r>
          </a:p>
        </p:txBody>
      </p:sp>
      <p:sp>
        <p:nvSpPr>
          <p:cNvPr id="6" name="Footer Placeholder 5">
            <a:extLst>
              <a:ext uri="{FF2B5EF4-FFF2-40B4-BE49-F238E27FC236}">
                <a16:creationId xmlns:a16="http://schemas.microsoft.com/office/drawing/2014/main" id="{F41C6143-A92F-490A-82B9-CBA23D2B052E}"/>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90215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70</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Tracking</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5412377"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r>
                      <a:rPr lang="en-US" sz="2000" i="1" dirty="0">
                        <a:latin typeface="Cambria Math" panose="02040503050406030204" pitchFamily="18" charset="0"/>
                      </a:rPr>
                      <m:t>𝐿</m:t>
                    </m:r>
                  </m:oMath>
                </a14:m>
                <a:r>
                  <a:rPr lang="en-US" sz="2000" dirty="0">
                    <a:latin typeface="Century Gothic" panose="020B0502020202020204" pitchFamily="34" charset="0"/>
                  </a:rPr>
                  <a:t> = cell length </a:t>
                </a:r>
              </a:p>
              <a:p>
                <a14:m>
                  <m:oMath xmlns:m="http://schemas.openxmlformats.org/officeDocument/2006/math">
                    <m:r>
                      <a:rPr lang="en-US" sz="2000" i="1" dirty="0">
                        <a:latin typeface="Cambria Math" panose="02040503050406030204" pitchFamily="18" charset="0"/>
                      </a:rPr>
                      <m:t>𝑅</m:t>
                    </m:r>
                  </m:oMath>
                </a14:m>
                <a:r>
                  <a:rPr lang="en-US" sz="2000" dirty="0">
                    <a:latin typeface="Century Gothic" panose="020B0502020202020204" pitchFamily="34" charset="0"/>
                  </a:rPr>
                  <a:t> =radiance of the curve</a:t>
                </a:r>
              </a:p>
              <a:p>
                <a:r>
                  <a:rPr lang="en-US" sz="2000" dirty="0">
                    <a:latin typeface="Century Gothic" panose="020B0502020202020204" pitchFamily="34" charset="0"/>
                  </a:rPr>
                  <a:t> </a:t>
                </a:r>
                <a14:m>
                  <m:oMath xmlns:m="http://schemas.openxmlformats.org/officeDocument/2006/math">
                    <m:r>
                      <a:rPr lang="en-US" sz="2000" i="1">
                        <a:latin typeface="Cambria Math" panose="02040503050406030204" pitchFamily="18" charset="0"/>
                      </a:rPr>
                      <m:t>𝑑𝑙</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𝑑</m:t>
                    </m:r>
                    <m:r>
                      <a:rPr lang="en-US" sz="2000" i="1">
                        <a:latin typeface="Cambria Math" panose="02040503050406030204" pitchFamily="18" charset="0"/>
                      </a:rPr>
                      <m:t>𝜃</m:t>
                    </m:r>
                  </m:oMath>
                </a14:m>
                <a:endParaRPr lang="en-US" sz="2000" dirty="0">
                  <a:latin typeface="Century Gothic" panose="020B0502020202020204" pitchFamily="34" charset="0"/>
                </a:endParaRPr>
              </a:p>
              <a:p>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𝑑𝑙</m:t>
                        </m:r>
                      </m:num>
                      <m:den>
                        <m:r>
                          <a:rPr lang="en-US" sz="2000" i="1">
                            <a:latin typeface="Cambria Math" panose="02040503050406030204" pitchFamily="18" charset="0"/>
                          </a:rPr>
                          <m:t>𝑑𝑡</m:t>
                        </m:r>
                      </m:den>
                    </m:f>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𝑑</m:t>
                        </m:r>
                        <m:r>
                          <a:rPr lang="en-US" sz="2000" i="1">
                            <a:latin typeface="Cambria Math" panose="02040503050406030204" pitchFamily="18" charset="0"/>
                          </a:rPr>
                          <m:t>𝜃</m:t>
                        </m:r>
                      </m:num>
                      <m:den>
                        <m:r>
                          <a:rPr lang="en-US" sz="2000" i="1">
                            <a:latin typeface="Cambria Math" panose="02040503050406030204" pitchFamily="18" charset="0"/>
                          </a:rPr>
                          <m:t>𝑑𝑡</m:t>
                        </m:r>
                      </m:den>
                    </m:f>
                  </m:oMath>
                </a14:m>
                <a:endParaRPr lang="en-US" sz="2000" dirty="0">
                  <a:latin typeface="Century Gothic" panose="020B0502020202020204" pitchFamily="34" charset="0"/>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r>
                        <a:rPr lang="en-US" sz="2000" i="1">
                          <a:latin typeface="Cambria Math" panose="02040503050406030204" pitchFamily="18" charset="0"/>
                        </a:rPr>
                        <m:t>𝑣</m:t>
                      </m:r>
                      <m:r>
                        <a:rPr lang="en-US" sz="2000" i="1">
                          <a:latin typeface="Cambria Math" panose="02040503050406030204" pitchFamily="18" charset="0"/>
                        </a:rPr>
                        <m:t>=</m:t>
                      </m:r>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𝑤</m:t>
                      </m:r>
                    </m:oMath>
                  </m:oMathPara>
                </a14:m>
                <a:endParaRPr lang="en-US" sz="2000" dirty="0">
                  <a:latin typeface="Century Gothic" panose="020B0502020202020204" pitchFamily="34" charset="0"/>
                </a:endParaRPr>
              </a:p>
            </p:txBody>
          </p:sp>
        </mc:Choice>
        <mc:Fallback xmlns="">
          <p:sp>
            <p:nvSpPr>
              <p:cNvPr id="11" name="Text Placeholder 3">
                <a:extLst>
                  <a:ext uri="{FF2B5EF4-FFF2-40B4-BE49-F238E27FC236}">
                    <a16:creationId xmlns:a16="http://schemas.microsoft.com/office/drawing/2014/main" id="{0BCD43EA-F133-49BF-BEC3-6644A8A20FE7}"/>
                  </a:ext>
                </a:extLst>
              </p:cNvPr>
              <p:cNvSpPr txBox="1">
                <a:spLocks noRot="1" noChangeAspect="1" noMove="1" noResize="1" noEditPoints="1" noAdjustHandles="1" noChangeArrowheads="1" noChangeShapeType="1" noTextEdit="1"/>
              </p:cNvSpPr>
              <p:nvPr/>
            </p:nvSpPr>
            <p:spPr>
              <a:xfrm>
                <a:off x="849086" y="2340863"/>
                <a:ext cx="5412377" cy="3239125"/>
              </a:xfrm>
              <a:prstGeom prst="rect">
                <a:avLst/>
              </a:prstGeom>
              <a:blipFill>
                <a:blip r:embed="rId2"/>
                <a:stretch>
                  <a:fillRect l="-1014" t="-1883"/>
                </a:stretch>
              </a:blipFill>
            </p:spPr>
            <p:txBody>
              <a:bodyPr/>
              <a:lstStyle/>
              <a:p>
                <a:r>
                  <a:rPr lang="en-US">
                    <a:noFill/>
                  </a:rPr>
                  <a:t> </a:t>
                </a:r>
              </a:p>
            </p:txBody>
          </p:sp>
        </mc:Fallback>
      </mc:AlternateContent>
      <p:pic>
        <p:nvPicPr>
          <p:cNvPr id="16" name="Content Placeholder 7">
            <a:extLst>
              <a:ext uri="{FF2B5EF4-FFF2-40B4-BE49-F238E27FC236}">
                <a16:creationId xmlns:a16="http://schemas.microsoft.com/office/drawing/2014/main" id="{EB2D6CEC-4052-4300-A85C-390C289C7965}"/>
              </a:ext>
            </a:extLst>
          </p:cNvPr>
          <p:cNvPicPr>
            <a:picLocks noChangeAspect="1"/>
          </p:cNvPicPr>
          <p:nvPr/>
        </p:nvPicPr>
        <p:blipFill>
          <a:blip r:embed="rId3"/>
          <a:stretch>
            <a:fillRect/>
          </a:stretch>
        </p:blipFill>
        <p:spPr>
          <a:xfrm>
            <a:off x="6357731" y="1825627"/>
            <a:ext cx="4190527" cy="4351338"/>
          </a:xfrm>
          <a:prstGeom prst="rect">
            <a:avLst/>
          </a:prstGeom>
        </p:spPr>
      </p:pic>
      <p:sp>
        <p:nvSpPr>
          <p:cNvPr id="17" name="Footer Placeholder 5">
            <a:extLst>
              <a:ext uri="{FF2B5EF4-FFF2-40B4-BE49-F238E27FC236}">
                <a16:creationId xmlns:a16="http://schemas.microsoft.com/office/drawing/2014/main" id="{9C4F6E07-8AB6-430F-998D-111138D12596}"/>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57931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71</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Tracking</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5412377"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entury Gothic" panose="020B0502020202020204" pitchFamily="34" charset="0"/>
                  </a:rPr>
                  <a:t>For 90-degrees curve </a:t>
                </a:r>
              </a:p>
              <a:p>
                <a14:m>
                  <m:oMath xmlns:m="http://schemas.openxmlformats.org/officeDocument/2006/math">
                    <m:r>
                      <a:rPr lang="en-US" sz="2000" i="1">
                        <a:latin typeface="Cambria Math" panose="02040503050406030204" pitchFamily="18" charset="0"/>
                      </a:rPr>
                      <m:t>𝑅</m:t>
                    </m:r>
                    <m:r>
                      <a:rPr lang="en-US" sz="2000" i="1">
                        <a:latin typeface="Cambria Math" panose="02040503050406030204" pitchFamily="18" charset="0"/>
                      </a:rPr>
                      <m:t>=</m:t>
                    </m:r>
                    <m:r>
                      <a:rPr lang="en-US" sz="2000" i="1">
                        <a:latin typeface="Cambria Math" panose="02040503050406030204" pitchFamily="18" charset="0"/>
                      </a:rPr>
                      <m:t>𝐿</m:t>
                    </m:r>
                    <m:r>
                      <a:rPr lang="en-US" sz="2000" i="1">
                        <a:latin typeface="Cambria Math" panose="02040503050406030204" pitchFamily="18" charset="0"/>
                      </a:rPr>
                      <m:t>/2</m:t>
                    </m:r>
                  </m:oMath>
                </a14:m>
                <a:endParaRPr lang="en-US" sz="2000" dirty="0">
                  <a:latin typeface="Century Gothic" panose="020B0502020202020204" pitchFamily="34" charset="0"/>
                </a:endParaRPr>
              </a:p>
              <a:p>
                <a:r>
                  <a:rPr lang="en-US" sz="2000" dirty="0">
                    <a:latin typeface="Century Gothic" panose="020B0502020202020204" pitchFamily="34" charset="0"/>
                  </a:rPr>
                  <a:t>Assume </a:t>
                </a:r>
                <a14:m>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 </m:t>
                    </m:r>
                  </m:oMath>
                </a14:m>
                <a:r>
                  <a:rPr lang="en-US" sz="2000" dirty="0">
                    <a:latin typeface="Century Gothic" panose="020B0502020202020204" pitchFamily="34" charset="0"/>
                  </a:rPr>
                  <a:t>and get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 </m:t>
                    </m:r>
                  </m:oMath>
                </a14:m>
                <a:r>
                  <a:rPr lang="en-US" sz="2000" dirty="0">
                    <a:latin typeface="Century Gothic" panose="020B0502020202020204" pitchFamily="34" charset="0"/>
                  </a:rPr>
                  <a:t>from :</a:t>
                </a:r>
                <a:br>
                  <a:rPr lang="en-US" sz="2000" dirty="0">
                    <a:latin typeface="Century Gothic" panose="020B0502020202020204" pitchFamily="34" charset="0"/>
                  </a:rPr>
                </a:b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𝐿</m:t>
                            </m:r>
                          </m:num>
                          <m:den>
                            <m:r>
                              <a:rPr lang="en-US" sz="2000" i="1">
                                <a:latin typeface="Cambria Math" panose="02040503050406030204" pitchFamily="18" charset="0"/>
                              </a:rPr>
                              <m:t>2</m:t>
                            </m:r>
                          </m:den>
                        </m:f>
                      </m:e>
                    </m:d>
                    <m:r>
                      <a:rPr lang="en-US" sz="2000" i="1">
                        <a:latin typeface="Cambria Math" panose="02040503050406030204" pitchFamily="18" charset="0"/>
                      </a:rPr>
                      <m:t>∗</m:t>
                    </m:r>
                    <m:r>
                      <a:rPr lang="en-US" sz="2000" i="1">
                        <a:latin typeface="Cambria Math" panose="02040503050406030204" pitchFamily="18" charset="0"/>
                      </a:rPr>
                      <m:t>𝑤</m:t>
                    </m:r>
                  </m:oMath>
                </a14:m>
                <a:endParaRPr lang="en-US" sz="2000" dirty="0">
                  <a:latin typeface="Century Gothic" panose="020B0502020202020204" pitchFamily="34" charset="0"/>
                </a:endParaRPr>
              </a:p>
              <a:p>
                <a:r>
                  <a:rPr lang="en-US" sz="2000" dirty="0">
                    <a:latin typeface="Century Gothic" panose="020B0502020202020204" pitchFamily="34" charset="0"/>
                  </a:rPr>
                  <a:t>And get </a:t>
                </a:r>
                <a14:m>
                  <m:oMath xmlns:m="http://schemas.openxmlformats.org/officeDocument/2006/math">
                    <m:r>
                      <a:rPr lang="en-US" sz="2000" i="1">
                        <a:latin typeface="Cambria Math" panose="02040503050406030204" pitchFamily="18" charset="0"/>
                      </a:rPr>
                      <m:t>𝑡</m:t>
                    </m:r>
                  </m:oMath>
                </a14:m>
                <a:r>
                  <a:rPr lang="en-US" sz="2000" dirty="0">
                    <a:latin typeface="Century Gothic" panose="020B0502020202020204" pitchFamily="34" charset="0"/>
                  </a:rPr>
                  <a:t> from : </a:t>
                </a:r>
                <a:br>
                  <a:rPr lang="en-US" sz="2000" dirty="0">
                    <a:latin typeface="Century Gothic" panose="020B0502020202020204" pitchFamily="34" charset="0"/>
                  </a:rPr>
                </a:br>
                <a14:m>
                  <m:oMath xmlns:m="http://schemas.openxmlformats.org/officeDocument/2006/math">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𝜋</m:t>
                        </m:r>
                        <m:r>
                          <a:rPr lang="en-US" sz="2000" i="1">
                            <a:latin typeface="Cambria Math" panose="02040503050406030204" pitchFamily="18" charset="0"/>
                          </a:rPr>
                          <m:t>/2</m:t>
                        </m:r>
                      </m:num>
                      <m:den>
                        <m:r>
                          <a:rPr lang="en-US" sz="2000" i="1">
                            <a:latin typeface="Cambria Math" panose="02040503050406030204" pitchFamily="18" charset="0"/>
                          </a:rPr>
                          <m:t>𝑤</m:t>
                        </m:r>
                      </m:den>
                    </m:f>
                  </m:oMath>
                </a14:m>
                <a:br>
                  <a:rPr lang="en-US" sz="2000" dirty="0">
                    <a:latin typeface="Century Gothic" panose="020B0502020202020204" pitchFamily="34" charset="0"/>
                  </a:rPr>
                </a:br>
                <a:r>
                  <a:rPr lang="en-US" sz="2000" dirty="0">
                    <a:latin typeface="Century Gothic" panose="020B0502020202020204" pitchFamily="34" charset="0"/>
                  </a:rPr>
                  <a:t>where </a:t>
                </a:r>
                <a14:m>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 </m:t>
                    </m:r>
                  </m:oMath>
                </a14:m>
                <a:r>
                  <a:rPr lang="en-US" sz="2000" dirty="0">
                    <a:latin typeface="Century Gothic" panose="020B0502020202020204" pitchFamily="34" charset="0"/>
                  </a:rPr>
                  <a:t>in rad. </a:t>
                </a:r>
              </a:p>
            </p:txBody>
          </p:sp>
        </mc:Choice>
        <mc:Fallback xmlns="">
          <p:sp>
            <p:nvSpPr>
              <p:cNvPr id="11" name="Text Placeholder 3">
                <a:extLst>
                  <a:ext uri="{FF2B5EF4-FFF2-40B4-BE49-F238E27FC236}">
                    <a16:creationId xmlns:a16="http://schemas.microsoft.com/office/drawing/2014/main" id="{0BCD43EA-F133-49BF-BEC3-6644A8A20FE7}"/>
                  </a:ext>
                </a:extLst>
              </p:cNvPr>
              <p:cNvSpPr txBox="1">
                <a:spLocks noRot="1" noChangeAspect="1" noMove="1" noResize="1" noEditPoints="1" noAdjustHandles="1" noChangeArrowheads="1" noChangeShapeType="1" noTextEdit="1"/>
              </p:cNvSpPr>
              <p:nvPr/>
            </p:nvSpPr>
            <p:spPr>
              <a:xfrm>
                <a:off x="849086" y="2340863"/>
                <a:ext cx="5412377" cy="3239125"/>
              </a:xfrm>
              <a:prstGeom prst="rect">
                <a:avLst/>
              </a:prstGeom>
              <a:blipFill>
                <a:blip r:embed="rId2"/>
                <a:stretch>
                  <a:fillRect l="-1014" t="-1883"/>
                </a:stretch>
              </a:blipFill>
            </p:spPr>
            <p:txBody>
              <a:bodyPr/>
              <a:lstStyle/>
              <a:p>
                <a:r>
                  <a:rPr lang="en-US">
                    <a:noFill/>
                  </a:rPr>
                  <a:t> </a:t>
                </a:r>
              </a:p>
            </p:txBody>
          </p:sp>
        </mc:Fallback>
      </mc:AlternateContent>
      <p:pic>
        <p:nvPicPr>
          <p:cNvPr id="16" name="Content Placeholder 7">
            <a:extLst>
              <a:ext uri="{FF2B5EF4-FFF2-40B4-BE49-F238E27FC236}">
                <a16:creationId xmlns:a16="http://schemas.microsoft.com/office/drawing/2014/main" id="{EB2D6CEC-4052-4300-A85C-390C289C7965}"/>
              </a:ext>
            </a:extLst>
          </p:cNvPr>
          <p:cNvPicPr>
            <a:picLocks noChangeAspect="1"/>
          </p:cNvPicPr>
          <p:nvPr/>
        </p:nvPicPr>
        <p:blipFill>
          <a:blip r:embed="rId3"/>
          <a:stretch>
            <a:fillRect/>
          </a:stretch>
        </p:blipFill>
        <p:spPr>
          <a:xfrm>
            <a:off x="6357731" y="1825627"/>
            <a:ext cx="4190527" cy="4351338"/>
          </a:xfrm>
          <a:prstGeom prst="rect">
            <a:avLst/>
          </a:prstGeom>
        </p:spPr>
      </p:pic>
      <p:sp>
        <p:nvSpPr>
          <p:cNvPr id="10" name="Footer Placeholder 5">
            <a:extLst>
              <a:ext uri="{FF2B5EF4-FFF2-40B4-BE49-F238E27FC236}">
                <a16:creationId xmlns:a16="http://schemas.microsoft.com/office/drawing/2014/main" id="{DCA0BA89-EC6C-4070-9F57-76E105677FFB}"/>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74624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72</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3637689"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Tracking</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5412377"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entury Gothic" panose="020B0502020202020204" pitchFamily="34" charset="0"/>
                  </a:rPr>
                  <a:t>For 45-degrees curve </a:t>
                </a:r>
              </a:p>
              <a:p>
                <a14:m>
                  <m:oMath xmlns:m="http://schemas.openxmlformats.org/officeDocument/2006/math">
                    <m:r>
                      <a:rPr lang="en-US" sz="2000" i="1">
                        <a:latin typeface="Cambria Math" panose="02040503050406030204" pitchFamily="18" charset="0"/>
                      </a:rPr>
                      <m:t>𝑅</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𝐿</m:t>
                        </m:r>
                        <m:r>
                          <a:rPr lang="en-US" sz="2000" i="1">
                            <a:latin typeface="Cambria Math" panose="02040503050406030204" pitchFamily="18" charset="0"/>
                          </a:rPr>
                          <m:t>/2</m:t>
                        </m:r>
                      </m:num>
                      <m:den>
                        <m:r>
                          <m:rPr>
                            <m:sty m:val="p"/>
                          </m:rPr>
                          <a:rPr lang="en-US" sz="2000">
                            <a:latin typeface="Cambria Math" panose="02040503050406030204" pitchFamily="18" charset="0"/>
                          </a:rPr>
                          <m:t>tan</m:t>
                        </m:r>
                        <m:r>
                          <a:rPr lang="en-US" sz="2000" i="1">
                            <a:latin typeface="Cambria Math" panose="02040503050406030204" pitchFamily="18" charset="0"/>
                          </a:rPr>
                          <m:t>⁡(</m:t>
                        </m:r>
                        <m:r>
                          <a:rPr lang="en-US" sz="2000" i="1">
                            <a:latin typeface="Cambria Math" panose="02040503050406030204" pitchFamily="18" charset="0"/>
                          </a:rPr>
                          <m:t>𝜋</m:t>
                        </m:r>
                        <m:r>
                          <a:rPr lang="en-US" sz="2000" i="1">
                            <a:latin typeface="Cambria Math" panose="02040503050406030204" pitchFamily="18" charset="0"/>
                          </a:rPr>
                          <m:t>/8)</m:t>
                        </m:r>
                      </m:den>
                    </m:f>
                  </m:oMath>
                </a14:m>
                <a:endParaRPr lang="en-US" sz="2000" dirty="0">
                  <a:latin typeface="Century Gothic" panose="020B0502020202020204" pitchFamily="34" charset="0"/>
                </a:endParaRPr>
              </a:p>
              <a:p>
                <a:r>
                  <a:rPr lang="en-US" sz="2000" dirty="0">
                    <a:latin typeface="Century Gothic" panose="020B0502020202020204" pitchFamily="34" charset="0"/>
                  </a:rPr>
                  <a:t>Assume </a:t>
                </a:r>
                <a14:m>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 </m:t>
                    </m:r>
                  </m:oMath>
                </a14:m>
                <a:r>
                  <a:rPr lang="en-US" sz="2000" dirty="0">
                    <a:latin typeface="Century Gothic" panose="020B0502020202020204" pitchFamily="34" charset="0"/>
                  </a:rPr>
                  <a:t>and get </a:t>
                </a: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 </m:t>
                    </m:r>
                  </m:oMath>
                </a14:m>
                <a:r>
                  <a:rPr lang="en-US" sz="2000" dirty="0">
                    <a:latin typeface="Century Gothic" panose="020B0502020202020204" pitchFamily="34" charset="0"/>
                  </a:rPr>
                  <a:t>from :</a:t>
                </a:r>
                <a:br>
                  <a:rPr lang="en-US" sz="2000" dirty="0">
                    <a:latin typeface="Century Gothic" panose="020B0502020202020204" pitchFamily="34" charset="0"/>
                  </a:rPr>
                </a:br>
                <a14:m>
                  <m:oMath xmlns:m="http://schemas.openxmlformats.org/officeDocument/2006/math">
                    <m:r>
                      <a:rPr lang="en-US" sz="2000" i="1">
                        <a:latin typeface="Cambria Math" panose="02040503050406030204" pitchFamily="18" charset="0"/>
                      </a:rPr>
                      <m:t>𝑣</m:t>
                    </m:r>
                    <m:r>
                      <a:rPr lang="en-US" sz="2000" i="1">
                        <a:latin typeface="Cambria Math" panose="02040503050406030204" pitchFamily="18" charset="0"/>
                      </a:rPr>
                      <m:t>=</m:t>
                    </m:r>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𝐿</m:t>
                            </m:r>
                            <m:r>
                              <a:rPr lang="en-US" sz="2000" i="1">
                                <a:latin typeface="Cambria Math" panose="02040503050406030204" pitchFamily="18" charset="0"/>
                              </a:rPr>
                              <m:t>/2</m:t>
                            </m:r>
                          </m:num>
                          <m:den>
                            <m:r>
                              <m:rPr>
                                <m:sty m:val="p"/>
                              </m:rPr>
                              <a:rPr lang="en-US" sz="2000">
                                <a:latin typeface="Cambria Math" panose="02040503050406030204" pitchFamily="18" charset="0"/>
                              </a:rPr>
                              <m:t>tan</m:t>
                            </m:r>
                            <m:r>
                              <a:rPr lang="en-US" sz="2000" i="1">
                                <a:latin typeface="Cambria Math" panose="02040503050406030204" pitchFamily="18" charset="0"/>
                              </a:rPr>
                              <m:t>⁡(</m:t>
                            </m:r>
                            <m:r>
                              <a:rPr lang="en-US" sz="2000" i="1">
                                <a:latin typeface="Cambria Math" panose="02040503050406030204" pitchFamily="18" charset="0"/>
                              </a:rPr>
                              <m:t>𝜋</m:t>
                            </m:r>
                            <m:r>
                              <a:rPr lang="en-US" sz="2000" i="1">
                                <a:latin typeface="Cambria Math" panose="02040503050406030204" pitchFamily="18" charset="0"/>
                              </a:rPr>
                              <m:t>/8)</m:t>
                            </m:r>
                          </m:den>
                        </m:f>
                      </m:e>
                    </m:d>
                    <m:r>
                      <a:rPr lang="en-US" sz="2000" i="1">
                        <a:latin typeface="Cambria Math" panose="02040503050406030204" pitchFamily="18" charset="0"/>
                      </a:rPr>
                      <m:t>∗</m:t>
                    </m:r>
                    <m:r>
                      <a:rPr lang="en-US" sz="2000" i="1">
                        <a:latin typeface="Cambria Math" panose="02040503050406030204" pitchFamily="18" charset="0"/>
                      </a:rPr>
                      <m:t>𝑤</m:t>
                    </m:r>
                  </m:oMath>
                </a14:m>
                <a:endParaRPr lang="en-US" sz="2000" dirty="0">
                  <a:latin typeface="Century Gothic" panose="020B0502020202020204" pitchFamily="34" charset="0"/>
                </a:endParaRPr>
              </a:p>
              <a:p>
                <a:r>
                  <a:rPr lang="en-US" sz="2000" dirty="0">
                    <a:latin typeface="Century Gothic" panose="020B0502020202020204" pitchFamily="34" charset="0"/>
                  </a:rPr>
                  <a:t>And get </a:t>
                </a:r>
                <a14:m>
                  <m:oMath xmlns:m="http://schemas.openxmlformats.org/officeDocument/2006/math">
                    <m:r>
                      <a:rPr lang="en-US" sz="2000" i="1">
                        <a:latin typeface="Cambria Math" panose="02040503050406030204" pitchFamily="18" charset="0"/>
                      </a:rPr>
                      <m:t>𝑡</m:t>
                    </m:r>
                  </m:oMath>
                </a14:m>
                <a:r>
                  <a:rPr lang="en-US" sz="2000" dirty="0">
                    <a:latin typeface="Century Gothic" panose="020B0502020202020204" pitchFamily="34" charset="0"/>
                  </a:rPr>
                  <a:t> from : </a:t>
                </a:r>
                <a:br>
                  <a:rPr lang="en-US" sz="2000" dirty="0">
                    <a:latin typeface="Century Gothic" panose="020B0502020202020204" pitchFamily="34" charset="0"/>
                  </a:rPr>
                </a:br>
                <a14:m>
                  <m:oMath xmlns:m="http://schemas.openxmlformats.org/officeDocument/2006/math">
                    <m:r>
                      <a:rPr lang="en-US" sz="2000" i="1">
                        <a:latin typeface="Cambria Math" panose="02040503050406030204" pitchFamily="18" charset="0"/>
                      </a:rPr>
                      <m:t>𝑡</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𝜋</m:t>
                        </m:r>
                        <m:r>
                          <a:rPr lang="en-US" sz="2000" i="1">
                            <a:latin typeface="Cambria Math" panose="02040503050406030204" pitchFamily="18" charset="0"/>
                          </a:rPr>
                          <m:t>/2</m:t>
                        </m:r>
                      </m:num>
                      <m:den>
                        <m:r>
                          <a:rPr lang="en-US" sz="2000" i="1">
                            <a:latin typeface="Cambria Math" panose="02040503050406030204" pitchFamily="18" charset="0"/>
                          </a:rPr>
                          <m:t>𝑤</m:t>
                        </m:r>
                      </m:den>
                    </m:f>
                  </m:oMath>
                </a14:m>
                <a:br>
                  <a:rPr lang="en-US" sz="2000" dirty="0">
                    <a:latin typeface="Century Gothic" panose="020B0502020202020204" pitchFamily="34" charset="0"/>
                  </a:rPr>
                </a:br>
                <a:r>
                  <a:rPr lang="en-US" sz="2000" dirty="0">
                    <a:latin typeface="Century Gothic" panose="020B0502020202020204" pitchFamily="34" charset="0"/>
                  </a:rPr>
                  <a:t>where </a:t>
                </a:r>
                <a14:m>
                  <m:oMath xmlns:m="http://schemas.openxmlformats.org/officeDocument/2006/math">
                    <m:r>
                      <a:rPr lang="en-US" sz="2000" i="1">
                        <a:latin typeface="Cambria Math" panose="02040503050406030204" pitchFamily="18" charset="0"/>
                      </a:rPr>
                      <m:t>𝑤</m:t>
                    </m:r>
                    <m:r>
                      <a:rPr lang="en-US" sz="2000" i="1">
                        <a:latin typeface="Cambria Math" panose="02040503050406030204" pitchFamily="18" charset="0"/>
                      </a:rPr>
                      <m:t> </m:t>
                    </m:r>
                  </m:oMath>
                </a14:m>
                <a:r>
                  <a:rPr lang="en-US" sz="2000" dirty="0">
                    <a:latin typeface="Century Gothic" panose="020B0502020202020204" pitchFamily="34" charset="0"/>
                  </a:rPr>
                  <a:t>in rad. </a:t>
                </a:r>
              </a:p>
            </p:txBody>
          </p:sp>
        </mc:Choice>
        <mc:Fallback xmlns="">
          <p:sp>
            <p:nvSpPr>
              <p:cNvPr id="11" name="Text Placeholder 3">
                <a:extLst>
                  <a:ext uri="{FF2B5EF4-FFF2-40B4-BE49-F238E27FC236}">
                    <a16:creationId xmlns:a16="http://schemas.microsoft.com/office/drawing/2014/main" id="{0BCD43EA-F133-49BF-BEC3-6644A8A20FE7}"/>
                  </a:ext>
                </a:extLst>
              </p:cNvPr>
              <p:cNvSpPr txBox="1">
                <a:spLocks noRot="1" noChangeAspect="1" noMove="1" noResize="1" noEditPoints="1" noAdjustHandles="1" noChangeArrowheads="1" noChangeShapeType="1" noTextEdit="1"/>
              </p:cNvSpPr>
              <p:nvPr/>
            </p:nvSpPr>
            <p:spPr>
              <a:xfrm>
                <a:off x="849086" y="2340863"/>
                <a:ext cx="5412377" cy="3239125"/>
              </a:xfrm>
              <a:prstGeom prst="rect">
                <a:avLst/>
              </a:prstGeom>
              <a:blipFill>
                <a:blip r:embed="rId2"/>
                <a:stretch>
                  <a:fillRect l="-1014" t="-1883" b="-377"/>
                </a:stretch>
              </a:blipFill>
            </p:spPr>
            <p:txBody>
              <a:bodyPr/>
              <a:lstStyle/>
              <a:p>
                <a:r>
                  <a:rPr lang="en-US">
                    <a:noFill/>
                  </a:rPr>
                  <a:t> </a:t>
                </a:r>
              </a:p>
            </p:txBody>
          </p:sp>
        </mc:Fallback>
      </mc:AlternateContent>
      <p:sp>
        <p:nvSpPr>
          <p:cNvPr id="10" name="Footer Placeholder 5">
            <a:extLst>
              <a:ext uri="{FF2B5EF4-FFF2-40B4-BE49-F238E27FC236}">
                <a16:creationId xmlns:a16="http://schemas.microsoft.com/office/drawing/2014/main" id="{504A802C-81D1-4FD3-A86F-22A19221B3B2}"/>
              </a:ext>
            </a:extLst>
          </p:cNvPr>
          <p:cNvSpPr>
            <a:spLocks noGrp="1"/>
          </p:cNvSpPr>
          <p:nvPr>
            <p:ph type="ftr" sz="quarter" idx="11"/>
          </p:nvPr>
        </p:nvSpPr>
        <p:spPr>
          <a:xfrm>
            <a:off x="4038600" y="6356350"/>
            <a:ext cx="4114800" cy="365125"/>
          </a:xfrm>
        </p:spPr>
        <p:txBody>
          <a:bodyPr/>
          <a:lstStyle/>
          <a:p>
            <a:r>
              <a:rPr lang="en-US" dirty="0"/>
              <a:t>Multi-Agent Robotics</a:t>
            </a:r>
          </a:p>
        </p:txBody>
      </p:sp>
      <p:pic>
        <p:nvPicPr>
          <p:cNvPr id="4" name="Picture 3" descr="A picture containing sky&#10;&#10;Description generated with very high confidence">
            <a:extLst>
              <a:ext uri="{FF2B5EF4-FFF2-40B4-BE49-F238E27FC236}">
                <a16:creationId xmlns:a16="http://schemas.microsoft.com/office/drawing/2014/main" id="{0B2A8778-01D7-47EA-A1AA-6E3D37F852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576" y="1726468"/>
            <a:ext cx="2659767" cy="3853520"/>
          </a:xfrm>
          <a:prstGeom prst="rect">
            <a:avLst/>
          </a:prstGeom>
        </p:spPr>
      </p:pic>
    </p:spTree>
    <p:extLst>
      <p:ext uri="{BB962C8B-B14F-4D97-AF65-F5344CB8AC3E}">
        <p14:creationId xmlns:p14="http://schemas.microsoft.com/office/powerpoint/2010/main" val="61613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2" y="361809"/>
            <a:ext cx="10515600" cy="1325563"/>
          </a:xfrm>
        </p:spPr>
        <p:txBody>
          <a:bodyPr>
            <a:noAutofit/>
          </a:bodyPr>
          <a:lstStyle/>
          <a:p>
            <a:r>
              <a:rPr lang="en-US" sz="4000" b="1" dirty="0">
                <a:solidFill>
                  <a:schemeClr val="accent5">
                    <a:lumMod val="75000"/>
                  </a:schemeClr>
                </a:solidFill>
                <a:latin typeface="Century Gothic" panose="020B0502020202020204" pitchFamily="34" charset="0"/>
              </a:rPr>
              <a:t>Obstacle Avoidance:</a:t>
            </a:r>
          </a:p>
        </p:txBody>
      </p:sp>
      <p:sp>
        <p:nvSpPr>
          <p:cNvPr id="6" name="Slide Number Placeholder 5"/>
          <p:cNvSpPr>
            <a:spLocks noGrp="1"/>
          </p:cNvSpPr>
          <p:nvPr>
            <p:ph type="sldNum" sz="quarter" idx="12"/>
          </p:nvPr>
        </p:nvSpPr>
        <p:spPr/>
        <p:txBody>
          <a:bodyPr/>
          <a:lstStyle/>
          <a:p>
            <a:fld id="{4FD2041C-278E-442A-BF5C-FF744CCD675F}" type="slidenum">
              <a:rPr lang="en-US" smtClean="0"/>
              <a:t>73</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1801605"/>
            <a:ext cx="10504714"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entury Gothic" panose="020B0502020202020204" pitchFamily="34" charset="0"/>
                <a:cs typeface="Calibri" panose="020F0502020204030204" pitchFamily="34" charset="0"/>
              </a:rPr>
              <a:t>Obstacle avoidance algorithms are essential for any autonomous mobile robot even if the robot does not support map-based planning</a:t>
            </a:r>
          </a:p>
        </p:txBody>
      </p:sp>
      <p:sp>
        <p:nvSpPr>
          <p:cNvPr id="14" name="Footer Placeholder 5">
            <a:extLst>
              <a:ext uri="{FF2B5EF4-FFF2-40B4-BE49-F238E27FC236}">
                <a16:creationId xmlns:a16="http://schemas.microsoft.com/office/drawing/2014/main" id="{F661F99C-32B3-486E-A4A8-35A8FC0E7FD1}"/>
              </a:ext>
            </a:extLst>
          </p:cNvPr>
          <p:cNvSpPr>
            <a:spLocks noGrp="1"/>
          </p:cNvSpPr>
          <p:nvPr>
            <p:ph type="ftr" sz="quarter" idx="11"/>
          </p:nvPr>
        </p:nvSpPr>
        <p:spPr>
          <a:xfrm>
            <a:off x="4038600" y="6356350"/>
            <a:ext cx="4114800" cy="365125"/>
          </a:xfrm>
        </p:spPr>
        <p:txBody>
          <a:bodyPr/>
          <a:lstStyle/>
          <a:p>
            <a:r>
              <a:rPr lang="en-US" dirty="0"/>
              <a:t>Multi-Agent Robotics</a:t>
            </a:r>
          </a:p>
        </p:txBody>
      </p:sp>
      <p:pic>
        <p:nvPicPr>
          <p:cNvPr id="10" name="Picture 9"/>
          <p:cNvPicPr/>
          <p:nvPr/>
        </p:nvPicPr>
        <p:blipFill>
          <a:blip r:embed="rId2">
            <a:extLst>
              <a:ext uri="{28A0092B-C50C-407E-A947-70E740481C1C}">
                <a14:useLocalDpi xmlns:a14="http://schemas.microsoft.com/office/drawing/2010/main" val="0"/>
              </a:ext>
            </a:extLst>
          </a:blip>
          <a:stretch>
            <a:fillRect/>
          </a:stretch>
        </p:blipFill>
        <p:spPr>
          <a:xfrm>
            <a:off x="3632827" y="2985247"/>
            <a:ext cx="4926345" cy="2749841"/>
          </a:xfrm>
          <a:prstGeom prst="rect">
            <a:avLst/>
          </a:prstGeom>
        </p:spPr>
      </p:pic>
    </p:spTree>
    <p:extLst>
      <p:ext uri="{BB962C8B-B14F-4D97-AF65-F5344CB8AC3E}">
        <p14:creationId xmlns:p14="http://schemas.microsoft.com/office/powerpoint/2010/main" val="103604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3772" y="361809"/>
            <a:ext cx="10515600" cy="1325563"/>
          </a:xfrm>
        </p:spPr>
        <p:txBody>
          <a:bodyPr>
            <a:noAutofit/>
          </a:bodyPr>
          <a:lstStyle/>
          <a:p>
            <a:r>
              <a:rPr lang="en-US" sz="4000" b="1" dirty="0">
                <a:solidFill>
                  <a:schemeClr val="accent5">
                    <a:lumMod val="75000"/>
                  </a:schemeClr>
                </a:solidFill>
                <a:latin typeface="Century Gothic" panose="020B0502020202020204" pitchFamily="34" charset="0"/>
              </a:rPr>
              <a:t>Our algorithm:</a:t>
            </a:r>
          </a:p>
        </p:txBody>
      </p:sp>
      <p:sp>
        <p:nvSpPr>
          <p:cNvPr id="6" name="Slide Number Placeholder 5"/>
          <p:cNvSpPr>
            <a:spLocks noGrp="1"/>
          </p:cNvSpPr>
          <p:nvPr>
            <p:ph type="sldNum" sz="quarter" idx="12"/>
          </p:nvPr>
        </p:nvSpPr>
        <p:spPr/>
        <p:txBody>
          <a:bodyPr/>
          <a:lstStyle/>
          <a:p>
            <a:fld id="{4FD2041C-278E-442A-BF5C-FF744CCD675F}" type="slidenum">
              <a:rPr lang="en-US" smtClean="0"/>
              <a:t>74</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1801605"/>
                <a:ext cx="10504714"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Century Gothic" panose="020B0502020202020204" pitchFamily="34" charset="0"/>
                    <a:cs typeface="Calibri" panose="020F0502020204030204" pitchFamily="34" charset="0"/>
                  </a:rPr>
                  <a:t>we develop a simple algorithm, in which local sensor readings play an important role in the robot’s future trajectory, depending on the Bug-type algorithms, but we take into account the resulting path planning trajectory.</a:t>
                </a:r>
                <a:br>
                  <a:rPr lang="en-US" sz="2000" dirty="0">
                    <a:latin typeface="Century Gothic" panose="020B0502020202020204" pitchFamily="34" charset="0"/>
                    <a:cs typeface="Calibri" panose="020F0502020204030204" pitchFamily="34" charset="0"/>
                  </a:rPr>
                </a:br>
                <a:br>
                  <a:rPr lang="en-US" sz="2000" dirty="0">
                    <a:latin typeface="Century Gothic" panose="020B0502020202020204" pitchFamily="34" charset="0"/>
                    <a:cs typeface="Calibri" panose="020F0502020204030204" pitchFamily="34" charset="0"/>
                  </a:rPr>
                </a:br>
                <a:br>
                  <a:rPr lang="en-US" sz="2000" dirty="0">
                    <a:latin typeface="Century Gothic" panose="020B0502020202020204" pitchFamily="34" charset="0"/>
                    <a:cs typeface="Calibri" panose="020F0502020204030204" pitchFamily="34" charset="0"/>
                  </a:rPr>
                </a:br>
                <a:r>
                  <a:rPr lang="en-US" sz="2000" dirty="0">
                    <a:latin typeface="Century Gothic" panose="020B0502020202020204" pitchFamily="34" charset="0"/>
                    <a:cs typeface="Calibri" panose="020F0502020204030204" pitchFamily="34" charset="0"/>
                  </a:rPr>
                  <a:t> </a:t>
                </a:r>
              </a:p>
              <a:p>
                <a:pPr marL="0" indent="0">
                  <a:buNone/>
                </a:pPr>
                <a:r>
                  <a:rPr lang="en-US" sz="2000" dirty="0">
                    <a:cs typeface="Calibri" panose="020F0502020204030204" pitchFamily="34" charset="0"/>
                  </a:rPr>
                  <a:t>		</a:t>
                </a:r>
                <a14:m>
                  <m:oMath xmlns:m="http://schemas.openxmlformats.org/officeDocument/2006/math">
                    <m:acc>
                      <m:accPr>
                        <m:chr m:val="⃗"/>
                        <m:ctrlPr>
                          <a:rPr lang="en-US" sz="2000" i="1">
                            <a:latin typeface="Cambria Math" panose="02040503050406030204" pitchFamily="18" charset="0"/>
                            <a:cs typeface="Calibri" panose="020F0502020204030204" pitchFamily="34" charset="0"/>
                          </a:rPr>
                        </m:ctrlPr>
                      </m:accPr>
                      <m:e>
                        <m:r>
                          <a:rPr lang="en-US" sz="2000">
                            <a:latin typeface="Cambria Math" panose="02040503050406030204" pitchFamily="18" charset="0"/>
                            <a:cs typeface="Calibri" panose="020F0502020204030204" pitchFamily="34" charset="0"/>
                          </a:rPr>
                          <m:t>𝐷</m:t>
                        </m:r>
                      </m:e>
                    </m:acc>
                    <m:r>
                      <a:rPr lang="en-US" sz="2000">
                        <a:latin typeface="Cambria Math" panose="02040503050406030204" pitchFamily="18" charset="0"/>
                        <a:cs typeface="Calibri" panose="020F0502020204030204" pitchFamily="34" charset="0"/>
                      </a:rPr>
                      <m:t>=</m:t>
                    </m:r>
                    <m:f>
                      <m:fPr>
                        <m:ctrlPr>
                          <a:rPr lang="en-US" sz="2000" i="1">
                            <a:latin typeface="Cambria Math" panose="02040503050406030204" pitchFamily="18" charset="0"/>
                            <a:cs typeface="Calibri" panose="020F0502020204030204" pitchFamily="34" charset="0"/>
                          </a:rPr>
                        </m:ctrlPr>
                      </m:fPr>
                      <m:num>
                        <m:sSub>
                          <m:sSubPr>
                            <m:ctrlPr>
                              <a:rPr lang="en-US" sz="2000" i="1">
                                <a:latin typeface="Cambria Math" panose="02040503050406030204" pitchFamily="18" charset="0"/>
                                <a:cs typeface="Calibri" panose="020F0502020204030204" pitchFamily="34" charset="0"/>
                              </a:rPr>
                            </m:ctrlPr>
                          </m:sSubPr>
                          <m:e>
                            <m:acc>
                              <m:accPr>
                                <m:chr m:val="⃗"/>
                                <m:ctrlPr>
                                  <a:rPr lang="en-US" sz="2000" i="1">
                                    <a:latin typeface="Cambria Math" panose="02040503050406030204" pitchFamily="18" charset="0"/>
                                    <a:cs typeface="Calibri" panose="020F0502020204030204" pitchFamily="34" charset="0"/>
                                  </a:rPr>
                                </m:ctrlPr>
                              </m:accPr>
                              <m:e>
                                <m:r>
                                  <a:rPr lang="en-US" sz="2000">
                                    <a:latin typeface="Cambria Math" panose="02040503050406030204" pitchFamily="18" charset="0"/>
                                    <a:cs typeface="Calibri" panose="020F0502020204030204" pitchFamily="34" charset="0"/>
                                  </a:rPr>
                                  <m:t>𝑑</m:t>
                                </m:r>
                              </m:e>
                            </m:acc>
                          </m:e>
                          <m:sub>
                            <m:r>
                              <a:rPr lang="en-US" sz="2000">
                                <a:latin typeface="Cambria Math" panose="02040503050406030204" pitchFamily="18" charset="0"/>
                                <a:cs typeface="Calibri" panose="020F0502020204030204" pitchFamily="34" charset="0"/>
                              </a:rPr>
                              <m:t>𝑁𝑃</m:t>
                            </m:r>
                          </m:sub>
                        </m:sSub>
                        <m:r>
                          <a:rPr lang="en-US" sz="2000">
                            <a:latin typeface="Cambria Math" panose="02040503050406030204" pitchFamily="18" charset="0"/>
                            <a:cs typeface="Calibri" panose="020F0502020204030204" pitchFamily="34" charset="0"/>
                          </a:rPr>
                          <m:t>+</m:t>
                        </m:r>
                        <m:nary>
                          <m:naryPr>
                            <m:chr m:val="∑"/>
                            <m:limLoc m:val="subSup"/>
                            <m:ctrlPr>
                              <a:rPr lang="en-US" sz="2000" i="1">
                                <a:latin typeface="Cambria Math" panose="02040503050406030204" pitchFamily="18" charset="0"/>
                                <a:cs typeface="Calibri" panose="020F0502020204030204" pitchFamily="34" charset="0"/>
                              </a:rPr>
                            </m:ctrlPr>
                          </m:naryPr>
                          <m:sub>
                            <m:r>
                              <a:rPr lang="en-US" sz="2000">
                                <a:latin typeface="Cambria Math" panose="02040503050406030204" pitchFamily="18" charset="0"/>
                                <a:cs typeface="Calibri" panose="020F0502020204030204" pitchFamily="34" charset="0"/>
                              </a:rPr>
                              <m:t>𝑖</m:t>
                            </m:r>
                          </m:sub>
                          <m:sup>
                            <m:r>
                              <a:rPr lang="en-US" sz="2000">
                                <a:latin typeface="Cambria Math" panose="02040503050406030204" pitchFamily="18" charset="0"/>
                                <a:cs typeface="Calibri" panose="020F0502020204030204" pitchFamily="34" charset="0"/>
                              </a:rPr>
                              <m:t>𝑛</m:t>
                            </m:r>
                          </m:sup>
                          <m:e>
                            <m:sSub>
                              <m:sSubPr>
                                <m:ctrlPr>
                                  <a:rPr lang="en-US" sz="2000" i="1">
                                    <a:latin typeface="Cambria Math" panose="02040503050406030204" pitchFamily="18" charset="0"/>
                                    <a:cs typeface="Calibri" panose="020F0502020204030204" pitchFamily="34" charset="0"/>
                                  </a:rPr>
                                </m:ctrlPr>
                              </m:sSubPr>
                              <m:e>
                                <m:acc>
                                  <m:accPr>
                                    <m:chr m:val="⃗"/>
                                    <m:ctrlPr>
                                      <a:rPr lang="en-US" sz="2000" i="1">
                                        <a:latin typeface="Cambria Math" panose="02040503050406030204" pitchFamily="18" charset="0"/>
                                        <a:cs typeface="Calibri" panose="020F0502020204030204" pitchFamily="34" charset="0"/>
                                      </a:rPr>
                                    </m:ctrlPr>
                                  </m:accPr>
                                  <m:e>
                                    <m:r>
                                      <a:rPr lang="en-US" sz="2000">
                                        <a:latin typeface="Cambria Math" panose="02040503050406030204" pitchFamily="18" charset="0"/>
                                        <a:cs typeface="Calibri" panose="020F0502020204030204" pitchFamily="34" charset="0"/>
                                      </a:rPr>
                                      <m:t>𝑑</m:t>
                                    </m:r>
                                  </m:e>
                                </m:acc>
                              </m:e>
                              <m:sub>
                                <m:r>
                                  <a:rPr lang="en-US" sz="2000">
                                    <a:latin typeface="Cambria Math" panose="02040503050406030204" pitchFamily="18" charset="0"/>
                                    <a:cs typeface="Calibri" panose="020F0502020204030204" pitchFamily="34" charset="0"/>
                                  </a:rPr>
                                  <m:t>𝑖</m:t>
                                </m:r>
                              </m:sub>
                            </m:sSub>
                          </m:e>
                        </m:nary>
                      </m:num>
                      <m:den>
                        <m:r>
                          <a:rPr lang="en-US" sz="2000">
                            <a:latin typeface="Cambria Math" panose="02040503050406030204" pitchFamily="18" charset="0"/>
                            <a:cs typeface="Calibri" panose="020F0502020204030204" pitchFamily="34" charset="0"/>
                          </a:rPr>
                          <m:t>𝑛𝑜</m:t>
                        </m:r>
                        <m:r>
                          <a:rPr lang="en-US" sz="2000">
                            <a:latin typeface="Cambria Math" panose="02040503050406030204" pitchFamily="18" charset="0"/>
                            <a:cs typeface="Calibri" panose="020F0502020204030204" pitchFamily="34" charset="0"/>
                          </a:rPr>
                          <m:t>. </m:t>
                        </m:r>
                        <m:r>
                          <a:rPr lang="en-US" sz="2000">
                            <a:latin typeface="Cambria Math" panose="02040503050406030204" pitchFamily="18" charset="0"/>
                            <a:cs typeface="Calibri" panose="020F0502020204030204" pitchFamily="34" charset="0"/>
                          </a:rPr>
                          <m:t>𝑜𝑓</m:t>
                        </m:r>
                        <m:r>
                          <a:rPr lang="en-US" sz="2000">
                            <a:latin typeface="Cambria Math" panose="02040503050406030204" pitchFamily="18" charset="0"/>
                            <a:cs typeface="Calibri" panose="020F0502020204030204" pitchFamily="34" charset="0"/>
                          </a:rPr>
                          <m:t> </m:t>
                        </m:r>
                        <m:r>
                          <a:rPr lang="en-US" sz="2000">
                            <a:latin typeface="Cambria Math" panose="02040503050406030204" pitchFamily="18" charset="0"/>
                            <a:cs typeface="Calibri" panose="020F0502020204030204" pitchFamily="34" charset="0"/>
                          </a:rPr>
                          <m:t>𝑑𝑖𝑟𝑒𝑐𝑡𝑖𝑜𝑛𝑠</m:t>
                        </m:r>
                      </m:den>
                    </m:f>
                  </m:oMath>
                </a14:m>
                <a:endParaRPr lang="en-US" sz="2000" dirty="0">
                  <a:latin typeface="Century Gothic" panose="020B0502020202020204" pitchFamily="34" charset="0"/>
                  <a:cs typeface="Calibri" panose="020F0502020204030204" pitchFamily="34" charset="0"/>
                </a:endParaRPr>
              </a:p>
              <a:p>
                <a:endParaRPr lang="en-US" sz="2000" dirty="0"/>
              </a:p>
            </p:txBody>
          </p:sp>
        </mc:Choice>
        <mc:Fallback xmlns="">
          <p:sp>
            <p:nvSpPr>
              <p:cNvPr id="11" name="Text Placeholder 3">
                <a:extLst>
                  <a:ext uri="{FF2B5EF4-FFF2-40B4-BE49-F238E27FC236}">
                    <a16:creationId xmlns:a16="http://schemas.microsoft.com/office/drawing/2014/main" id="{0BCD43EA-F133-49BF-BEC3-6644A8A20FE7}"/>
                  </a:ext>
                </a:extLst>
              </p:cNvPr>
              <p:cNvSpPr txBox="1">
                <a:spLocks noRot="1" noChangeAspect="1" noMove="1" noResize="1" noEditPoints="1" noAdjustHandles="1" noChangeArrowheads="1" noChangeShapeType="1" noTextEdit="1"/>
              </p:cNvSpPr>
              <p:nvPr/>
            </p:nvSpPr>
            <p:spPr>
              <a:xfrm>
                <a:off x="849086" y="1801605"/>
                <a:ext cx="10504714" cy="3239125"/>
              </a:xfrm>
              <a:prstGeom prst="rect">
                <a:avLst/>
              </a:prstGeom>
              <a:blipFill>
                <a:blip r:embed="rId2"/>
                <a:stretch>
                  <a:fillRect l="-522" t="-2072" r="-1218"/>
                </a:stretch>
              </a:blipFill>
            </p:spPr>
            <p:txBody>
              <a:bodyPr/>
              <a:lstStyle/>
              <a:p>
                <a:r>
                  <a:rPr lang="en-US">
                    <a:noFill/>
                  </a:rPr>
                  <a:t> </a:t>
                </a:r>
              </a:p>
            </p:txBody>
          </p:sp>
        </mc:Fallback>
      </mc:AlternateContent>
      <p:sp>
        <p:nvSpPr>
          <p:cNvPr id="14" name="Footer Placeholder 5">
            <a:extLst>
              <a:ext uri="{FF2B5EF4-FFF2-40B4-BE49-F238E27FC236}">
                <a16:creationId xmlns:a16="http://schemas.microsoft.com/office/drawing/2014/main" id="{F661F99C-32B3-486E-A4A8-35A8FC0E7FD1}"/>
              </a:ext>
            </a:extLst>
          </p:cNvPr>
          <p:cNvSpPr>
            <a:spLocks noGrp="1"/>
          </p:cNvSpPr>
          <p:nvPr>
            <p:ph type="ftr" sz="quarter" idx="11"/>
          </p:nvPr>
        </p:nvSpPr>
        <p:spPr>
          <a:xfrm>
            <a:off x="4038600" y="6356350"/>
            <a:ext cx="4114800" cy="365125"/>
          </a:xfrm>
        </p:spPr>
        <p:txBody>
          <a:bodyPr/>
          <a:lstStyle/>
          <a:p>
            <a:r>
              <a:rPr lang="en-US" dirty="0"/>
              <a:t>Multi-Agent Robotics</a:t>
            </a:r>
          </a:p>
        </p:txBody>
      </p:sp>
      <p:grpSp>
        <p:nvGrpSpPr>
          <p:cNvPr id="12" name="Group 11"/>
          <p:cNvGrpSpPr/>
          <p:nvPr/>
        </p:nvGrpSpPr>
        <p:grpSpPr>
          <a:xfrm>
            <a:off x="8367987" y="3247458"/>
            <a:ext cx="2390775" cy="2314575"/>
            <a:chOff x="0" y="0"/>
            <a:chExt cx="2390775" cy="2314575"/>
          </a:xfrm>
        </p:grpSpPr>
        <p:sp>
          <p:nvSpPr>
            <p:cNvPr id="13" name="Text Box 5"/>
            <p:cNvSpPr txBox="1"/>
            <p:nvPr/>
          </p:nvSpPr>
          <p:spPr>
            <a:xfrm>
              <a:off x="0" y="0"/>
              <a:ext cx="2390775" cy="23145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100" b="1" dirty="0">
                  <a:effectLst/>
                  <a:ea typeface="Calibri" panose="020F0502020204030204" pitchFamily="34" charset="0"/>
                  <a:cs typeface="Arial" panose="020B0604020202020204" pitchFamily="34" charset="0"/>
                </a:rPr>
                <a:t>(-1,1)                     (0,1)                     (1,1)</a:t>
              </a:r>
            </a:p>
            <a:p>
              <a:pPr marL="0" marR="0">
                <a:lnSpc>
                  <a:spcPct val="115000"/>
                </a:lnSpc>
                <a:spcBef>
                  <a:spcPts val="0"/>
                </a:spcBef>
                <a:spcAft>
                  <a:spcPts val="1000"/>
                </a:spcAft>
              </a:pPr>
              <a:r>
                <a:rPr lang="en-US" sz="1100" b="1" dirty="0">
                  <a:effectLst/>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sz="1100" b="1" dirty="0">
                  <a:effectLst/>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sz="1100" b="1" dirty="0">
                  <a:effectLst/>
                  <a:ea typeface="Calibri" panose="020F0502020204030204" pitchFamily="34" charset="0"/>
                  <a:cs typeface="Arial" panose="020B0604020202020204" pitchFamily="34" charset="0"/>
                </a:rPr>
                <a:t>(-1,0)                                                   (1,0)</a:t>
              </a:r>
            </a:p>
            <a:p>
              <a:pPr marL="0" marR="0">
                <a:lnSpc>
                  <a:spcPct val="115000"/>
                </a:lnSpc>
                <a:spcBef>
                  <a:spcPts val="0"/>
                </a:spcBef>
                <a:spcAft>
                  <a:spcPts val="1000"/>
                </a:spcAft>
              </a:pPr>
              <a:r>
                <a:rPr lang="en-US" sz="1100" b="1" dirty="0">
                  <a:effectLst/>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sz="1100" b="1" dirty="0">
                  <a:effectLst/>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sz="1100" b="1" dirty="0">
                  <a:effectLst/>
                  <a:ea typeface="Calibri" panose="020F0502020204030204" pitchFamily="34" charset="0"/>
                  <a:cs typeface="Arial" panose="020B0604020202020204" pitchFamily="34" charset="0"/>
                </a:rPr>
                <a:t>(-1,-1)                    (0,-1)                   (1,-1)</a:t>
              </a:r>
            </a:p>
            <a:p>
              <a:pPr marL="0" marR="0">
                <a:lnSpc>
                  <a:spcPct val="115000"/>
                </a:lnSpc>
                <a:spcBef>
                  <a:spcPts val="0"/>
                </a:spcBef>
                <a:spcAft>
                  <a:spcPts val="1000"/>
                </a:spcAft>
              </a:pPr>
              <a:r>
                <a:rPr lang="en-US" sz="1100" dirty="0">
                  <a:effectLst/>
                  <a:ea typeface="Calibri" panose="020F0502020204030204" pitchFamily="34" charset="0"/>
                  <a:cs typeface="Arial" panose="020B0604020202020204" pitchFamily="34" charset="0"/>
                </a:rPr>
                <a:t> </a:t>
              </a:r>
            </a:p>
          </p:txBody>
        </p:sp>
        <p:grpSp>
          <p:nvGrpSpPr>
            <p:cNvPr id="15" name="Group 14"/>
            <p:cNvGrpSpPr/>
            <p:nvPr/>
          </p:nvGrpSpPr>
          <p:grpSpPr>
            <a:xfrm>
              <a:off x="447675" y="276225"/>
              <a:ext cx="1485900" cy="1571625"/>
              <a:chOff x="0" y="228600"/>
              <a:chExt cx="1485900" cy="1571625"/>
            </a:xfrm>
          </p:grpSpPr>
          <p:sp>
            <p:nvSpPr>
              <p:cNvPr id="16" name="Oval 15"/>
              <p:cNvSpPr/>
              <p:nvPr/>
            </p:nvSpPr>
            <p:spPr>
              <a:xfrm>
                <a:off x="0" y="361950"/>
                <a:ext cx="1485900" cy="1438275"/>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7" name="Up Arrow 16"/>
              <p:cNvSpPr/>
              <p:nvPr/>
            </p:nvSpPr>
            <p:spPr>
              <a:xfrm>
                <a:off x="628649" y="228600"/>
                <a:ext cx="238125" cy="130810"/>
              </a:xfrm>
              <a:prstGeom prst="up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8" name="Text Box 4"/>
              <p:cNvSpPr txBox="1"/>
              <p:nvPr/>
            </p:nvSpPr>
            <p:spPr>
              <a:xfrm>
                <a:off x="428625" y="304800"/>
                <a:ext cx="733425" cy="47625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15000"/>
                  </a:lnSpc>
                  <a:spcBef>
                    <a:spcPts val="0"/>
                  </a:spcBef>
                  <a:spcAft>
                    <a:spcPts val="1000"/>
                  </a:spcAft>
                </a:pPr>
                <a:r>
                  <a:rPr lang="en-US" sz="1600">
                    <a:effectLst/>
                    <a:ea typeface="Calibri" panose="020F0502020204030204" pitchFamily="34" charset="0"/>
                    <a:cs typeface="Arial" panose="020B0604020202020204" pitchFamily="34" charset="0"/>
                  </a:rPr>
                  <a:t>Front</a:t>
                </a:r>
                <a:endParaRPr lang="en-US" sz="1100">
                  <a:effectLst/>
                  <a:ea typeface="Calibri" panose="020F0502020204030204" pitchFamily="34" charset="0"/>
                  <a:cs typeface="Arial" panose="020B0604020202020204" pitchFamily="34" charset="0"/>
                </a:endParaRPr>
              </a:p>
            </p:txBody>
          </p:sp>
        </p:grpSp>
      </p:grpSp>
    </p:spTree>
    <p:extLst>
      <p:ext uri="{BB962C8B-B14F-4D97-AF65-F5344CB8AC3E}">
        <p14:creationId xmlns:p14="http://schemas.microsoft.com/office/powerpoint/2010/main" val="401642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75</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4165134"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Cooperative Control</a:t>
            </a:r>
            <a:endParaRPr lang="en-US" sz="2800" b="1" dirty="0">
              <a:latin typeface="Century Gothic" panose="020B0502020202020204" pitchFamily="34" charset="0"/>
            </a:endParaRPr>
          </a:p>
        </p:txBody>
      </p:sp>
      <p:pic>
        <p:nvPicPr>
          <p:cNvPr id="12" name="Content Placeholder 3">
            <a:extLst>
              <a:ext uri="{FF2B5EF4-FFF2-40B4-BE49-F238E27FC236}">
                <a16:creationId xmlns:a16="http://schemas.microsoft.com/office/drawing/2014/main" id="{CB8E7F80-BDE6-41B6-BDFD-F628EAD2C177}"/>
              </a:ext>
            </a:extLst>
          </p:cNvPr>
          <p:cNvPicPr>
            <a:picLocks/>
          </p:cNvPicPr>
          <p:nvPr/>
        </p:nvPicPr>
        <p:blipFill rotWithShape="1">
          <a:blip r:embed="rId2">
            <a:extLst>
              <a:ext uri="{28A0092B-C50C-407E-A947-70E740481C1C}">
                <a14:useLocalDpi xmlns:a14="http://schemas.microsoft.com/office/drawing/2010/main" val="0"/>
              </a:ext>
            </a:extLst>
          </a:blip>
          <a:srcRect b="10499"/>
          <a:stretch/>
        </p:blipFill>
        <p:spPr bwMode="auto">
          <a:xfrm>
            <a:off x="2807101" y="3275283"/>
            <a:ext cx="6349708" cy="2982688"/>
          </a:xfrm>
          <a:prstGeom prst="rect">
            <a:avLst/>
          </a:prstGeom>
          <a:ln>
            <a:noFill/>
          </a:ln>
          <a:extLst>
            <a:ext uri="{53640926-AAD7-44D8-BBD7-CCE9431645EC}">
              <a14:shadowObscured xmlns:a14="http://schemas.microsoft.com/office/drawing/2010/main"/>
            </a:ext>
          </a:extLst>
        </p:spPr>
      </p:pic>
      <p:sp>
        <p:nvSpPr>
          <p:cNvPr id="14" name="Content Placeholder 4">
            <a:extLst>
              <a:ext uri="{FF2B5EF4-FFF2-40B4-BE49-F238E27FC236}">
                <a16:creationId xmlns:a16="http://schemas.microsoft.com/office/drawing/2014/main" id="{F5535546-FA65-4ABF-9BFE-69862347DB91}"/>
              </a:ext>
            </a:extLst>
          </p:cNvPr>
          <p:cNvSpPr>
            <a:spLocks noGrp="1"/>
          </p:cNvSpPr>
          <p:nvPr>
            <p:ph idx="1"/>
          </p:nvPr>
        </p:nvSpPr>
        <p:spPr>
          <a:xfrm>
            <a:off x="1286432" y="2232820"/>
            <a:ext cx="9601200" cy="3581400"/>
          </a:xfrm>
        </p:spPr>
        <p:txBody>
          <a:bodyPr>
            <a:normAutofit/>
          </a:bodyPr>
          <a:lstStyle/>
          <a:p>
            <a:pPr>
              <a:buFont typeface="Arial" panose="020B0604020202020204" pitchFamily="34" charset="0"/>
              <a:buChar char="•"/>
            </a:pPr>
            <a:r>
              <a:rPr lang="en-US" sz="2000" dirty="0">
                <a:latin typeface="Century Gothic" panose="020B0502020202020204" pitchFamily="34" charset="0"/>
                <a:cs typeface="Calibri" panose="020F0502020204030204" pitchFamily="34" charset="0"/>
              </a:rPr>
              <a:t>Controlling a multi-agent robotic system to fulfill a common goal.</a:t>
            </a:r>
          </a:p>
          <a:p>
            <a:r>
              <a:rPr lang="en-US" sz="2000" dirty="0">
                <a:latin typeface="Century Gothic" panose="020B0502020202020204" pitchFamily="34" charset="0"/>
                <a:cs typeface="Calibri" panose="020F0502020204030204" pitchFamily="34" charset="0"/>
              </a:rPr>
              <a:t>The purpose is achieving group behaviors using only local information available to each agent from sensing or communication devices.</a:t>
            </a:r>
          </a:p>
          <a:p>
            <a:pPr>
              <a:buFont typeface="Arial" panose="020B0604020202020204" pitchFamily="34" charset="0"/>
              <a:buChar char="•"/>
            </a:pPr>
            <a:endParaRPr lang="en-US" sz="2000" dirty="0">
              <a:latin typeface="Century Gothic" panose="020B0502020202020204" pitchFamily="34" charset="0"/>
              <a:cs typeface="Calibri" panose="020F0502020204030204" pitchFamily="34" charset="0"/>
            </a:endParaRPr>
          </a:p>
        </p:txBody>
      </p:sp>
      <p:sp>
        <p:nvSpPr>
          <p:cNvPr id="16" name="Footer Placeholder 5">
            <a:extLst>
              <a:ext uri="{FF2B5EF4-FFF2-40B4-BE49-F238E27FC236}">
                <a16:creationId xmlns:a16="http://schemas.microsoft.com/office/drawing/2014/main" id="{DACFFD4E-87D6-422C-B59C-32A075EC6FE2}"/>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946548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76</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49680" y="1687372"/>
            <a:ext cx="6255191"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Cooperative Control</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10504714"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Century Gothic" panose="020B0502020202020204" pitchFamily="34" charset="0"/>
                <a:cs typeface="Calibri" panose="020F0502020204030204" pitchFamily="34" charset="0"/>
              </a:rPr>
              <a:t>Basic Elements of Cooperative Control</a:t>
            </a:r>
            <a:endParaRPr lang="en-US" sz="2000" dirty="0">
              <a:latin typeface="Century Gothic" panose="020B0502020202020204" pitchFamily="34" charset="0"/>
              <a:cs typeface="Calibri" panose="020F0502020204030204" pitchFamily="34" charset="0"/>
            </a:endParaRPr>
          </a:p>
          <a:p>
            <a:r>
              <a:rPr lang="en-US" sz="2000" dirty="0">
                <a:latin typeface="Century Gothic" panose="020B0502020202020204" pitchFamily="34" charset="0"/>
                <a:cs typeface="Calibri" panose="020F0502020204030204" pitchFamily="34" charset="0"/>
              </a:rPr>
              <a:t>Agents.</a:t>
            </a:r>
          </a:p>
          <a:p>
            <a:r>
              <a:rPr lang="en-US" sz="2000" b="1" dirty="0">
                <a:latin typeface="Century Gothic" panose="020B0502020202020204" pitchFamily="34" charset="0"/>
                <a:cs typeface="Calibri" panose="020F0502020204030204" pitchFamily="34" charset="0"/>
              </a:rPr>
              <a:t>Group objective</a:t>
            </a:r>
            <a:r>
              <a:rPr lang="en-US" sz="2000" dirty="0">
                <a:latin typeface="Century Gothic" panose="020B0502020202020204" pitchFamily="34" charset="0"/>
                <a:cs typeface="Calibri" panose="020F0502020204030204" pitchFamily="34" charset="0"/>
              </a:rPr>
              <a:t>: that is difficult to achieve by an individual agent.</a:t>
            </a:r>
          </a:p>
          <a:p>
            <a:r>
              <a:rPr lang="en-US" sz="2000" dirty="0">
                <a:latin typeface="Century Gothic" panose="020B0502020202020204" pitchFamily="34" charset="0"/>
                <a:cs typeface="Calibri" panose="020F0502020204030204" pitchFamily="34" charset="0"/>
              </a:rPr>
              <a:t>Information topology.</a:t>
            </a:r>
          </a:p>
          <a:p>
            <a:r>
              <a:rPr lang="en-US" sz="2000" b="1" dirty="0">
                <a:latin typeface="Century Gothic" panose="020B0502020202020204" pitchFamily="34" charset="0"/>
                <a:cs typeface="Calibri" panose="020F0502020204030204" pitchFamily="34" charset="0"/>
              </a:rPr>
              <a:t>Control algorithms</a:t>
            </a:r>
            <a:r>
              <a:rPr lang="en-US" sz="2000" dirty="0">
                <a:latin typeface="Century Gothic" panose="020B0502020202020204" pitchFamily="34" charset="0"/>
                <a:cs typeface="Calibri" panose="020F0502020204030204" pitchFamily="34" charset="0"/>
              </a:rPr>
              <a:t>: governing the motion of the agents.</a:t>
            </a:r>
          </a:p>
        </p:txBody>
      </p:sp>
      <p:sp>
        <p:nvSpPr>
          <p:cNvPr id="14" name="Footer Placeholder 5">
            <a:extLst>
              <a:ext uri="{FF2B5EF4-FFF2-40B4-BE49-F238E27FC236}">
                <a16:creationId xmlns:a16="http://schemas.microsoft.com/office/drawing/2014/main" id="{F661F99C-32B3-486E-A4A8-35A8FC0E7F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91320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77</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49680" y="1687372"/>
            <a:ext cx="6255191"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Cooperative Control</a:t>
            </a:r>
            <a:endParaRPr lang="en-US" sz="2800" b="1" dirty="0">
              <a:latin typeface="Century Gothic" panose="020B0502020202020204" pitchFamily="34" charset="0"/>
            </a:endParaRP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10504714"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Century Gothic" panose="020B0502020202020204" pitchFamily="34" charset="0"/>
                <a:cs typeface="Calibri" panose="020F0502020204030204" pitchFamily="34" charset="0"/>
              </a:rPr>
              <a:t>The group objective :</a:t>
            </a:r>
          </a:p>
          <a:p>
            <a:r>
              <a:rPr lang="en-US" sz="2000" dirty="0">
                <a:latin typeface="Century Gothic" panose="020B0502020202020204" pitchFamily="34" charset="0"/>
                <a:cs typeface="Calibri" panose="020F0502020204030204" pitchFamily="34" charset="0"/>
              </a:rPr>
              <a:t>forming the geometric patterns that’s called formation control asymptotically.</a:t>
            </a:r>
          </a:p>
          <a:p>
            <a:r>
              <a:rPr lang="en-US" sz="2000" dirty="0">
                <a:latin typeface="Century Gothic" panose="020B0502020202020204" pitchFamily="34" charset="0"/>
                <a:cs typeface="Calibri" panose="020F0502020204030204" pitchFamily="34" charset="0"/>
              </a:rPr>
              <a:t>stabilizing the relative distances/positions between agents to the desired values. </a:t>
            </a:r>
          </a:p>
          <a:p>
            <a:pPr marL="0" indent="0">
              <a:buNone/>
            </a:pPr>
            <a:endParaRPr lang="en-US" sz="2000" dirty="0">
              <a:latin typeface="Century Gothic" panose="020B0502020202020204" pitchFamily="34" charset="0"/>
              <a:cs typeface="Calibri" panose="020F0502020204030204" pitchFamily="34" charset="0"/>
            </a:endParaRPr>
          </a:p>
        </p:txBody>
      </p:sp>
      <p:sp>
        <p:nvSpPr>
          <p:cNvPr id="14" name="Footer Placeholder 5">
            <a:extLst>
              <a:ext uri="{FF2B5EF4-FFF2-40B4-BE49-F238E27FC236}">
                <a16:creationId xmlns:a16="http://schemas.microsoft.com/office/drawing/2014/main" id="{F661F99C-32B3-486E-A4A8-35A8FC0E7FD1}"/>
              </a:ext>
            </a:extLst>
          </p:cNvPr>
          <p:cNvSpPr>
            <a:spLocks noGrp="1"/>
          </p:cNvSpPr>
          <p:nvPr>
            <p:ph type="ftr" sz="quarter" idx="11"/>
          </p:nvPr>
        </p:nvSpPr>
        <p:spPr>
          <a:xfrm>
            <a:off x="4038600" y="6356350"/>
            <a:ext cx="4114800" cy="365125"/>
          </a:xfrm>
        </p:spPr>
        <p:txBody>
          <a:bodyPr/>
          <a:lstStyle/>
          <a:p>
            <a:r>
              <a:rPr lang="en-US" dirty="0"/>
              <a:t>Multi-Agent Robotics</a:t>
            </a:r>
          </a:p>
        </p:txBody>
      </p:sp>
      <p:pic>
        <p:nvPicPr>
          <p:cNvPr id="10" name="Content Placeholder 3">
            <a:extLst>
              <a:ext uri="{FF2B5EF4-FFF2-40B4-BE49-F238E27FC236}">
                <a16:creationId xmlns:a16="http://schemas.microsoft.com/office/drawing/2014/main" id="{9562FC2E-3708-4677-846E-BD6CCEC98941}"/>
              </a:ext>
            </a:extLst>
          </p:cNvPr>
          <p:cNvPicPr>
            <a:picLocks/>
          </p:cNvPicPr>
          <p:nvPr/>
        </p:nvPicPr>
        <p:blipFill rotWithShape="1">
          <a:blip r:embed="rId2">
            <a:extLst>
              <a:ext uri="{28A0092B-C50C-407E-A947-70E740481C1C}">
                <a14:useLocalDpi xmlns:a14="http://schemas.microsoft.com/office/drawing/2010/main" val="0"/>
              </a:ext>
            </a:extLst>
          </a:blip>
          <a:srcRect l="11593" t="46565" r="9840" b="17217"/>
          <a:stretch/>
        </p:blipFill>
        <p:spPr bwMode="auto">
          <a:xfrm>
            <a:off x="2971801" y="4047565"/>
            <a:ext cx="5860868" cy="20032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227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78</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6255191"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Implementation</a:t>
            </a:r>
          </a:p>
        </p:txBody>
      </p:sp>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67757"/>
            <a:ext cx="9666514"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latin typeface="Century Gothic" panose="020B0502020202020204" pitchFamily="34" charset="0"/>
                <a:cs typeface="Calibri" panose="020F0502020204030204" pitchFamily="34" charset="0"/>
              </a:rPr>
              <a:t>we have three agents: one leader and two followers.</a:t>
            </a:r>
          </a:p>
          <a:p>
            <a:pPr marL="0" indent="0">
              <a:buNone/>
            </a:pPr>
            <a:r>
              <a:rPr lang="en-US" sz="2000" dirty="0">
                <a:latin typeface="Century Gothic" panose="020B0502020202020204" pitchFamily="34" charset="0"/>
                <a:cs typeface="Calibri" panose="020F0502020204030204" pitchFamily="34" charset="0"/>
              </a:rPr>
              <a:t>two approaches are applied :</a:t>
            </a:r>
          </a:p>
          <a:p>
            <a:pPr marL="457200" indent="-457200">
              <a:buFont typeface="+mj-lt"/>
              <a:buAutoNum type="arabicPeriod"/>
            </a:pPr>
            <a:r>
              <a:rPr lang="en-US" sz="2000" dirty="0">
                <a:latin typeface="Century Gothic" panose="020B0502020202020204" pitchFamily="34" charset="0"/>
                <a:cs typeface="Calibri" panose="020F0502020204030204" pitchFamily="34" charset="0"/>
              </a:rPr>
              <a:t>Single-Integrator modeled Agents.</a:t>
            </a:r>
          </a:p>
          <a:p>
            <a:pPr marL="457200" indent="-457200">
              <a:buFont typeface="+mj-lt"/>
              <a:buAutoNum type="arabicPeriod"/>
            </a:pPr>
            <a:r>
              <a:rPr lang="en-US" sz="2000" dirty="0">
                <a:latin typeface="Century Gothic" panose="020B0502020202020204" pitchFamily="34" charset="0"/>
                <a:cs typeface="Calibri" panose="020F0502020204030204" pitchFamily="34" charset="0"/>
              </a:rPr>
              <a:t>Non-Holonomic Agents.</a:t>
            </a:r>
          </a:p>
          <a:p>
            <a:pPr marL="457200" indent="-457200">
              <a:buFont typeface="+mj-lt"/>
              <a:buAutoNum type="arabicPeriod"/>
            </a:pPr>
            <a:endParaRPr lang="en-US" sz="2000" dirty="0">
              <a:latin typeface="Century Gothic" panose="020B0502020202020204" pitchFamily="34" charset="0"/>
              <a:cs typeface="Calibri" panose="020F0502020204030204" pitchFamily="34" charset="0"/>
            </a:endParaRPr>
          </a:p>
          <a:p>
            <a:pPr marL="0" indent="0">
              <a:buNone/>
            </a:pPr>
            <a:endParaRPr lang="en-US" sz="2000" dirty="0"/>
          </a:p>
        </p:txBody>
      </p:sp>
      <p:sp>
        <p:nvSpPr>
          <p:cNvPr id="37" name="Footer Placeholder 5">
            <a:extLst>
              <a:ext uri="{FF2B5EF4-FFF2-40B4-BE49-F238E27FC236}">
                <a16:creationId xmlns:a16="http://schemas.microsoft.com/office/drawing/2014/main" id="{0351281C-A2D0-4CAE-AA03-6E47548F0D71}"/>
              </a:ext>
            </a:extLst>
          </p:cNvPr>
          <p:cNvSpPr>
            <a:spLocks noGrp="1"/>
          </p:cNvSpPr>
          <p:nvPr>
            <p:ph type="ftr" sz="quarter" idx="11"/>
          </p:nvPr>
        </p:nvSpPr>
        <p:spPr>
          <a:xfrm>
            <a:off x="4038600" y="6356350"/>
            <a:ext cx="4114800" cy="365125"/>
          </a:xfrm>
        </p:spPr>
        <p:txBody>
          <a:bodyPr/>
          <a:lstStyle/>
          <a:p>
            <a:r>
              <a:rPr lang="en-US" dirty="0"/>
              <a:t>Multi-Agent Robotics</a:t>
            </a:r>
          </a:p>
        </p:txBody>
      </p:sp>
      <p:grpSp>
        <p:nvGrpSpPr>
          <p:cNvPr id="70" name="Group 69"/>
          <p:cNvGrpSpPr/>
          <p:nvPr/>
        </p:nvGrpSpPr>
        <p:grpSpPr>
          <a:xfrm>
            <a:off x="2568387" y="3054727"/>
            <a:ext cx="7804001" cy="3403230"/>
            <a:chOff x="2581834" y="2987492"/>
            <a:chExt cx="7804001" cy="3403230"/>
          </a:xfrm>
        </p:grpSpPr>
        <p:grpSp>
          <p:nvGrpSpPr>
            <p:cNvPr id="41" name="Group 40"/>
            <p:cNvGrpSpPr/>
            <p:nvPr/>
          </p:nvGrpSpPr>
          <p:grpSpPr>
            <a:xfrm rot="14729452">
              <a:off x="7286526" y="3487547"/>
              <a:ext cx="2808595" cy="1808486"/>
              <a:chOff x="6612336" y="3265349"/>
              <a:chExt cx="4880037" cy="2879949"/>
            </a:xfrm>
          </p:grpSpPr>
          <p:pic>
            <p:nvPicPr>
              <p:cNvPr id="42" name="Content Placeholder 43">
                <a:extLst>
                  <a:ext uri="{FF2B5EF4-FFF2-40B4-BE49-F238E27FC236}">
                    <a16:creationId xmlns:a16="http://schemas.microsoft.com/office/drawing/2014/main" id="{CB7AF750-1FFD-47D1-B473-2A6E1515C986}"/>
                  </a:ext>
                </a:extLst>
              </p:cNvPr>
              <p:cNvPicPr>
                <a:picLocks/>
              </p:cNvPicPr>
              <p:nvPr/>
            </p:nvPicPr>
            <p:blipFill rotWithShape="1">
              <a:blip r:embed="rId2">
                <a:extLst>
                  <a:ext uri="{28A0092B-C50C-407E-A947-70E740481C1C}">
                    <a14:useLocalDpi xmlns:a14="http://schemas.microsoft.com/office/drawing/2010/main" val="0"/>
                  </a:ext>
                </a:extLst>
              </a:blip>
              <a:srcRect l="71599"/>
              <a:stretch/>
            </p:blipFill>
            <p:spPr>
              <a:xfrm>
                <a:off x="8068239" y="4647138"/>
                <a:ext cx="1927034" cy="1498160"/>
              </a:xfrm>
              <a:prstGeom prst="rect">
                <a:avLst/>
              </a:prstGeom>
            </p:spPr>
          </p:pic>
          <p:pic>
            <p:nvPicPr>
              <p:cNvPr id="43" name="Content Placeholder 43">
                <a:extLst>
                  <a:ext uri="{FF2B5EF4-FFF2-40B4-BE49-F238E27FC236}">
                    <a16:creationId xmlns:a16="http://schemas.microsoft.com/office/drawing/2014/main" id="{CB7AF750-1FFD-47D1-B473-2A6E1515C986}"/>
                  </a:ext>
                </a:extLst>
              </p:cNvPr>
              <p:cNvPicPr>
                <a:picLocks/>
              </p:cNvPicPr>
              <p:nvPr/>
            </p:nvPicPr>
            <p:blipFill rotWithShape="1">
              <a:blip r:embed="rId2">
                <a:extLst>
                  <a:ext uri="{28A0092B-C50C-407E-A947-70E740481C1C}">
                    <a14:useLocalDpi xmlns:a14="http://schemas.microsoft.com/office/drawing/2010/main" val="0"/>
                  </a:ext>
                </a:extLst>
              </a:blip>
              <a:srcRect l="71599"/>
              <a:stretch/>
            </p:blipFill>
            <p:spPr>
              <a:xfrm>
                <a:off x="9565339" y="3320367"/>
                <a:ext cx="1927034" cy="1498160"/>
              </a:xfrm>
              <a:prstGeom prst="rect">
                <a:avLst/>
              </a:prstGeom>
            </p:spPr>
          </p:pic>
          <p:pic>
            <p:nvPicPr>
              <p:cNvPr id="44" name="Content Placeholder 43">
                <a:extLst>
                  <a:ext uri="{FF2B5EF4-FFF2-40B4-BE49-F238E27FC236}">
                    <a16:creationId xmlns:a16="http://schemas.microsoft.com/office/drawing/2014/main" id="{CB7AF750-1FFD-47D1-B473-2A6E1515C986}"/>
                  </a:ext>
                </a:extLst>
              </p:cNvPr>
              <p:cNvPicPr>
                <a:picLocks/>
              </p:cNvPicPr>
              <p:nvPr/>
            </p:nvPicPr>
            <p:blipFill rotWithShape="1">
              <a:blip r:embed="rId2">
                <a:extLst>
                  <a:ext uri="{28A0092B-C50C-407E-A947-70E740481C1C}">
                    <a14:useLocalDpi xmlns:a14="http://schemas.microsoft.com/office/drawing/2010/main" val="0"/>
                  </a:ext>
                </a:extLst>
              </a:blip>
              <a:srcRect l="71599"/>
              <a:stretch/>
            </p:blipFill>
            <p:spPr>
              <a:xfrm>
                <a:off x="6612336" y="3265349"/>
                <a:ext cx="1927034" cy="1498160"/>
              </a:xfrm>
              <a:prstGeom prst="rect">
                <a:avLst/>
              </a:prstGeom>
            </p:spPr>
          </p:pic>
        </p:grpSp>
        <p:grpSp>
          <p:nvGrpSpPr>
            <p:cNvPr id="60" name="Group 59"/>
            <p:cNvGrpSpPr/>
            <p:nvPr/>
          </p:nvGrpSpPr>
          <p:grpSpPr>
            <a:xfrm>
              <a:off x="3001129" y="4355559"/>
              <a:ext cx="2765232" cy="1773937"/>
              <a:chOff x="3770029" y="3896830"/>
              <a:chExt cx="2765232" cy="1773937"/>
            </a:xfrm>
          </p:grpSpPr>
          <p:pic>
            <p:nvPicPr>
              <p:cNvPr id="38" name="Content Placeholder 43">
                <a:extLst>
                  <a:ext uri="{FF2B5EF4-FFF2-40B4-BE49-F238E27FC236}">
                    <a16:creationId xmlns:a16="http://schemas.microsoft.com/office/drawing/2014/main" id="{CB7AF750-1FFD-47D1-B473-2A6E1515C986}"/>
                  </a:ext>
                </a:extLst>
              </p:cNvPr>
              <p:cNvPicPr>
                <a:picLocks/>
              </p:cNvPicPr>
              <p:nvPr/>
            </p:nvPicPr>
            <p:blipFill rotWithShape="1">
              <a:blip r:embed="rId2">
                <a:extLst>
                  <a:ext uri="{28A0092B-C50C-407E-A947-70E740481C1C}">
                    <a14:useLocalDpi xmlns:a14="http://schemas.microsoft.com/office/drawing/2010/main" val="0"/>
                  </a:ext>
                </a:extLst>
              </a:blip>
              <a:srcRect l="71599"/>
              <a:stretch/>
            </p:blipFill>
            <p:spPr>
              <a:xfrm>
                <a:off x="4564578" y="4729986"/>
                <a:ext cx="1109061" cy="940781"/>
              </a:xfrm>
              <a:prstGeom prst="rect">
                <a:avLst/>
              </a:prstGeom>
            </p:spPr>
          </p:pic>
          <p:pic>
            <p:nvPicPr>
              <p:cNvPr id="39" name="Content Placeholder 43">
                <a:extLst>
                  <a:ext uri="{FF2B5EF4-FFF2-40B4-BE49-F238E27FC236}">
                    <a16:creationId xmlns:a16="http://schemas.microsoft.com/office/drawing/2014/main" id="{CB7AF750-1FFD-47D1-B473-2A6E1515C986}"/>
                  </a:ext>
                </a:extLst>
              </p:cNvPr>
              <p:cNvPicPr>
                <a:picLocks/>
              </p:cNvPicPr>
              <p:nvPr/>
            </p:nvPicPr>
            <p:blipFill rotWithShape="1">
              <a:blip r:embed="rId2">
                <a:extLst>
                  <a:ext uri="{28A0092B-C50C-407E-A947-70E740481C1C}">
                    <a14:useLocalDpi xmlns:a14="http://schemas.microsoft.com/office/drawing/2010/main" val="0"/>
                  </a:ext>
                </a:extLst>
              </a:blip>
              <a:srcRect l="71599"/>
              <a:stretch/>
            </p:blipFill>
            <p:spPr>
              <a:xfrm>
                <a:off x="5426200" y="3896830"/>
                <a:ext cx="1109061" cy="940781"/>
              </a:xfrm>
              <a:prstGeom prst="rect">
                <a:avLst/>
              </a:prstGeom>
            </p:spPr>
          </p:pic>
          <p:pic>
            <p:nvPicPr>
              <p:cNvPr id="40" name="Content Placeholder 43">
                <a:extLst>
                  <a:ext uri="{FF2B5EF4-FFF2-40B4-BE49-F238E27FC236}">
                    <a16:creationId xmlns:a16="http://schemas.microsoft.com/office/drawing/2014/main" id="{CB7AF750-1FFD-47D1-B473-2A6E1515C986}"/>
                  </a:ext>
                </a:extLst>
              </p:cNvPr>
              <p:cNvPicPr>
                <a:picLocks/>
              </p:cNvPicPr>
              <p:nvPr/>
            </p:nvPicPr>
            <p:blipFill rotWithShape="1">
              <a:blip r:embed="rId2">
                <a:extLst>
                  <a:ext uri="{28A0092B-C50C-407E-A947-70E740481C1C}">
                    <a14:useLocalDpi xmlns:a14="http://schemas.microsoft.com/office/drawing/2010/main" val="0"/>
                  </a:ext>
                </a:extLst>
              </a:blip>
              <a:srcRect l="71599"/>
              <a:stretch/>
            </p:blipFill>
            <p:spPr>
              <a:xfrm>
                <a:off x="3770029" y="3896831"/>
                <a:ext cx="1109061" cy="940781"/>
              </a:xfrm>
              <a:prstGeom prst="rect">
                <a:avLst/>
              </a:prstGeom>
            </p:spPr>
          </p:pic>
          <p:grpSp>
            <p:nvGrpSpPr>
              <p:cNvPr id="59" name="Group 58"/>
              <p:cNvGrpSpPr/>
              <p:nvPr/>
            </p:nvGrpSpPr>
            <p:grpSpPr>
              <a:xfrm>
                <a:off x="4852196" y="4259645"/>
                <a:ext cx="547110" cy="376212"/>
                <a:chOff x="4852196" y="4259645"/>
                <a:chExt cx="547110" cy="376212"/>
              </a:xfrm>
            </p:grpSpPr>
            <p:cxnSp>
              <p:nvCxnSpPr>
                <p:cNvPr id="45" name="Straight Connector 44"/>
                <p:cNvCxnSpPr/>
                <p:nvPr/>
              </p:nvCxnSpPr>
              <p:spPr>
                <a:xfrm flipV="1">
                  <a:off x="4852196" y="4259645"/>
                  <a:ext cx="547110"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flipV="1">
                  <a:off x="4892537" y="4273093"/>
                  <a:ext cx="240019" cy="362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139066" y="4264129"/>
                  <a:ext cx="240019" cy="362764"/>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53" name="Straight Connector 52"/>
            <p:cNvCxnSpPr/>
            <p:nvPr/>
          </p:nvCxnSpPr>
          <p:spPr>
            <a:xfrm>
              <a:off x="7906871" y="4518212"/>
              <a:ext cx="295856" cy="67235"/>
            </a:xfrm>
            <a:prstGeom prst="line">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Freeform 61"/>
            <p:cNvSpPr/>
            <p:nvPr/>
          </p:nvSpPr>
          <p:spPr>
            <a:xfrm>
              <a:off x="2581834" y="3872755"/>
              <a:ext cx="6033695" cy="1955988"/>
            </a:xfrm>
            <a:custGeom>
              <a:avLst/>
              <a:gdLst>
                <a:gd name="connsiteX0" fmla="*/ 0 w 7637930"/>
                <a:gd name="connsiteY0" fmla="*/ 0 h 1955988"/>
                <a:gd name="connsiteX1" fmla="*/ 1559859 w 7637930"/>
                <a:gd name="connsiteY1" fmla="*/ 1949823 h 1955988"/>
                <a:gd name="connsiteX2" fmla="*/ 7637930 w 7637930"/>
                <a:gd name="connsiteY2" fmla="*/ 497541 h 1955988"/>
              </a:gdLst>
              <a:ahLst/>
              <a:cxnLst>
                <a:cxn ang="0">
                  <a:pos x="connsiteX0" y="connsiteY0"/>
                </a:cxn>
                <a:cxn ang="0">
                  <a:pos x="connsiteX1" y="connsiteY1"/>
                </a:cxn>
                <a:cxn ang="0">
                  <a:pos x="connsiteX2" y="connsiteY2"/>
                </a:cxn>
              </a:cxnLst>
              <a:rect l="l" t="t" r="r" b="b"/>
              <a:pathLst>
                <a:path w="7637930" h="1955988">
                  <a:moveTo>
                    <a:pt x="0" y="0"/>
                  </a:moveTo>
                  <a:cubicBezTo>
                    <a:pt x="143435" y="933450"/>
                    <a:pt x="286871" y="1866900"/>
                    <a:pt x="1559859" y="1949823"/>
                  </a:cubicBezTo>
                  <a:cubicBezTo>
                    <a:pt x="2832847" y="2032746"/>
                    <a:pt x="5235388" y="1265143"/>
                    <a:pt x="7637930" y="497541"/>
                  </a:cubicBezTo>
                </a:path>
              </a:pathLst>
            </a:custGeom>
            <a:ln w="28575">
              <a:prstDash val="sysDash"/>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55" name="Straight Connector 54"/>
            <p:cNvCxnSpPr/>
            <p:nvPr/>
          </p:nvCxnSpPr>
          <p:spPr>
            <a:xfrm flipH="1">
              <a:off x="8337176" y="5196593"/>
              <a:ext cx="116989" cy="277034"/>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8790834" y="3138920"/>
              <a:ext cx="332958" cy="443198"/>
            </a:xfrm>
            <a:prstGeom prst="rect">
              <a:avLst/>
            </a:prstGeom>
            <a:noFill/>
          </p:spPr>
          <p:txBody>
            <a:bodyPr wrap="square" rtlCol="0">
              <a:spAutoFit/>
            </a:bodyPr>
            <a:lstStyle/>
            <a:p>
              <a:pPr>
                <a:lnSpc>
                  <a:spcPct val="114000"/>
                </a:lnSpc>
              </a:pPr>
              <a:r>
                <a:rPr lang="en-US" sz="2000" dirty="0">
                  <a:latin typeface="Century Gothic" panose="020B0502020202020204" pitchFamily="34" charset="0"/>
                  <a:cs typeface="Calibri" panose="020F0502020204030204" pitchFamily="34" charset="0"/>
                </a:rPr>
                <a:t>2</a:t>
              </a:r>
            </a:p>
          </p:txBody>
        </p:sp>
        <p:sp>
          <p:nvSpPr>
            <p:cNvPr id="63" name="TextBox 62"/>
            <p:cNvSpPr txBox="1"/>
            <p:nvPr/>
          </p:nvSpPr>
          <p:spPr>
            <a:xfrm>
              <a:off x="4244160" y="4136980"/>
              <a:ext cx="332958" cy="412357"/>
            </a:xfrm>
            <a:prstGeom prst="rect">
              <a:avLst/>
            </a:prstGeom>
            <a:noFill/>
          </p:spPr>
          <p:txBody>
            <a:bodyPr wrap="square" rtlCol="0">
              <a:spAutoFit/>
            </a:bodyPr>
            <a:lstStyle/>
            <a:p>
              <a:pPr>
                <a:lnSpc>
                  <a:spcPct val="114000"/>
                </a:lnSpc>
              </a:pPr>
              <a:r>
                <a:rPr lang="en-US" sz="2000" dirty="0">
                  <a:latin typeface="Century Gothic" panose="020B0502020202020204" pitchFamily="34" charset="0"/>
                  <a:cs typeface="Calibri" panose="020F0502020204030204" pitchFamily="34" charset="0"/>
                </a:rPr>
                <a:t>1</a:t>
              </a:r>
            </a:p>
          </p:txBody>
        </p:sp>
        <p:sp>
          <p:nvSpPr>
            <p:cNvPr id="64" name="TextBox 63"/>
            <p:cNvSpPr txBox="1"/>
            <p:nvPr/>
          </p:nvSpPr>
          <p:spPr>
            <a:xfrm>
              <a:off x="9374296" y="3743174"/>
              <a:ext cx="1011539" cy="380425"/>
            </a:xfrm>
            <a:prstGeom prst="rect">
              <a:avLst/>
            </a:prstGeom>
            <a:noFill/>
          </p:spPr>
          <p:txBody>
            <a:bodyPr wrap="square" rtlCol="0">
              <a:spAutoFit/>
            </a:bodyPr>
            <a:lstStyle/>
            <a:p>
              <a:pPr>
                <a:lnSpc>
                  <a:spcPct val="114000"/>
                </a:lnSpc>
              </a:pPr>
              <a:r>
                <a:rPr lang="en-US" sz="1600" dirty="0">
                  <a:latin typeface="Century Gothic" panose="020B0502020202020204" pitchFamily="34" charset="0"/>
                  <a:cs typeface="Calibri" panose="020F0502020204030204" pitchFamily="34" charset="0"/>
                </a:rPr>
                <a:t>leader</a:t>
              </a:r>
              <a:endParaRPr lang="en-US" sz="2000" dirty="0">
                <a:latin typeface="Century Gothic" panose="020B0502020202020204" pitchFamily="34" charset="0"/>
                <a:cs typeface="Calibri" panose="020F0502020204030204" pitchFamily="34" charset="0"/>
              </a:endParaRPr>
            </a:p>
          </p:txBody>
        </p:sp>
        <p:sp>
          <p:nvSpPr>
            <p:cNvPr id="65" name="TextBox 64"/>
            <p:cNvSpPr txBox="1"/>
            <p:nvPr/>
          </p:nvSpPr>
          <p:spPr>
            <a:xfrm>
              <a:off x="3973990" y="6010297"/>
              <a:ext cx="1011539" cy="380425"/>
            </a:xfrm>
            <a:prstGeom prst="rect">
              <a:avLst/>
            </a:prstGeom>
            <a:noFill/>
          </p:spPr>
          <p:txBody>
            <a:bodyPr wrap="square" rtlCol="0">
              <a:spAutoFit/>
            </a:bodyPr>
            <a:lstStyle/>
            <a:p>
              <a:pPr>
                <a:lnSpc>
                  <a:spcPct val="114000"/>
                </a:lnSpc>
              </a:pPr>
              <a:r>
                <a:rPr lang="en-US" sz="1600" dirty="0">
                  <a:latin typeface="Century Gothic" panose="020B0502020202020204" pitchFamily="34" charset="0"/>
                  <a:cs typeface="Calibri" panose="020F0502020204030204" pitchFamily="34" charset="0"/>
                </a:rPr>
                <a:t>leader</a:t>
              </a:r>
              <a:endParaRPr lang="en-US" sz="2000" dirty="0">
                <a:latin typeface="Century Gothic" panose="020B0502020202020204" pitchFamily="34" charset="0"/>
                <a:cs typeface="Calibri" panose="020F0502020204030204" pitchFamily="34" charset="0"/>
              </a:endParaRPr>
            </a:p>
          </p:txBody>
        </p:sp>
        <p:sp>
          <p:nvSpPr>
            <p:cNvPr id="66" name="TextBox 65"/>
            <p:cNvSpPr txBox="1"/>
            <p:nvPr/>
          </p:nvSpPr>
          <p:spPr>
            <a:xfrm>
              <a:off x="7707945" y="4678831"/>
              <a:ext cx="1011539" cy="373051"/>
            </a:xfrm>
            <a:prstGeom prst="rect">
              <a:avLst/>
            </a:prstGeom>
            <a:noFill/>
          </p:spPr>
          <p:txBody>
            <a:bodyPr wrap="square" rtlCol="0">
              <a:spAutoFit/>
            </a:bodyPr>
            <a:lstStyle/>
            <a:p>
              <a:pPr>
                <a:lnSpc>
                  <a:spcPct val="114000"/>
                </a:lnSpc>
              </a:pPr>
              <a:r>
                <a:rPr lang="en-US" sz="1600" dirty="0">
                  <a:latin typeface="Century Gothic" panose="020B0502020202020204" pitchFamily="34" charset="0"/>
                  <a:cs typeface="Calibri" panose="020F0502020204030204" pitchFamily="34" charset="0"/>
                </a:rPr>
                <a:t>follower</a:t>
              </a:r>
              <a:endParaRPr lang="en-US" sz="2000" dirty="0">
                <a:latin typeface="Century Gothic" panose="020B0502020202020204" pitchFamily="34" charset="0"/>
                <a:cs typeface="Calibri" panose="020F0502020204030204" pitchFamily="34" charset="0"/>
              </a:endParaRPr>
            </a:p>
          </p:txBody>
        </p:sp>
        <p:sp>
          <p:nvSpPr>
            <p:cNvPr id="67" name="TextBox 66"/>
            <p:cNvSpPr txBox="1"/>
            <p:nvPr/>
          </p:nvSpPr>
          <p:spPr>
            <a:xfrm>
              <a:off x="7418232" y="4074739"/>
              <a:ext cx="1011539" cy="373051"/>
            </a:xfrm>
            <a:prstGeom prst="rect">
              <a:avLst/>
            </a:prstGeom>
            <a:noFill/>
          </p:spPr>
          <p:txBody>
            <a:bodyPr wrap="square" rtlCol="0">
              <a:spAutoFit/>
            </a:bodyPr>
            <a:lstStyle/>
            <a:p>
              <a:pPr>
                <a:lnSpc>
                  <a:spcPct val="114000"/>
                </a:lnSpc>
              </a:pPr>
              <a:r>
                <a:rPr lang="en-US" sz="1600" dirty="0">
                  <a:latin typeface="Century Gothic" panose="020B0502020202020204" pitchFamily="34" charset="0"/>
                  <a:cs typeface="Calibri" panose="020F0502020204030204" pitchFamily="34" charset="0"/>
                </a:rPr>
                <a:t>follower</a:t>
              </a:r>
              <a:endParaRPr lang="en-US" sz="2000" dirty="0">
                <a:latin typeface="Century Gothic" panose="020B0502020202020204" pitchFamily="34" charset="0"/>
                <a:cs typeface="Calibri" panose="020F0502020204030204" pitchFamily="34" charset="0"/>
              </a:endParaRPr>
            </a:p>
          </p:txBody>
        </p:sp>
        <p:sp>
          <p:nvSpPr>
            <p:cNvPr id="68" name="TextBox 67"/>
            <p:cNvSpPr txBox="1"/>
            <p:nvPr/>
          </p:nvSpPr>
          <p:spPr>
            <a:xfrm>
              <a:off x="3112098" y="3992254"/>
              <a:ext cx="1011539" cy="373051"/>
            </a:xfrm>
            <a:prstGeom prst="rect">
              <a:avLst/>
            </a:prstGeom>
            <a:noFill/>
          </p:spPr>
          <p:txBody>
            <a:bodyPr wrap="square" rtlCol="0">
              <a:spAutoFit/>
            </a:bodyPr>
            <a:lstStyle/>
            <a:p>
              <a:pPr>
                <a:lnSpc>
                  <a:spcPct val="114000"/>
                </a:lnSpc>
              </a:pPr>
              <a:r>
                <a:rPr lang="en-US" sz="1600" dirty="0">
                  <a:latin typeface="Century Gothic" panose="020B0502020202020204" pitchFamily="34" charset="0"/>
                  <a:cs typeface="Calibri" panose="020F0502020204030204" pitchFamily="34" charset="0"/>
                </a:rPr>
                <a:t>follower</a:t>
              </a:r>
              <a:endParaRPr lang="en-US" sz="2000" dirty="0">
                <a:latin typeface="Century Gothic" panose="020B0502020202020204" pitchFamily="34" charset="0"/>
                <a:cs typeface="Calibri" panose="020F0502020204030204" pitchFamily="34" charset="0"/>
              </a:endParaRPr>
            </a:p>
          </p:txBody>
        </p:sp>
        <p:sp>
          <p:nvSpPr>
            <p:cNvPr id="69" name="TextBox 68"/>
            <p:cNvSpPr txBox="1"/>
            <p:nvPr/>
          </p:nvSpPr>
          <p:spPr>
            <a:xfrm>
              <a:off x="4797180" y="3991675"/>
              <a:ext cx="1011539" cy="373051"/>
            </a:xfrm>
            <a:prstGeom prst="rect">
              <a:avLst/>
            </a:prstGeom>
            <a:noFill/>
          </p:spPr>
          <p:txBody>
            <a:bodyPr wrap="square" rtlCol="0">
              <a:spAutoFit/>
            </a:bodyPr>
            <a:lstStyle/>
            <a:p>
              <a:pPr>
                <a:lnSpc>
                  <a:spcPct val="114000"/>
                </a:lnSpc>
              </a:pPr>
              <a:r>
                <a:rPr lang="en-US" sz="1600" dirty="0">
                  <a:latin typeface="Century Gothic" panose="020B0502020202020204" pitchFamily="34" charset="0"/>
                  <a:cs typeface="Calibri" panose="020F0502020204030204" pitchFamily="34" charset="0"/>
                </a:rPr>
                <a:t>follower</a:t>
              </a:r>
              <a:endParaRPr lang="en-US" sz="2000" dirty="0">
                <a:latin typeface="Century Gothic" panose="020B0502020202020204" pitchFamily="34" charset="0"/>
                <a:cs typeface="Calibri" panose="020F0502020204030204" pitchFamily="34" charset="0"/>
              </a:endParaRPr>
            </a:p>
          </p:txBody>
        </p:sp>
      </p:grpSp>
    </p:spTree>
    <p:extLst>
      <p:ext uri="{BB962C8B-B14F-4D97-AF65-F5344CB8AC3E}">
        <p14:creationId xmlns:p14="http://schemas.microsoft.com/office/powerpoint/2010/main" val="187195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79</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650500"/>
            <a:ext cx="6255191"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Control algorithms</a:t>
            </a: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9086" y="2340863"/>
                <a:ext cx="5412377" cy="3239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Single-Integrator modeled Agent</a:t>
                </a:r>
              </a:p>
              <a:p>
                <a:r>
                  <a:rPr lang="en-US" sz="2000" dirty="0"/>
                  <a:t>An agent is described by its position only.</a:t>
                </a:r>
              </a:p>
              <a:p>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oMath>
                </a14:m>
                <a:endParaRPr lang="en-US" sz="2000" dirty="0"/>
              </a:p>
              <a:p>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𝑝</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1</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rPr>
                      <m:t>)</m:t>
                    </m:r>
                  </m:oMath>
                </a14:m>
                <a:endParaRPr lang="en-US" sz="2000" dirty="0"/>
              </a:p>
              <a:p>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𝑘</m:t>
                        </m:r>
                      </m:e>
                      <m:sub>
                        <m:r>
                          <a:rPr lang="en-US" sz="2000" i="1">
                            <a:latin typeface="Cambria Math" panose="02040503050406030204" pitchFamily="18" charset="0"/>
                          </a:rPr>
                          <m:t>𝑝</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𝑥</m:t>
                                </m:r>
                              </m:e>
                            </m:acc>
                          </m:e>
                          <m:sub>
                            <m:r>
                              <a:rPr lang="en-US" sz="2000" i="1">
                                <a:latin typeface="Cambria Math" panose="02040503050406030204" pitchFamily="18" charset="0"/>
                              </a:rPr>
                              <m:t>1</m:t>
                            </m:r>
                          </m:sub>
                        </m:sSub>
                      </m:e>
                    </m:d>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3</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1</m:t>
                            </m:r>
                          </m:sub>
                        </m:sSub>
                      </m:e>
                    </m:d>
                    <m:r>
                      <a:rPr lang="en-US" sz="2000" i="1">
                        <a:latin typeface="Cambria Math" panose="02040503050406030204" pitchFamily="18" charset="0"/>
                      </a:rPr>
                      <m:t>)</m:t>
                    </m:r>
                  </m:oMath>
                </a14:m>
                <a:endParaRPr lang="en-US" sz="2000" dirty="0"/>
              </a:p>
            </p:txBody>
          </p:sp>
        </mc:Choice>
        <mc:Fallback xmlns="">
          <p:sp>
            <p:nvSpPr>
              <p:cNvPr id="11" name="Text Placeholder 3">
                <a:extLst>
                  <a:ext uri="{FF2B5EF4-FFF2-40B4-BE49-F238E27FC236}">
                    <a16:creationId xmlns:a16="http://schemas.microsoft.com/office/drawing/2014/main" id="{0BCD43EA-F133-49BF-BEC3-6644A8A20FE7}"/>
                  </a:ext>
                </a:extLst>
              </p:cNvPr>
              <p:cNvSpPr txBox="1">
                <a:spLocks noRot="1" noChangeAspect="1" noMove="1" noResize="1" noEditPoints="1" noAdjustHandles="1" noChangeArrowheads="1" noChangeShapeType="1" noTextEdit="1"/>
              </p:cNvSpPr>
              <p:nvPr/>
            </p:nvSpPr>
            <p:spPr>
              <a:xfrm>
                <a:off x="849086" y="2340863"/>
                <a:ext cx="5412377" cy="3239125"/>
              </a:xfrm>
              <a:prstGeom prst="rect">
                <a:avLst/>
              </a:prstGeom>
              <a:blipFill>
                <a:blip r:embed="rId2"/>
                <a:stretch>
                  <a:fillRect l="-1126" t="-1883"/>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F7538E66-CA4A-4E26-8589-F566EF598E77}"/>
              </a:ext>
            </a:extLst>
          </p:cNvPr>
          <p:cNvGrpSpPr/>
          <p:nvPr/>
        </p:nvGrpSpPr>
        <p:grpSpPr>
          <a:xfrm>
            <a:off x="7577949" y="2872203"/>
            <a:ext cx="2826600" cy="2176444"/>
            <a:chOff x="0" y="0"/>
            <a:chExt cx="1637104" cy="1233304"/>
          </a:xfrm>
        </p:grpSpPr>
        <p:grpSp>
          <p:nvGrpSpPr>
            <p:cNvPr id="14" name="Group 13">
              <a:extLst>
                <a:ext uri="{FF2B5EF4-FFF2-40B4-BE49-F238E27FC236}">
                  <a16:creationId xmlns:a16="http://schemas.microsoft.com/office/drawing/2014/main" id="{084E9937-EB60-485D-A736-5BF8C84EB72E}"/>
                </a:ext>
              </a:extLst>
            </p:cNvPr>
            <p:cNvGrpSpPr/>
            <p:nvPr/>
          </p:nvGrpSpPr>
          <p:grpSpPr>
            <a:xfrm>
              <a:off x="0" y="0"/>
              <a:ext cx="1637104" cy="1233304"/>
              <a:chOff x="0" y="0"/>
              <a:chExt cx="1637104" cy="1233304"/>
            </a:xfrm>
          </p:grpSpPr>
          <p:sp>
            <p:nvSpPr>
              <p:cNvPr id="16" name="Text Box 14">
                <a:extLst>
                  <a:ext uri="{FF2B5EF4-FFF2-40B4-BE49-F238E27FC236}">
                    <a16:creationId xmlns:a16="http://schemas.microsoft.com/office/drawing/2014/main" id="{31225D46-6755-4B75-8292-D3E49583E69C}"/>
                  </a:ext>
                </a:extLst>
              </p:cNvPr>
              <p:cNvSpPr txBox="1"/>
              <p:nvPr/>
            </p:nvSpPr>
            <p:spPr>
              <a:xfrm>
                <a:off x="1275907" y="956930"/>
                <a:ext cx="233680" cy="26543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a typeface="Calibri" panose="020F0502020204030204" pitchFamily="34" charset="0"/>
                    <a:cs typeface="Arial" panose="020B0604020202020204" pitchFamily="34" charset="0"/>
                  </a:rPr>
                  <a:t>2</a:t>
                </a:r>
              </a:p>
            </p:txBody>
          </p:sp>
          <p:grpSp>
            <p:nvGrpSpPr>
              <p:cNvPr id="17" name="Group 16">
                <a:extLst>
                  <a:ext uri="{FF2B5EF4-FFF2-40B4-BE49-F238E27FC236}">
                    <a16:creationId xmlns:a16="http://schemas.microsoft.com/office/drawing/2014/main" id="{90CB2F21-8EB9-4EB3-9D9E-4EF15AE9F82B}"/>
                  </a:ext>
                </a:extLst>
              </p:cNvPr>
              <p:cNvGrpSpPr/>
              <p:nvPr/>
            </p:nvGrpSpPr>
            <p:grpSpPr>
              <a:xfrm>
                <a:off x="0" y="0"/>
                <a:ext cx="1637104" cy="1233304"/>
                <a:chOff x="0" y="0"/>
                <a:chExt cx="1637104" cy="1233304"/>
              </a:xfrm>
            </p:grpSpPr>
            <p:sp>
              <p:nvSpPr>
                <p:cNvPr id="18" name="Text Box 15">
                  <a:extLst>
                    <a:ext uri="{FF2B5EF4-FFF2-40B4-BE49-F238E27FC236}">
                      <a16:creationId xmlns:a16="http://schemas.microsoft.com/office/drawing/2014/main" id="{2155A153-DC8F-40C8-BB5D-83E32F89D9AA}"/>
                    </a:ext>
                  </a:extLst>
                </p:cNvPr>
                <p:cNvSpPr txBox="1"/>
                <p:nvPr/>
              </p:nvSpPr>
              <p:spPr>
                <a:xfrm>
                  <a:off x="85061" y="967563"/>
                  <a:ext cx="233916" cy="26574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a typeface="Calibri" panose="020F0502020204030204" pitchFamily="34" charset="0"/>
                      <a:cs typeface="Arial" panose="020B0604020202020204" pitchFamily="34" charset="0"/>
                    </a:rPr>
                    <a:t>3</a:t>
                  </a:r>
                </a:p>
              </p:txBody>
            </p:sp>
            <p:grpSp>
              <p:nvGrpSpPr>
                <p:cNvPr id="19" name="Group 18">
                  <a:extLst>
                    <a:ext uri="{FF2B5EF4-FFF2-40B4-BE49-F238E27FC236}">
                      <a16:creationId xmlns:a16="http://schemas.microsoft.com/office/drawing/2014/main" id="{C06E6942-5BC0-4394-A5F2-2D9B701A11DC}"/>
                    </a:ext>
                  </a:extLst>
                </p:cNvPr>
                <p:cNvGrpSpPr/>
                <p:nvPr/>
              </p:nvGrpSpPr>
              <p:grpSpPr>
                <a:xfrm>
                  <a:off x="0" y="0"/>
                  <a:ext cx="1637104" cy="1084137"/>
                  <a:chOff x="0" y="0"/>
                  <a:chExt cx="1637104" cy="1084137"/>
                </a:xfrm>
              </p:grpSpPr>
              <p:grpSp>
                <p:nvGrpSpPr>
                  <p:cNvPr id="21" name="Group 20">
                    <a:extLst>
                      <a:ext uri="{FF2B5EF4-FFF2-40B4-BE49-F238E27FC236}">
                        <a16:creationId xmlns:a16="http://schemas.microsoft.com/office/drawing/2014/main" id="{39548E1D-17EC-4AC6-AAFA-A73061983810}"/>
                      </a:ext>
                    </a:extLst>
                  </p:cNvPr>
                  <p:cNvGrpSpPr/>
                  <p:nvPr/>
                </p:nvGrpSpPr>
                <p:grpSpPr>
                  <a:xfrm>
                    <a:off x="138224" y="0"/>
                    <a:ext cx="1498880" cy="1084137"/>
                    <a:chOff x="0" y="0"/>
                    <a:chExt cx="1498880" cy="1084137"/>
                  </a:xfrm>
                </p:grpSpPr>
                <mc:AlternateContent xmlns:mc="http://schemas.openxmlformats.org/markup-compatibility/2006" xmlns:a14="http://schemas.microsoft.com/office/drawing/2010/main">
                  <mc:Choice Requires="a14">
                    <p:sp>
                      <p:nvSpPr>
                        <p:cNvPr id="23" name="Text Box 19">
                          <a:extLst>
                            <a:ext uri="{FF2B5EF4-FFF2-40B4-BE49-F238E27FC236}">
                              <a16:creationId xmlns:a16="http://schemas.microsoft.com/office/drawing/2014/main" id="{C542AC90-0A8A-4CC8-BC28-BDEA00559FC7}"/>
                            </a:ext>
                          </a:extLst>
                        </p:cNvPr>
                        <p:cNvSpPr txBox="1"/>
                        <p:nvPr/>
                      </p:nvSpPr>
                      <p:spPr>
                        <a:xfrm>
                          <a:off x="1020725" y="584791"/>
                          <a:ext cx="478155" cy="26543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a:latin typeface="Cambria Math" panose="02040503050406030204" pitchFamily="18" charset="0"/>
                                            <a:ea typeface="Calibri" panose="020F0502020204030204" pitchFamily="34" charset="0"/>
                                            <a:cs typeface="Arial" panose="020B0604020202020204" pitchFamily="34" charset="0"/>
                                          </a:rPr>
                                          <m:t>𝑥</m:t>
                                        </m:r>
                                      </m:e>
                                    </m:acc>
                                  </m:e>
                                  <m:sub>
                                    <m:r>
                                      <a:rPr lang="en-US">
                                        <a:latin typeface="Cambria Math" panose="02040503050406030204" pitchFamily="18" charset="0"/>
                                        <a:ea typeface="Calibri" panose="020F0502020204030204" pitchFamily="34" charset="0"/>
                                        <a:cs typeface="Arial" panose="020B0604020202020204" pitchFamily="34" charset="0"/>
                                      </a:rPr>
                                      <m:t>2</m:t>
                                    </m:r>
                                  </m:sub>
                                </m:sSub>
                              </m:oMath>
                            </m:oMathPara>
                          </a14:m>
                          <a:endParaRPr lang="en-US" dirty="0">
                            <a:ea typeface="Calibri" panose="020F0502020204030204" pitchFamily="34" charset="0"/>
                            <a:cs typeface="Arial" panose="020B0604020202020204" pitchFamily="34" charset="0"/>
                          </a:endParaRPr>
                        </a:p>
                      </p:txBody>
                    </p:sp>
                  </mc:Choice>
                  <mc:Fallback xmlns="">
                    <p:sp>
                      <p:nvSpPr>
                        <p:cNvPr id="13" name="Text Box 19"/>
                        <p:cNvSpPr txBox="1">
                          <a:spLocks noRot="1" noChangeAspect="1" noMove="1" noResize="1" noEditPoints="1" noAdjustHandles="1" noChangeArrowheads="1" noChangeShapeType="1" noTextEdit="1"/>
                        </p:cNvSpPr>
                        <p:nvPr/>
                      </p:nvSpPr>
                      <p:spPr>
                        <a:xfrm>
                          <a:off x="1020725" y="584791"/>
                          <a:ext cx="478155" cy="265430"/>
                        </a:xfrm>
                        <a:prstGeom prst="rect">
                          <a:avLst/>
                        </a:prstGeom>
                        <a:blipFill rotWithShape="0">
                          <a:blip r:embed="rId3"/>
                          <a:stretch>
                            <a:fillRect/>
                          </a:stretch>
                        </a:blipFill>
                        <a:ln w="6350">
                          <a:noFill/>
                        </a:ln>
                        <a:effectLst/>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85ADECF6-CDCC-4D28-BE3F-D6CD1B4A14C9}"/>
                        </a:ext>
                      </a:extLst>
                    </p:cNvPr>
                    <p:cNvGrpSpPr/>
                    <p:nvPr/>
                  </p:nvGrpSpPr>
                  <p:grpSpPr>
                    <a:xfrm>
                      <a:off x="0" y="0"/>
                      <a:ext cx="1306579" cy="1084137"/>
                      <a:chOff x="0" y="0"/>
                      <a:chExt cx="1306579" cy="1084137"/>
                    </a:xfrm>
                  </p:grpSpPr>
                  <p:sp>
                    <p:nvSpPr>
                      <p:cNvPr id="25" name="Text Box 13">
                        <a:extLst>
                          <a:ext uri="{FF2B5EF4-FFF2-40B4-BE49-F238E27FC236}">
                            <a16:creationId xmlns:a16="http://schemas.microsoft.com/office/drawing/2014/main" id="{A14D503D-146A-4EBA-85BB-968DECC13171}"/>
                          </a:ext>
                        </a:extLst>
                      </p:cNvPr>
                      <p:cNvSpPr txBox="1"/>
                      <p:nvPr/>
                    </p:nvSpPr>
                    <p:spPr>
                      <a:xfrm>
                        <a:off x="531627" y="0"/>
                        <a:ext cx="233916" cy="26574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a typeface="Calibri" panose="020F0502020204030204" pitchFamily="34" charset="0"/>
                            <a:cs typeface="Arial" panose="020B0604020202020204" pitchFamily="34" charset="0"/>
                          </a:rPr>
                          <a:t>1</a:t>
                        </a:r>
                      </a:p>
                    </p:txBody>
                  </p:sp>
                  <p:grpSp>
                    <p:nvGrpSpPr>
                      <p:cNvPr id="26" name="Group 25">
                        <a:extLst>
                          <a:ext uri="{FF2B5EF4-FFF2-40B4-BE49-F238E27FC236}">
                            <a16:creationId xmlns:a16="http://schemas.microsoft.com/office/drawing/2014/main" id="{AA85C3CE-4429-45DA-AFFF-8E8C84B6E975}"/>
                          </a:ext>
                        </a:extLst>
                      </p:cNvPr>
                      <p:cNvGrpSpPr/>
                      <p:nvPr/>
                    </p:nvGrpSpPr>
                    <p:grpSpPr>
                      <a:xfrm>
                        <a:off x="0" y="116958"/>
                        <a:ext cx="1306579" cy="967179"/>
                        <a:chOff x="0" y="0"/>
                        <a:chExt cx="1306579" cy="967179"/>
                      </a:xfrm>
                    </p:grpSpPr>
                    <mc:AlternateContent xmlns:mc="http://schemas.openxmlformats.org/markup-compatibility/2006" xmlns:a14="http://schemas.microsoft.com/office/drawing/2010/main">
                      <mc:Choice Requires="a14">
                        <p:sp>
                          <p:nvSpPr>
                            <p:cNvPr id="27" name="Text Box 17">
                              <a:extLst>
                                <a:ext uri="{FF2B5EF4-FFF2-40B4-BE49-F238E27FC236}">
                                  <a16:creationId xmlns:a16="http://schemas.microsoft.com/office/drawing/2014/main" id="{3F58EC52-B9DA-448A-A506-1D71BB587635}"/>
                                </a:ext>
                              </a:extLst>
                            </p:cNvPr>
                            <p:cNvSpPr txBox="1"/>
                            <p:nvPr/>
                          </p:nvSpPr>
                          <p:spPr>
                            <a:xfrm>
                              <a:off x="265814" y="0"/>
                              <a:ext cx="478465" cy="26574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a:latin typeface="Cambria Math" panose="02040503050406030204" pitchFamily="18" charset="0"/>
                                                <a:ea typeface="Calibri" panose="020F0502020204030204" pitchFamily="34" charset="0"/>
                                                <a:cs typeface="Arial" panose="020B0604020202020204" pitchFamily="34" charset="0"/>
                                              </a:rPr>
                                              <m:t>𝑥</m:t>
                                            </m:r>
                                          </m:e>
                                        </m:acc>
                                      </m:e>
                                      <m:sub>
                                        <m:r>
                                          <a:rPr lang="en-US">
                                            <a:latin typeface="Cambria Math" panose="02040503050406030204" pitchFamily="18" charset="0"/>
                                            <a:ea typeface="Calibri" panose="020F0502020204030204" pitchFamily="34" charset="0"/>
                                            <a:cs typeface="Arial" panose="020B0604020202020204" pitchFamily="34" charset="0"/>
                                          </a:rPr>
                                          <m:t>1</m:t>
                                        </m:r>
                                      </m:sub>
                                    </m:sSub>
                                  </m:oMath>
                                </m:oMathPara>
                              </a14:m>
                              <a:endParaRPr lang="en-US" dirty="0">
                                <a:ea typeface="Calibri" panose="020F0502020204030204" pitchFamily="34" charset="0"/>
                                <a:cs typeface="Arial" panose="020B0604020202020204" pitchFamily="34" charset="0"/>
                              </a:endParaRPr>
                            </a:p>
                          </p:txBody>
                        </p:sp>
                      </mc:Choice>
                      <mc:Fallback xmlns="">
                        <p:sp>
                          <p:nvSpPr>
                            <p:cNvPr id="17" name="Text Box 17"/>
                            <p:cNvSpPr txBox="1">
                              <a:spLocks noRot="1" noChangeAspect="1" noMove="1" noResize="1" noEditPoints="1" noAdjustHandles="1" noChangeArrowheads="1" noChangeShapeType="1" noTextEdit="1"/>
                            </p:cNvSpPr>
                            <p:nvPr/>
                          </p:nvSpPr>
                          <p:spPr>
                            <a:xfrm>
                              <a:off x="265814" y="0"/>
                              <a:ext cx="478465" cy="265741"/>
                            </a:xfrm>
                            <a:prstGeom prst="rect">
                              <a:avLst/>
                            </a:prstGeom>
                            <a:blipFill rotWithShape="0">
                              <a:blip r:embed="rId4"/>
                              <a:stretch>
                                <a:fillRect/>
                              </a:stretch>
                            </a:blipFill>
                            <a:ln w="6350">
                              <a:noFill/>
                            </a:ln>
                            <a:effectLst/>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E4D25852-7213-49F1-AA74-36E3E2F35BC0}"/>
                            </a:ext>
                          </a:extLst>
                        </p:cNvPr>
                        <p:cNvGrpSpPr/>
                        <p:nvPr/>
                      </p:nvGrpSpPr>
                      <p:grpSpPr>
                        <a:xfrm>
                          <a:off x="0" y="233917"/>
                          <a:ext cx="1306579" cy="733262"/>
                          <a:chOff x="0" y="0"/>
                          <a:chExt cx="1306579" cy="733262"/>
                        </a:xfrm>
                      </p:grpSpPr>
                      <p:sp>
                        <p:nvSpPr>
                          <p:cNvPr id="29" name="Oval 28">
                            <a:extLst>
                              <a:ext uri="{FF2B5EF4-FFF2-40B4-BE49-F238E27FC236}">
                                <a16:creationId xmlns:a16="http://schemas.microsoft.com/office/drawing/2014/main" id="{D38AA503-D865-4B83-9BAA-72804AC11F23}"/>
                              </a:ext>
                            </a:extLst>
                          </p:cNvPr>
                          <p:cNvSpPr/>
                          <p:nvPr/>
                        </p:nvSpPr>
                        <p:spPr>
                          <a:xfrm>
                            <a:off x="0" y="457200"/>
                            <a:ext cx="126365" cy="14859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Oval 29">
                            <a:extLst>
                              <a:ext uri="{FF2B5EF4-FFF2-40B4-BE49-F238E27FC236}">
                                <a16:creationId xmlns:a16="http://schemas.microsoft.com/office/drawing/2014/main" id="{D8FE9512-B7EC-4DEC-A4F0-3630CEFA4420}"/>
                              </a:ext>
                            </a:extLst>
                          </p:cNvPr>
                          <p:cNvSpPr/>
                          <p:nvPr/>
                        </p:nvSpPr>
                        <p:spPr>
                          <a:xfrm>
                            <a:off x="1180214" y="457200"/>
                            <a:ext cx="126365" cy="14859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 name="Text Box 16">
                            <a:extLst>
                              <a:ext uri="{FF2B5EF4-FFF2-40B4-BE49-F238E27FC236}">
                                <a16:creationId xmlns:a16="http://schemas.microsoft.com/office/drawing/2014/main" id="{4E004672-A49E-4DD6-B362-49B5B3260431}"/>
                              </a:ext>
                            </a:extLst>
                          </p:cNvPr>
                          <p:cNvSpPr txBox="1"/>
                          <p:nvPr/>
                        </p:nvSpPr>
                        <p:spPr>
                          <a:xfrm>
                            <a:off x="457198" y="467832"/>
                            <a:ext cx="520568" cy="26543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ffectLst/>
                                <a:ea typeface="Calibri" panose="020F0502020204030204" pitchFamily="34" charset="0"/>
                                <a:cs typeface="Arial" panose="020B0604020202020204" pitchFamily="34" charset="0"/>
                              </a:rPr>
                              <a:t>Center</a:t>
                            </a:r>
                            <a:endParaRPr lang="en-US" sz="1100" dirty="0">
                              <a:effectLst/>
                              <a:ea typeface="Calibri" panose="020F050202020403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8F62D7DF-DC03-469B-8101-0E8A70BA3E89}"/>
                              </a:ext>
                            </a:extLst>
                          </p:cNvPr>
                          <p:cNvGrpSpPr/>
                          <p:nvPr/>
                        </p:nvGrpSpPr>
                        <p:grpSpPr>
                          <a:xfrm>
                            <a:off x="116958" y="0"/>
                            <a:ext cx="1062798" cy="533954"/>
                            <a:chOff x="0" y="0"/>
                            <a:chExt cx="1062798" cy="533954"/>
                          </a:xfrm>
                        </p:grpSpPr>
                        <p:cxnSp>
                          <p:nvCxnSpPr>
                            <p:cNvPr id="33" name="Straight Arrow Connector 32">
                              <a:extLst>
                                <a:ext uri="{FF2B5EF4-FFF2-40B4-BE49-F238E27FC236}">
                                  <a16:creationId xmlns:a16="http://schemas.microsoft.com/office/drawing/2014/main" id="{2765CA09-3522-4FBE-8625-D3A02139835D}"/>
                                </a:ext>
                              </a:extLst>
                            </p:cNvPr>
                            <p:cNvCxnSpPr/>
                            <p:nvPr/>
                          </p:nvCxnSpPr>
                          <p:spPr>
                            <a:xfrm>
                              <a:off x="552893" y="510134"/>
                              <a:ext cx="5099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15DA1085-C957-4B71-96B2-0F11827B6FE8}"/>
                                </a:ext>
                              </a:extLst>
                            </p:cNvPr>
                            <p:cNvCxnSpPr/>
                            <p:nvPr/>
                          </p:nvCxnSpPr>
                          <p:spPr>
                            <a:xfrm>
                              <a:off x="0" y="510134"/>
                              <a:ext cx="509905" cy="0"/>
                            </a:xfrm>
                            <a:prstGeom prst="straightConnector1">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A1D87303-C807-41F9-8806-D3C3FABC53AC}"/>
                                </a:ext>
                              </a:extLst>
                            </p:cNvPr>
                            <p:cNvCxnSpPr/>
                            <p:nvPr/>
                          </p:nvCxnSpPr>
                          <p:spPr>
                            <a:xfrm rot="16200000">
                              <a:off x="276447" y="254953"/>
                              <a:ext cx="5099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307F66E0-8F58-4095-9506-9BF51F108A1C}"/>
                                </a:ext>
                              </a:extLst>
                            </p:cNvPr>
                            <p:cNvSpPr/>
                            <p:nvPr/>
                          </p:nvSpPr>
                          <p:spPr>
                            <a:xfrm>
                              <a:off x="510362" y="488869"/>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grpSp>
                </p:grpSp>
              </p:grpSp>
              <mc:AlternateContent xmlns:mc="http://schemas.openxmlformats.org/markup-compatibility/2006" xmlns:a14="http://schemas.microsoft.com/office/drawing/2010/main">
                <mc:Choice Requires="a14">
                  <p:sp>
                    <p:nvSpPr>
                      <p:cNvPr id="22" name="Text Box 18">
                        <a:extLst>
                          <a:ext uri="{FF2B5EF4-FFF2-40B4-BE49-F238E27FC236}">
                            <a16:creationId xmlns:a16="http://schemas.microsoft.com/office/drawing/2014/main" id="{2EFDB972-7FE3-4F3C-A637-2AA37196EEDE}"/>
                          </a:ext>
                        </a:extLst>
                      </p:cNvPr>
                      <p:cNvSpPr txBox="1"/>
                      <p:nvPr/>
                    </p:nvSpPr>
                    <p:spPr>
                      <a:xfrm>
                        <a:off x="0" y="595423"/>
                        <a:ext cx="478465" cy="26574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a:latin typeface="Cambria Math" panose="02040503050406030204" pitchFamily="18" charset="0"/>
                                          <a:ea typeface="Calibri" panose="020F0502020204030204" pitchFamily="34" charset="0"/>
                                          <a:cs typeface="Arial" panose="020B0604020202020204" pitchFamily="34" charset="0"/>
                                        </a:rPr>
                                        <m:t>𝑥</m:t>
                                      </m:r>
                                    </m:e>
                                  </m:acc>
                                </m:e>
                                <m:sub>
                                  <m:r>
                                    <a:rPr lang="en-US">
                                      <a:latin typeface="Cambria Math" panose="02040503050406030204" pitchFamily="18" charset="0"/>
                                      <a:ea typeface="Calibri" panose="020F0502020204030204" pitchFamily="34" charset="0"/>
                                      <a:cs typeface="Arial" panose="020B0604020202020204" pitchFamily="34" charset="0"/>
                                    </a:rPr>
                                    <m:t>3</m:t>
                                  </m:r>
                                </m:sub>
                              </m:sSub>
                            </m:oMath>
                          </m:oMathPara>
                        </a14:m>
                        <a:endParaRPr lang="en-US" dirty="0">
                          <a:ea typeface="Calibri" panose="020F0502020204030204" pitchFamily="34" charset="0"/>
                          <a:cs typeface="Arial" panose="020B0604020202020204" pitchFamily="34" charset="0"/>
                        </a:endParaRPr>
                      </a:p>
                    </p:txBody>
                  </p:sp>
                </mc:Choice>
                <mc:Fallback xmlns="">
                  <p:sp>
                    <p:nvSpPr>
                      <p:cNvPr id="12" name="Text Box 18"/>
                      <p:cNvSpPr txBox="1">
                        <a:spLocks noRot="1" noChangeAspect="1" noMove="1" noResize="1" noEditPoints="1" noAdjustHandles="1" noChangeArrowheads="1" noChangeShapeType="1" noTextEdit="1"/>
                      </p:cNvSpPr>
                      <p:nvPr/>
                    </p:nvSpPr>
                    <p:spPr>
                      <a:xfrm>
                        <a:off x="0" y="595423"/>
                        <a:ext cx="478465" cy="265741"/>
                      </a:xfrm>
                      <a:prstGeom prst="rect">
                        <a:avLst/>
                      </a:prstGeom>
                      <a:blipFill rotWithShape="0">
                        <a:blip r:embed="rId5"/>
                        <a:stretch>
                          <a:fillRect/>
                        </a:stretch>
                      </a:blipFill>
                      <a:ln w="6350">
                        <a:noFill/>
                      </a:ln>
                      <a:effectLst/>
                    </p:spPr>
                    <p:txBody>
                      <a:bodyPr/>
                      <a:lstStyle/>
                      <a:p>
                        <a:r>
                          <a:rPr lang="en-US">
                            <a:noFill/>
                          </a:rPr>
                          <a:t> </a:t>
                        </a:r>
                      </a:p>
                    </p:txBody>
                  </p:sp>
                </mc:Fallback>
              </mc:AlternateContent>
            </p:grpSp>
          </p:grpSp>
        </p:grpSp>
        <p:sp>
          <p:nvSpPr>
            <p:cNvPr id="15" name="Oval 14">
              <a:extLst>
                <a:ext uri="{FF2B5EF4-FFF2-40B4-BE49-F238E27FC236}">
                  <a16:creationId xmlns:a16="http://schemas.microsoft.com/office/drawing/2014/main" id="{E434441B-C975-4524-8AB0-0E960E3A9769}"/>
                </a:ext>
              </a:extLst>
            </p:cNvPr>
            <p:cNvSpPr/>
            <p:nvPr/>
          </p:nvSpPr>
          <p:spPr>
            <a:xfrm>
              <a:off x="723014" y="202019"/>
              <a:ext cx="126365" cy="14859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37" name="Footer Placeholder 5">
            <a:extLst>
              <a:ext uri="{FF2B5EF4-FFF2-40B4-BE49-F238E27FC236}">
                <a16:creationId xmlns:a16="http://schemas.microsoft.com/office/drawing/2014/main" id="{0351281C-A2D0-4CAE-AA03-6E47548F0D7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774628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sz="4000" b="1" dirty="0">
                <a:solidFill>
                  <a:schemeClr val="accent5">
                    <a:lumMod val="75000"/>
                  </a:schemeClr>
                </a:solidFill>
                <a:latin typeface="Century Gothic" panose="020B0502020202020204" pitchFamily="34" charset="0"/>
              </a:rPr>
              <a:t>Project Architecture:</a:t>
            </a: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8</a:t>
            </a:fld>
            <a:endParaRPr lang="en-US" dirty="0"/>
          </a:p>
        </p:txBody>
      </p:sp>
      <p:grpSp>
        <p:nvGrpSpPr>
          <p:cNvPr id="76" name="Group 75"/>
          <p:cNvGrpSpPr/>
          <p:nvPr/>
        </p:nvGrpSpPr>
        <p:grpSpPr>
          <a:xfrm>
            <a:off x="6478776" y="3023198"/>
            <a:ext cx="4154105" cy="3110945"/>
            <a:chOff x="6478776" y="3023198"/>
            <a:chExt cx="4154105" cy="3110945"/>
          </a:xfrm>
        </p:grpSpPr>
        <p:sp>
          <p:nvSpPr>
            <p:cNvPr id="14" name="Rectangle 13"/>
            <p:cNvSpPr/>
            <p:nvPr/>
          </p:nvSpPr>
          <p:spPr>
            <a:xfrm>
              <a:off x="9511553" y="4998479"/>
              <a:ext cx="672353" cy="53577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6478776" y="3873824"/>
              <a:ext cx="1608325" cy="880680"/>
              <a:chOff x="7339384" y="3806589"/>
              <a:chExt cx="1608325" cy="880680"/>
            </a:xfrm>
          </p:grpSpPr>
          <p:sp>
            <p:nvSpPr>
              <p:cNvPr id="12" name="Oval 11"/>
              <p:cNvSpPr/>
              <p:nvPr/>
            </p:nvSpPr>
            <p:spPr>
              <a:xfrm>
                <a:off x="7864378" y="3806589"/>
                <a:ext cx="560293" cy="564776"/>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339384" y="4317937"/>
                <a:ext cx="1608325" cy="369332"/>
              </a:xfrm>
              <a:prstGeom prst="rect">
                <a:avLst/>
              </a:prstGeom>
              <a:noFill/>
            </p:spPr>
            <p:txBody>
              <a:bodyPr wrap="none" rtlCol="0">
                <a:spAutoFit/>
              </a:bodyPr>
              <a:lstStyle/>
              <a:p>
                <a:r>
                  <a:rPr lang="en-US" dirty="0"/>
                  <a:t>Object Position</a:t>
                </a:r>
              </a:p>
            </p:txBody>
          </p:sp>
        </p:grpSp>
        <p:sp>
          <p:nvSpPr>
            <p:cNvPr id="25" name="TextBox 24"/>
            <p:cNvSpPr txBox="1"/>
            <p:nvPr/>
          </p:nvSpPr>
          <p:spPr>
            <a:xfrm>
              <a:off x="9063284" y="5626627"/>
              <a:ext cx="1569597" cy="369332"/>
            </a:xfrm>
            <a:prstGeom prst="rect">
              <a:avLst/>
            </a:prstGeom>
            <a:noFill/>
          </p:spPr>
          <p:txBody>
            <a:bodyPr wrap="none" rtlCol="0">
              <a:spAutoFit/>
            </a:bodyPr>
            <a:lstStyle/>
            <a:p>
              <a:r>
                <a:rPr lang="en-US" dirty="0"/>
                <a:t>Target Position</a:t>
              </a:r>
            </a:p>
          </p:txBody>
        </p:sp>
        <p:sp>
          <p:nvSpPr>
            <p:cNvPr id="30" name="TextBox 29"/>
            <p:cNvSpPr txBox="1"/>
            <p:nvPr/>
          </p:nvSpPr>
          <p:spPr>
            <a:xfrm>
              <a:off x="7589272" y="5764811"/>
              <a:ext cx="995657" cy="369332"/>
            </a:xfrm>
            <a:prstGeom prst="rect">
              <a:avLst/>
            </a:prstGeom>
            <a:noFill/>
          </p:spPr>
          <p:txBody>
            <a:bodyPr wrap="none" rtlCol="0">
              <a:spAutoFit/>
            </a:bodyPr>
            <a:lstStyle/>
            <a:p>
              <a:r>
                <a:rPr lang="en-US" dirty="0"/>
                <a:t>Obstacle</a:t>
              </a:r>
            </a:p>
          </p:txBody>
        </p:sp>
        <p:sp>
          <p:nvSpPr>
            <p:cNvPr id="38" name="Bent Arrow 37"/>
            <p:cNvSpPr/>
            <p:nvPr/>
          </p:nvSpPr>
          <p:spPr>
            <a:xfrm rot="5400000">
              <a:off x="8578113" y="3489460"/>
              <a:ext cx="1012500" cy="1781231"/>
            </a:xfrm>
            <a:prstGeom prst="bentArrow">
              <a:avLst>
                <a:gd name="adj1" fmla="val 6216"/>
                <a:gd name="adj2" fmla="val 13007"/>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TextBox 50"/>
            <p:cNvSpPr txBox="1"/>
            <p:nvPr/>
          </p:nvSpPr>
          <p:spPr>
            <a:xfrm>
              <a:off x="6930682" y="3023198"/>
              <a:ext cx="747384" cy="369332"/>
            </a:xfrm>
            <a:prstGeom prst="rect">
              <a:avLst/>
            </a:prstGeom>
            <a:noFill/>
          </p:spPr>
          <p:txBody>
            <a:bodyPr wrap="none" rtlCol="0">
              <a:spAutoFit/>
            </a:bodyPr>
            <a:lstStyle/>
            <a:p>
              <a:r>
                <a:rPr lang="en-US" dirty="0"/>
                <a:t>Robot</a:t>
              </a:r>
            </a:p>
          </p:txBody>
        </p:sp>
        <p:sp>
          <p:nvSpPr>
            <p:cNvPr id="52" name="Right Arrow 51"/>
            <p:cNvSpPr/>
            <p:nvPr/>
          </p:nvSpPr>
          <p:spPr>
            <a:xfrm rot="5400000">
              <a:off x="7099425" y="3530297"/>
              <a:ext cx="352975" cy="127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flipH="1">
              <a:off x="8193748" y="4477119"/>
              <a:ext cx="844088" cy="1194347"/>
            </a:xfrm>
            <a:prstGeom prst="line">
              <a:avLst/>
            </a:prstGeom>
            <a:ln w="76200"/>
          </p:spPr>
          <p:style>
            <a:lnRef idx="3">
              <a:schemeClr val="accent2"/>
            </a:lnRef>
            <a:fillRef idx="0">
              <a:schemeClr val="accent2"/>
            </a:fillRef>
            <a:effectRef idx="2">
              <a:schemeClr val="accent2"/>
            </a:effectRef>
            <a:fontRef idx="minor">
              <a:schemeClr val="tx1"/>
            </a:fontRef>
          </p:style>
        </p:cxnSp>
      </p:grpSp>
      <p:pic>
        <p:nvPicPr>
          <p:cNvPr id="78" name="Picture 77">
            <a:extLst>
              <a:ext uri="{FF2B5EF4-FFF2-40B4-BE49-F238E27FC236}">
                <a16:creationId xmlns:a16="http://schemas.microsoft.com/office/drawing/2014/main" id="{D0485028-691D-49FE-A7F5-F06FA98F9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2018" y="1823179"/>
            <a:ext cx="1124712" cy="1155192"/>
          </a:xfrm>
          <a:prstGeom prst="rect">
            <a:avLst/>
          </a:prstGeom>
        </p:spPr>
      </p:pic>
      <p:sp>
        <p:nvSpPr>
          <p:cNvPr id="77" name="Footer Placeholder 5">
            <a:extLst>
              <a:ext uri="{FF2B5EF4-FFF2-40B4-BE49-F238E27FC236}">
                <a16:creationId xmlns:a16="http://schemas.microsoft.com/office/drawing/2014/main" id="{96DD3A34-B9C9-4CBA-BF7B-7B89D6616903}"/>
              </a:ext>
            </a:extLst>
          </p:cNvPr>
          <p:cNvSpPr>
            <a:spLocks noGrp="1"/>
          </p:cNvSpPr>
          <p:nvPr>
            <p:ph type="ftr" sz="quarter" idx="11"/>
          </p:nvPr>
        </p:nvSpPr>
        <p:spPr>
          <a:xfrm>
            <a:off x="4038600" y="6356350"/>
            <a:ext cx="4114800" cy="365125"/>
          </a:xfrm>
        </p:spPr>
        <p:txBody>
          <a:bodyPr/>
          <a:lstStyle/>
          <a:p>
            <a:r>
              <a:rPr lang="en-US" dirty="0"/>
              <a:t>Multi-Agent Robotics</a:t>
            </a:r>
          </a:p>
        </p:txBody>
      </p:sp>
      <p:grpSp>
        <p:nvGrpSpPr>
          <p:cNvPr id="10" name="Group 9">
            <a:extLst>
              <a:ext uri="{FF2B5EF4-FFF2-40B4-BE49-F238E27FC236}">
                <a16:creationId xmlns:a16="http://schemas.microsoft.com/office/drawing/2014/main" id="{0327B675-28B7-470C-BE2F-4DA553A196B7}"/>
              </a:ext>
            </a:extLst>
          </p:cNvPr>
          <p:cNvGrpSpPr/>
          <p:nvPr/>
        </p:nvGrpSpPr>
        <p:grpSpPr>
          <a:xfrm>
            <a:off x="1612544" y="1566805"/>
            <a:ext cx="2852509" cy="4974211"/>
            <a:chOff x="1612544" y="1566805"/>
            <a:chExt cx="2852509" cy="4974211"/>
          </a:xfrm>
        </p:grpSpPr>
        <p:grpSp>
          <p:nvGrpSpPr>
            <p:cNvPr id="82" name="Group 81">
              <a:extLst>
                <a:ext uri="{FF2B5EF4-FFF2-40B4-BE49-F238E27FC236}">
                  <a16:creationId xmlns:a16="http://schemas.microsoft.com/office/drawing/2014/main" id="{F09EE7E5-F4A0-4E37-803C-D96E84FA0AA9}"/>
                </a:ext>
              </a:extLst>
            </p:cNvPr>
            <p:cNvGrpSpPr/>
            <p:nvPr/>
          </p:nvGrpSpPr>
          <p:grpSpPr>
            <a:xfrm>
              <a:off x="1669380" y="1566805"/>
              <a:ext cx="2776564" cy="4974211"/>
              <a:chOff x="1669380" y="1566805"/>
              <a:chExt cx="2776564" cy="4974211"/>
            </a:xfrm>
          </p:grpSpPr>
          <p:grpSp>
            <p:nvGrpSpPr>
              <p:cNvPr id="83" name="Group 82">
                <a:extLst>
                  <a:ext uri="{FF2B5EF4-FFF2-40B4-BE49-F238E27FC236}">
                    <a16:creationId xmlns:a16="http://schemas.microsoft.com/office/drawing/2014/main" id="{87B81CA8-2BD9-476A-981C-D4E42787EEFA}"/>
                  </a:ext>
                </a:extLst>
              </p:cNvPr>
              <p:cNvGrpSpPr/>
              <p:nvPr/>
            </p:nvGrpSpPr>
            <p:grpSpPr>
              <a:xfrm>
                <a:off x="2649064" y="1566805"/>
                <a:ext cx="772667" cy="1218912"/>
                <a:chOff x="1385046" y="1795404"/>
                <a:chExt cx="772667" cy="1331570"/>
              </a:xfrm>
            </p:grpSpPr>
            <p:pic>
              <p:nvPicPr>
                <p:cNvPr id="120" name="Picture 119">
                  <a:extLst>
                    <a:ext uri="{FF2B5EF4-FFF2-40B4-BE49-F238E27FC236}">
                      <a16:creationId xmlns:a16="http://schemas.microsoft.com/office/drawing/2014/main" id="{8AA3686B-E73A-4C41-ABB6-CC93DE35B0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046" y="1795404"/>
                  <a:ext cx="772667" cy="1028478"/>
                </a:xfrm>
                <a:prstGeom prst="rect">
                  <a:avLst/>
                </a:prstGeom>
              </p:spPr>
            </p:pic>
            <p:sp>
              <p:nvSpPr>
                <p:cNvPr id="121" name="TextBox 120">
                  <a:extLst>
                    <a:ext uri="{FF2B5EF4-FFF2-40B4-BE49-F238E27FC236}">
                      <a16:creationId xmlns:a16="http://schemas.microsoft.com/office/drawing/2014/main" id="{A98F6770-9E3D-4C91-A67B-04FA1413A7E5}"/>
                    </a:ext>
                  </a:extLst>
                </p:cNvPr>
                <p:cNvSpPr txBox="1"/>
                <p:nvPr/>
              </p:nvSpPr>
              <p:spPr>
                <a:xfrm>
                  <a:off x="1462640" y="2757642"/>
                  <a:ext cx="617477" cy="369332"/>
                </a:xfrm>
                <a:prstGeom prst="rect">
                  <a:avLst/>
                </a:prstGeom>
                <a:noFill/>
              </p:spPr>
              <p:txBody>
                <a:bodyPr wrap="none" rtlCol="0">
                  <a:spAutoFit/>
                </a:bodyPr>
                <a:lstStyle/>
                <a:p>
                  <a:r>
                    <a:rPr lang="en-US" dirty="0"/>
                    <a:t>User</a:t>
                  </a:r>
                </a:p>
              </p:txBody>
            </p:sp>
          </p:grpSp>
          <p:grpSp>
            <p:nvGrpSpPr>
              <p:cNvPr id="84" name="Group 83">
                <a:extLst>
                  <a:ext uri="{FF2B5EF4-FFF2-40B4-BE49-F238E27FC236}">
                    <a16:creationId xmlns:a16="http://schemas.microsoft.com/office/drawing/2014/main" id="{25ED328D-01BD-444C-A3C7-DB861CA91BFC}"/>
                  </a:ext>
                </a:extLst>
              </p:cNvPr>
              <p:cNvGrpSpPr/>
              <p:nvPr/>
            </p:nvGrpSpPr>
            <p:grpSpPr>
              <a:xfrm>
                <a:off x="2504574" y="3028091"/>
                <a:ext cx="1227509" cy="1335147"/>
                <a:chOff x="1280897" y="3552524"/>
                <a:chExt cx="1227509" cy="1335147"/>
              </a:xfrm>
            </p:grpSpPr>
            <p:pic>
              <p:nvPicPr>
                <p:cNvPr id="118" name="Picture 117">
                  <a:extLst>
                    <a:ext uri="{FF2B5EF4-FFF2-40B4-BE49-F238E27FC236}">
                      <a16:creationId xmlns:a16="http://schemas.microsoft.com/office/drawing/2014/main" id="{3EBE9339-39D9-4422-A7DD-9C3895401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0897" y="3552524"/>
                  <a:ext cx="1227509" cy="1227509"/>
                </a:xfrm>
                <a:prstGeom prst="rect">
                  <a:avLst/>
                </a:prstGeom>
              </p:spPr>
            </p:pic>
            <p:sp>
              <p:nvSpPr>
                <p:cNvPr id="119" name="TextBox 118">
                  <a:extLst>
                    <a:ext uri="{FF2B5EF4-FFF2-40B4-BE49-F238E27FC236}">
                      <a16:creationId xmlns:a16="http://schemas.microsoft.com/office/drawing/2014/main" id="{2649A7A6-8905-4F5E-91E9-CAD6CD6B3427}"/>
                    </a:ext>
                  </a:extLst>
                </p:cNvPr>
                <p:cNvSpPr txBox="1"/>
                <p:nvPr/>
              </p:nvSpPr>
              <p:spPr>
                <a:xfrm>
                  <a:off x="1404081" y="4518339"/>
                  <a:ext cx="785664" cy="369332"/>
                </a:xfrm>
                <a:prstGeom prst="rect">
                  <a:avLst/>
                </a:prstGeom>
                <a:noFill/>
              </p:spPr>
              <p:txBody>
                <a:bodyPr wrap="none" rtlCol="0">
                  <a:spAutoFit/>
                </a:bodyPr>
                <a:lstStyle/>
                <a:p>
                  <a:r>
                    <a:rPr lang="en-US" dirty="0"/>
                    <a:t>Server</a:t>
                  </a:r>
                </a:p>
              </p:txBody>
            </p:sp>
          </p:grpSp>
          <p:sp>
            <p:nvSpPr>
              <p:cNvPr id="85" name="Right Arrow 16">
                <a:extLst>
                  <a:ext uri="{FF2B5EF4-FFF2-40B4-BE49-F238E27FC236}">
                    <a16:creationId xmlns:a16="http://schemas.microsoft.com/office/drawing/2014/main" id="{D8EE525C-DD49-475D-84D1-C248D48A032B}"/>
                  </a:ext>
                </a:extLst>
              </p:cNvPr>
              <p:cNvSpPr/>
              <p:nvPr/>
            </p:nvSpPr>
            <p:spPr>
              <a:xfrm rot="5400000">
                <a:off x="2859110" y="2961040"/>
                <a:ext cx="352975" cy="127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F27B93E-BBC2-4CFB-8E7F-3C97487F86C9}"/>
                  </a:ext>
                </a:extLst>
              </p:cNvPr>
              <p:cNvSpPr txBox="1"/>
              <p:nvPr/>
            </p:nvSpPr>
            <p:spPr>
              <a:xfrm>
                <a:off x="2678427" y="6171684"/>
                <a:ext cx="747384" cy="369332"/>
              </a:xfrm>
              <a:prstGeom prst="rect">
                <a:avLst/>
              </a:prstGeom>
              <a:noFill/>
            </p:spPr>
            <p:txBody>
              <a:bodyPr wrap="none" rtlCol="0">
                <a:spAutoFit/>
              </a:bodyPr>
              <a:lstStyle/>
              <a:p>
                <a:r>
                  <a:rPr lang="en-US" dirty="0"/>
                  <a:t>Robot</a:t>
                </a:r>
              </a:p>
            </p:txBody>
          </p:sp>
          <p:sp>
            <p:nvSpPr>
              <p:cNvPr id="87" name="Right Arrow 27">
                <a:extLst>
                  <a:ext uri="{FF2B5EF4-FFF2-40B4-BE49-F238E27FC236}">
                    <a16:creationId xmlns:a16="http://schemas.microsoft.com/office/drawing/2014/main" id="{440CEA4E-AFD8-4D98-B3C7-53DE12B61616}"/>
                  </a:ext>
                </a:extLst>
              </p:cNvPr>
              <p:cNvSpPr/>
              <p:nvPr/>
            </p:nvSpPr>
            <p:spPr>
              <a:xfrm rot="7522414">
                <a:off x="2193001" y="4562223"/>
                <a:ext cx="352975" cy="127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ight Arrow 28">
                <a:extLst>
                  <a:ext uri="{FF2B5EF4-FFF2-40B4-BE49-F238E27FC236}">
                    <a16:creationId xmlns:a16="http://schemas.microsoft.com/office/drawing/2014/main" id="{84E1E4D9-907C-4B3D-A4D5-DA23F65466E9}"/>
                  </a:ext>
                </a:extLst>
              </p:cNvPr>
              <p:cNvSpPr/>
              <p:nvPr/>
            </p:nvSpPr>
            <p:spPr>
              <a:xfrm rot="3173333">
                <a:off x="3454073" y="4538240"/>
                <a:ext cx="352975" cy="127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30">
                <a:extLst>
                  <a:ext uri="{FF2B5EF4-FFF2-40B4-BE49-F238E27FC236}">
                    <a16:creationId xmlns:a16="http://schemas.microsoft.com/office/drawing/2014/main" id="{4C847EDC-ADB4-4AC3-9E21-2A3B7137BC7A}"/>
                  </a:ext>
                </a:extLst>
              </p:cNvPr>
              <p:cNvSpPr/>
              <p:nvPr/>
            </p:nvSpPr>
            <p:spPr>
              <a:xfrm rot="5400000">
                <a:off x="2876183" y="4508866"/>
                <a:ext cx="352975" cy="127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796F1C68-CD05-44BF-B297-F8D446B39C3E}"/>
                  </a:ext>
                </a:extLst>
              </p:cNvPr>
              <p:cNvSpPr txBox="1"/>
              <p:nvPr/>
            </p:nvSpPr>
            <p:spPr>
              <a:xfrm>
                <a:off x="1669380" y="6162081"/>
                <a:ext cx="747384" cy="369332"/>
              </a:xfrm>
              <a:prstGeom prst="rect">
                <a:avLst/>
              </a:prstGeom>
              <a:noFill/>
            </p:spPr>
            <p:txBody>
              <a:bodyPr wrap="none" rtlCol="0">
                <a:spAutoFit/>
              </a:bodyPr>
              <a:lstStyle/>
              <a:p>
                <a:r>
                  <a:rPr lang="en-US" dirty="0"/>
                  <a:t>Robot</a:t>
                </a:r>
              </a:p>
            </p:txBody>
          </p:sp>
          <p:sp>
            <p:nvSpPr>
              <p:cNvPr id="91" name="TextBox 90">
                <a:extLst>
                  <a:ext uri="{FF2B5EF4-FFF2-40B4-BE49-F238E27FC236}">
                    <a16:creationId xmlns:a16="http://schemas.microsoft.com/office/drawing/2014/main" id="{F71FA811-BB73-4CD8-A2EE-731090AD9DE9}"/>
                  </a:ext>
                </a:extLst>
              </p:cNvPr>
              <p:cNvSpPr txBox="1"/>
              <p:nvPr/>
            </p:nvSpPr>
            <p:spPr>
              <a:xfrm>
                <a:off x="3698560" y="6163416"/>
                <a:ext cx="747384" cy="369332"/>
              </a:xfrm>
              <a:prstGeom prst="rect">
                <a:avLst/>
              </a:prstGeom>
              <a:noFill/>
            </p:spPr>
            <p:txBody>
              <a:bodyPr wrap="none" rtlCol="0">
                <a:spAutoFit/>
              </a:bodyPr>
              <a:lstStyle/>
              <a:p>
                <a:r>
                  <a:rPr lang="en-US" dirty="0"/>
                  <a:t>Robot</a:t>
                </a:r>
              </a:p>
            </p:txBody>
          </p:sp>
          <p:grpSp>
            <p:nvGrpSpPr>
              <p:cNvPr id="92" name="Group 91">
                <a:extLst>
                  <a:ext uri="{FF2B5EF4-FFF2-40B4-BE49-F238E27FC236}">
                    <a16:creationId xmlns:a16="http://schemas.microsoft.com/office/drawing/2014/main" id="{B82C9813-7049-40A8-ABD2-70E4FFDB6F42}"/>
                  </a:ext>
                </a:extLst>
              </p:cNvPr>
              <p:cNvGrpSpPr/>
              <p:nvPr/>
            </p:nvGrpSpPr>
            <p:grpSpPr>
              <a:xfrm>
                <a:off x="2804893" y="4425941"/>
                <a:ext cx="123881" cy="313139"/>
                <a:chOff x="723283" y="2959247"/>
                <a:chExt cx="123881" cy="313139"/>
              </a:xfrm>
            </p:grpSpPr>
            <p:sp>
              <p:nvSpPr>
                <p:cNvPr id="116" name="Oval 115">
                  <a:extLst>
                    <a:ext uri="{FF2B5EF4-FFF2-40B4-BE49-F238E27FC236}">
                      <a16:creationId xmlns:a16="http://schemas.microsoft.com/office/drawing/2014/main" id="{3CF967CF-4664-40CA-B361-D1BDC30137E6}"/>
                    </a:ext>
                  </a:extLst>
                </p:cNvPr>
                <p:cNvSpPr/>
                <p:nvPr/>
              </p:nvSpPr>
              <p:spPr>
                <a:xfrm>
                  <a:off x="742841" y="3163634"/>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777106A9-6B7F-4494-A3EA-338388BA3E15}"/>
                    </a:ext>
                  </a:extLst>
                </p:cNvPr>
                <p:cNvSpPr/>
                <p:nvPr/>
              </p:nvSpPr>
              <p:spPr>
                <a:xfrm>
                  <a:off x="723283" y="2959247"/>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016A51C4-0AE4-48DC-A411-2E94FD69429C}"/>
                  </a:ext>
                </a:extLst>
              </p:cNvPr>
              <p:cNvGrpSpPr/>
              <p:nvPr/>
            </p:nvGrpSpPr>
            <p:grpSpPr>
              <a:xfrm>
                <a:off x="3632370" y="4279741"/>
                <a:ext cx="241523" cy="341284"/>
                <a:chOff x="596676" y="2354329"/>
                <a:chExt cx="241523" cy="341284"/>
              </a:xfrm>
            </p:grpSpPr>
            <p:sp>
              <p:nvSpPr>
                <p:cNvPr id="114" name="Oval 113">
                  <a:extLst>
                    <a:ext uri="{FF2B5EF4-FFF2-40B4-BE49-F238E27FC236}">
                      <a16:creationId xmlns:a16="http://schemas.microsoft.com/office/drawing/2014/main" id="{CD6E2CAE-76B7-4699-A71A-433838B0D0B1}"/>
                    </a:ext>
                  </a:extLst>
                </p:cNvPr>
                <p:cNvSpPr/>
                <p:nvPr/>
              </p:nvSpPr>
              <p:spPr>
                <a:xfrm>
                  <a:off x="742840" y="2586861"/>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D916679-C2AE-49BF-B9ED-CCD5F035C897}"/>
                    </a:ext>
                  </a:extLst>
                </p:cNvPr>
                <p:cNvSpPr/>
                <p:nvPr/>
              </p:nvSpPr>
              <p:spPr>
                <a:xfrm>
                  <a:off x="596676" y="2354329"/>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EBF25126-1233-483E-BFA2-497AA8BD6C82}"/>
                  </a:ext>
                </a:extLst>
              </p:cNvPr>
              <p:cNvGrpSpPr/>
              <p:nvPr/>
            </p:nvGrpSpPr>
            <p:grpSpPr>
              <a:xfrm>
                <a:off x="2108033" y="4262811"/>
                <a:ext cx="273137" cy="313143"/>
                <a:chOff x="700638" y="2410605"/>
                <a:chExt cx="273137" cy="313143"/>
              </a:xfrm>
            </p:grpSpPr>
            <p:sp>
              <p:nvSpPr>
                <p:cNvPr id="112" name="Oval 111">
                  <a:extLst>
                    <a:ext uri="{FF2B5EF4-FFF2-40B4-BE49-F238E27FC236}">
                      <a16:creationId xmlns:a16="http://schemas.microsoft.com/office/drawing/2014/main" id="{3428498F-6D56-45DD-8DD1-E14654A11844}"/>
                    </a:ext>
                  </a:extLst>
                </p:cNvPr>
                <p:cNvSpPr/>
                <p:nvPr/>
              </p:nvSpPr>
              <p:spPr>
                <a:xfrm>
                  <a:off x="700638" y="2614996"/>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2651816-5DA3-48C0-AA29-5B4DD5D0A25E}"/>
                    </a:ext>
                  </a:extLst>
                </p:cNvPr>
                <p:cNvSpPr/>
                <p:nvPr/>
              </p:nvSpPr>
              <p:spPr>
                <a:xfrm>
                  <a:off x="849894" y="2410605"/>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a:extLst>
                  <a:ext uri="{FF2B5EF4-FFF2-40B4-BE49-F238E27FC236}">
                    <a16:creationId xmlns:a16="http://schemas.microsoft.com/office/drawing/2014/main" id="{34B7D4AF-6EB4-4D06-9370-387F3F6A0578}"/>
                  </a:ext>
                </a:extLst>
              </p:cNvPr>
              <p:cNvGrpSpPr/>
              <p:nvPr/>
            </p:nvGrpSpPr>
            <p:grpSpPr>
              <a:xfrm>
                <a:off x="2283078" y="2472833"/>
                <a:ext cx="581081" cy="770339"/>
                <a:chOff x="2054479" y="2472833"/>
                <a:chExt cx="581081" cy="770339"/>
              </a:xfrm>
            </p:grpSpPr>
            <p:sp>
              <p:nvSpPr>
                <p:cNvPr id="104" name="Oval 103">
                  <a:extLst>
                    <a:ext uri="{FF2B5EF4-FFF2-40B4-BE49-F238E27FC236}">
                      <a16:creationId xmlns:a16="http://schemas.microsoft.com/office/drawing/2014/main" id="{B06FE04C-201F-4AC9-A80B-A53D64DEDF33}"/>
                    </a:ext>
                  </a:extLst>
                </p:cNvPr>
                <p:cNvSpPr/>
                <p:nvPr/>
              </p:nvSpPr>
              <p:spPr>
                <a:xfrm>
                  <a:off x="2074037" y="2677220"/>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A1046980-6D51-49F4-904B-4A0C4046BC44}"/>
                    </a:ext>
                  </a:extLst>
                </p:cNvPr>
                <p:cNvSpPr/>
                <p:nvPr/>
              </p:nvSpPr>
              <p:spPr>
                <a:xfrm>
                  <a:off x="2054479" y="2472833"/>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AEF13741-4FED-4423-8611-9CDEC50AE597}"/>
                    </a:ext>
                  </a:extLst>
                </p:cNvPr>
                <p:cNvSpPr/>
                <p:nvPr/>
              </p:nvSpPr>
              <p:spPr>
                <a:xfrm>
                  <a:off x="2206879" y="2625233"/>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3B8DE9AC-2D43-4167-BFDB-0221EE3A0A6C}"/>
                    </a:ext>
                  </a:extLst>
                </p:cNvPr>
                <p:cNvSpPr/>
                <p:nvPr/>
              </p:nvSpPr>
              <p:spPr>
                <a:xfrm>
                  <a:off x="2359279" y="2777633"/>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B4B51AB7-BA24-49EA-817B-679BCEA94AB6}"/>
                    </a:ext>
                  </a:extLst>
                </p:cNvPr>
                <p:cNvSpPr/>
                <p:nvPr/>
              </p:nvSpPr>
              <p:spPr>
                <a:xfrm>
                  <a:off x="2511679" y="2930033"/>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2AF773A-7754-4C36-9791-1E239D81023F}"/>
                    </a:ext>
                  </a:extLst>
                </p:cNvPr>
                <p:cNvSpPr/>
                <p:nvPr/>
              </p:nvSpPr>
              <p:spPr>
                <a:xfrm>
                  <a:off x="2226437" y="2829620"/>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FB2BE07-3C18-4045-94C4-7E3CBC402626}"/>
                    </a:ext>
                  </a:extLst>
                </p:cNvPr>
                <p:cNvSpPr/>
                <p:nvPr/>
              </p:nvSpPr>
              <p:spPr>
                <a:xfrm>
                  <a:off x="2378837" y="2982020"/>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FBC79FE-5455-4D9E-A57D-83E45964855E}"/>
                    </a:ext>
                  </a:extLst>
                </p:cNvPr>
                <p:cNvSpPr/>
                <p:nvPr/>
              </p:nvSpPr>
              <p:spPr>
                <a:xfrm>
                  <a:off x="2531237" y="3134420"/>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Oval 95">
                <a:extLst>
                  <a:ext uri="{FF2B5EF4-FFF2-40B4-BE49-F238E27FC236}">
                    <a16:creationId xmlns:a16="http://schemas.microsoft.com/office/drawing/2014/main" id="{DEA3B052-5CFF-4F66-88D1-FDD2D3E5AAB8}"/>
                  </a:ext>
                </a:extLst>
              </p:cNvPr>
              <p:cNvSpPr/>
              <p:nvPr/>
            </p:nvSpPr>
            <p:spPr>
              <a:xfrm>
                <a:off x="3786289" y="2641362"/>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1E226D0-0390-4443-99A2-ABAF30883369}"/>
                  </a:ext>
                </a:extLst>
              </p:cNvPr>
              <p:cNvSpPr/>
              <p:nvPr/>
            </p:nvSpPr>
            <p:spPr>
              <a:xfrm>
                <a:off x="3766731" y="2436975"/>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489902FF-4AA7-42EE-A5C2-53958D169071}"/>
                  </a:ext>
                </a:extLst>
              </p:cNvPr>
              <p:cNvSpPr/>
              <p:nvPr/>
            </p:nvSpPr>
            <p:spPr>
              <a:xfrm>
                <a:off x="3609850" y="2589375"/>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F895985-8DBC-4D96-8001-85A75860DF60}"/>
                  </a:ext>
                </a:extLst>
              </p:cNvPr>
              <p:cNvSpPr/>
              <p:nvPr/>
            </p:nvSpPr>
            <p:spPr>
              <a:xfrm>
                <a:off x="3439522" y="2741775"/>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7F5F7E5-AB10-43DF-B5C6-EBA2E4B4BEA6}"/>
                  </a:ext>
                </a:extLst>
              </p:cNvPr>
              <p:cNvSpPr/>
              <p:nvPr/>
            </p:nvSpPr>
            <p:spPr>
              <a:xfrm>
                <a:off x="3255747" y="2826940"/>
                <a:ext cx="123881" cy="1063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B5FEC45-E851-431F-AE3F-9D7AEA8713B9}"/>
                  </a:ext>
                </a:extLst>
              </p:cNvPr>
              <p:cNvSpPr/>
              <p:nvPr/>
            </p:nvSpPr>
            <p:spPr>
              <a:xfrm>
                <a:off x="3629408" y="2793762"/>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F0A98B99-F34A-4610-B47A-F3B73159B587}"/>
                  </a:ext>
                </a:extLst>
              </p:cNvPr>
              <p:cNvSpPr/>
              <p:nvPr/>
            </p:nvSpPr>
            <p:spPr>
              <a:xfrm>
                <a:off x="3459080" y="2946162"/>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96E1CDB9-EF03-4975-87C7-C01F73129865}"/>
                  </a:ext>
                </a:extLst>
              </p:cNvPr>
              <p:cNvSpPr/>
              <p:nvPr/>
            </p:nvSpPr>
            <p:spPr>
              <a:xfrm>
                <a:off x="3275305" y="3031327"/>
                <a:ext cx="95359" cy="108752"/>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2" name="Picture 121">
              <a:extLst>
                <a:ext uri="{FF2B5EF4-FFF2-40B4-BE49-F238E27FC236}">
                  <a16:creationId xmlns:a16="http://schemas.microsoft.com/office/drawing/2014/main" id="{0E05938F-3294-427C-8818-B0D5EAB0C8A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32732" y="5440279"/>
              <a:ext cx="832321" cy="854877"/>
            </a:xfrm>
            <a:prstGeom prst="rect">
              <a:avLst/>
            </a:prstGeom>
          </p:spPr>
        </p:pic>
        <p:pic>
          <p:nvPicPr>
            <p:cNvPr id="123" name="Picture 122">
              <a:extLst>
                <a:ext uri="{FF2B5EF4-FFF2-40B4-BE49-F238E27FC236}">
                  <a16:creationId xmlns:a16="http://schemas.microsoft.com/office/drawing/2014/main" id="{B2E30F85-D5AB-4206-A105-5269CA0A4A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7758" y="5435742"/>
              <a:ext cx="832321" cy="854877"/>
            </a:xfrm>
            <a:prstGeom prst="rect">
              <a:avLst/>
            </a:prstGeom>
          </p:spPr>
        </p:pic>
        <p:pic>
          <p:nvPicPr>
            <p:cNvPr id="124" name="Picture 123">
              <a:extLst>
                <a:ext uri="{FF2B5EF4-FFF2-40B4-BE49-F238E27FC236}">
                  <a16:creationId xmlns:a16="http://schemas.microsoft.com/office/drawing/2014/main" id="{E5FAA270-89CA-4AAE-8923-885F5353AC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2544" y="5433400"/>
              <a:ext cx="832321" cy="854877"/>
            </a:xfrm>
            <a:prstGeom prst="rect">
              <a:avLst/>
            </a:prstGeom>
          </p:spPr>
        </p:pic>
        <p:pic>
          <p:nvPicPr>
            <p:cNvPr id="125" name="Picture 124">
              <a:extLst>
                <a:ext uri="{FF2B5EF4-FFF2-40B4-BE49-F238E27FC236}">
                  <a16:creationId xmlns:a16="http://schemas.microsoft.com/office/drawing/2014/main" id="{E914C4A6-E240-4CBC-8181-E1200A7FE8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88845" y="4831191"/>
              <a:ext cx="692401" cy="630527"/>
            </a:xfrm>
            <a:prstGeom prst="rect">
              <a:avLst/>
            </a:prstGeom>
          </p:spPr>
        </p:pic>
        <p:pic>
          <p:nvPicPr>
            <p:cNvPr id="126" name="Picture 125">
              <a:extLst>
                <a:ext uri="{FF2B5EF4-FFF2-40B4-BE49-F238E27FC236}">
                  <a16:creationId xmlns:a16="http://schemas.microsoft.com/office/drawing/2014/main" id="{D687305B-7EF9-409A-B94E-537D8E04375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11759" y="4828068"/>
              <a:ext cx="692401" cy="630527"/>
            </a:xfrm>
            <a:prstGeom prst="rect">
              <a:avLst/>
            </a:prstGeom>
          </p:spPr>
        </p:pic>
        <p:pic>
          <p:nvPicPr>
            <p:cNvPr id="127" name="Picture 126">
              <a:extLst>
                <a:ext uri="{FF2B5EF4-FFF2-40B4-BE49-F238E27FC236}">
                  <a16:creationId xmlns:a16="http://schemas.microsoft.com/office/drawing/2014/main" id="{CBC673E4-D988-43E1-BCD0-AC071E3541D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21941" y="4811629"/>
              <a:ext cx="692401" cy="630527"/>
            </a:xfrm>
            <a:prstGeom prst="rect">
              <a:avLst/>
            </a:prstGeom>
          </p:spPr>
        </p:pic>
      </p:grpSp>
    </p:spTree>
    <p:extLst>
      <p:ext uri="{BB962C8B-B14F-4D97-AF65-F5344CB8AC3E}">
        <p14:creationId xmlns:p14="http://schemas.microsoft.com/office/powerpoint/2010/main" val="353848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Control of Robot:</a:t>
            </a:r>
          </a:p>
        </p:txBody>
      </p:sp>
      <p:sp>
        <p:nvSpPr>
          <p:cNvPr id="6" name="Slide Number Placeholder 5"/>
          <p:cNvSpPr>
            <a:spLocks noGrp="1"/>
          </p:cNvSpPr>
          <p:nvPr>
            <p:ph type="sldNum" sz="quarter" idx="12"/>
          </p:nvPr>
        </p:nvSpPr>
        <p:spPr/>
        <p:txBody>
          <a:bodyPr/>
          <a:lstStyle/>
          <a:p>
            <a:fld id="{4FD2041C-278E-442A-BF5C-FF744CCD675F}" type="slidenum">
              <a:rPr lang="en-US" smtClean="0"/>
              <a:t>80</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13" name="TextBox 12">
            <a:extLst>
              <a:ext uri="{FF2B5EF4-FFF2-40B4-BE49-F238E27FC236}">
                <a16:creationId xmlns:a16="http://schemas.microsoft.com/office/drawing/2014/main" id="{577DEB03-AB25-4D82-9F34-D1D7B0DF488D}"/>
              </a:ext>
            </a:extLst>
          </p:cNvPr>
          <p:cNvSpPr txBox="1"/>
          <p:nvPr/>
        </p:nvSpPr>
        <p:spPr>
          <a:xfrm>
            <a:off x="1286432" y="1580828"/>
            <a:ext cx="6255191" cy="523220"/>
          </a:xfrm>
          <a:prstGeom prst="rect">
            <a:avLst/>
          </a:prstGeom>
          <a:noFill/>
        </p:spPr>
        <p:txBody>
          <a:bodyPr wrap="square" rtlCol="0">
            <a:spAutoFit/>
          </a:bodyPr>
          <a:lstStyle/>
          <a:p>
            <a:r>
              <a:rPr lang="en-US" sz="2800" b="1" dirty="0">
                <a:latin typeface="Century Gothic" panose="020B0502020202020204" pitchFamily="34" charset="0"/>
                <a:cs typeface="Calibri" panose="020F0502020204030204" pitchFamily="34" charset="0"/>
              </a:rPr>
              <a:t>Control algorithms</a:t>
            </a:r>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mc:AlternateContent xmlns:mc="http://schemas.openxmlformats.org/markup-compatibility/2006" xmlns:a14="http://schemas.microsoft.com/office/drawing/2010/main">
        <mc:Choice Requires="a14">
          <p:sp>
            <p:nvSpPr>
              <p:cNvPr id="11" name="Text Placeholder 3">
                <a:extLst>
                  <a:ext uri="{FF2B5EF4-FFF2-40B4-BE49-F238E27FC236}">
                    <a16:creationId xmlns:a16="http://schemas.microsoft.com/office/drawing/2014/main" id="{0BCD43EA-F133-49BF-BEC3-6644A8A20FE7}"/>
                  </a:ext>
                </a:extLst>
              </p:cNvPr>
              <p:cNvSpPr txBox="1">
                <a:spLocks/>
              </p:cNvSpPr>
              <p:nvPr/>
            </p:nvSpPr>
            <p:spPr>
              <a:xfrm>
                <a:off x="848878" y="2090057"/>
                <a:ext cx="5412377" cy="440956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en-US" sz="2000" b="1" dirty="0">
                    <a:latin typeface="Century Gothic" panose="020B0502020202020204" pitchFamily="34" charset="0"/>
                  </a:rPr>
                  <a:t>Non-Holonomic Agent</a:t>
                </a:r>
              </a:p>
              <a:p>
                <a:pPr>
                  <a:lnSpc>
                    <a:spcPct val="114000"/>
                  </a:lnSpc>
                </a:pPr>
                <a:r>
                  <a:rPr lang="en-US" sz="1800" dirty="0">
                    <a:latin typeface="Century Gothic" panose="020B0502020202020204" pitchFamily="34" charset="0"/>
                  </a:rPr>
                  <a:t>An agent is described by its position and orientation.</a:t>
                </a:r>
              </a:p>
              <a:p>
                <a:endParaRPr lang="en-US" sz="100" dirty="0">
                  <a:latin typeface="Century Gothic" panose="020B0502020202020204" pitchFamily="34" charset="0"/>
                </a:endParaRPr>
              </a:p>
              <a:p>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𝑣</m:t>
                        </m:r>
                      </m:e>
                      <m:sub>
                        <m:r>
                          <a:rPr lang="en-US" sz="2000" b="0" i="1">
                            <a:latin typeface="Cambria Math" panose="02040503050406030204" pitchFamily="18" charset="0"/>
                          </a:rPr>
                          <m:t>𝑙</m:t>
                        </m:r>
                      </m:sub>
                    </m:sSub>
                    <m:r>
                      <a:rPr lang="en-US" sz="2000" b="0" i="1">
                        <a:latin typeface="Cambria Math" panose="02040503050406030204" pitchFamily="18" charset="0"/>
                      </a:rPr>
                      <m:t>=</m:t>
                    </m:r>
                    <m:f>
                      <m:fPr>
                        <m:ctrlPr>
                          <a:rPr lang="en-US" sz="2000" i="1">
                            <a:latin typeface="Cambria Math" panose="02040503050406030204" pitchFamily="18" charset="0"/>
                          </a:rPr>
                        </m:ctrlPr>
                      </m:fPr>
                      <m:num>
                        <m:rad>
                          <m:radPr>
                            <m:degHide m:val="on"/>
                            <m:ctrlPr>
                              <a:rPr lang="en-US" sz="2000" i="1">
                                <a:latin typeface="Cambria Math" panose="02040503050406030204" pitchFamily="18" charset="0"/>
                              </a:rPr>
                            </m:ctrlPr>
                          </m:radPr>
                          <m:deg/>
                          <m:e>
                            <m:sSubSup>
                              <m:sSubSupPr>
                                <m:ctrlPr>
                                  <a:rPr lang="en-US" sz="2000" i="1">
                                    <a:latin typeface="Cambria Math" panose="02040503050406030204" pitchFamily="18" charset="0"/>
                                  </a:rPr>
                                </m:ctrlPr>
                              </m:sSubSupPr>
                              <m:e>
                                <m:r>
                                  <a:rPr lang="en-US" sz="2000" b="0" i="1">
                                    <a:latin typeface="Cambria Math" panose="02040503050406030204" pitchFamily="18" charset="0"/>
                                  </a:rPr>
                                  <m:t>∆</m:t>
                                </m:r>
                                <m:r>
                                  <a:rPr lang="en-US" sz="2000" b="0" i="1">
                                    <a:latin typeface="Cambria Math" panose="02040503050406030204" pitchFamily="18" charset="0"/>
                                  </a:rPr>
                                  <m:t>𝑥</m:t>
                                </m:r>
                              </m:e>
                              <m:sub>
                                <m:r>
                                  <a:rPr lang="en-US" sz="2000" b="0" i="1">
                                    <a:latin typeface="Cambria Math" panose="02040503050406030204" pitchFamily="18" charset="0"/>
                                  </a:rPr>
                                  <m:t>𝑙</m:t>
                                </m:r>
                              </m:sub>
                              <m:sup>
                                <m:r>
                                  <a:rPr lang="en-US" sz="2000" b="0" i="1">
                                    <a:latin typeface="Cambria Math" panose="02040503050406030204" pitchFamily="18" charset="0"/>
                                  </a:rPr>
                                  <m:t>2</m:t>
                                </m:r>
                              </m:sup>
                            </m:sSubSup>
                            <m:r>
                              <a:rPr lang="en-US" sz="2000" b="0" i="1">
                                <a:latin typeface="Cambria Math" panose="02040503050406030204" pitchFamily="18" charset="0"/>
                              </a:rPr>
                              <m:t>+</m:t>
                            </m:r>
                            <m:sSubSup>
                              <m:sSubSupPr>
                                <m:ctrlPr>
                                  <a:rPr lang="en-US" sz="2000" i="1">
                                    <a:latin typeface="Cambria Math" panose="02040503050406030204" pitchFamily="18" charset="0"/>
                                  </a:rPr>
                                </m:ctrlPr>
                              </m:sSubSupPr>
                              <m:e>
                                <m:r>
                                  <a:rPr lang="en-US" sz="2000" b="0" i="1">
                                    <a:latin typeface="Cambria Math" panose="02040503050406030204" pitchFamily="18" charset="0"/>
                                  </a:rPr>
                                  <m:t>∆</m:t>
                                </m:r>
                                <m:r>
                                  <a:rPr lang="en-US" sz="2000" b="0" i="1">
                                    <a:latin typeface="Cambria Math" panose="02040503050406030204" pitchFamily="18" charset="0"/>
                                  </a:rPr>
                                  <m:t>𝑦</m:t>
                                </m:r>
                              </m:e>
                              <m:sub>
                                <m:r>
                                  <a:rPr lang="en-US" sz="2000" b="0" i="1">
                                    <a:latin typeface="Cambria Math" panose="02040503050406030204" pitchFamily="18" charset="0"/>
                                  </a:rPr>
                                  <m:t>𝑙</m:t>
                                </m:r>
                              </m:sub>
                              <m:sup>
                                <m:r>
                                  <a:rPr lang="en-US" sz="2000" b="0" i="1">
                                    <a:latin typeface="Cambria Math" panose="02040503050406030204" pitchFamily="18" charset="0"/>
                                  </a:rPr>
                                  <m:t>2</m:t>
                                </m:r>
                              </m:sup>
                            </m:sSubSup>
                          </m:e>
                        </m:rad>
                      </m:num>
                      <m:den>
                        <m:r>
                          <a:rPr lang="en-US" sz="2000" b="0" i="1">
                            <a:latin typeface="Cambria Math" panose="02040503050406030204" pitchFamily="18" charset="0"/>
                          </a:rPr>
                          <m:t>∆</m:t>
                        </m:r>
                        <m:r>
                          <a:rPr lang="en-US" sz="2000" b="0" i="1">
                            <a:latin typeface="Cambria Math" panose="02040503050406030204" pitchFamily="18" charset="0"/>
                          </a:rPr>
                          <m:t>𝑡</m:t>
                        </m:r>
                      </m:den>
                    </m:f>
                  </m:oMath>
                </a14:m>
                <a:endParaRPr lang="en-US" sz="2000" dirty="0">
                  <a:latin typeface="Century Gothic" panose="020B0502020202020204" pitchFamily="34" charset="0"/>
                </a:endParaRPr>
              </a:p>
              <a:p>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𝜔</m:t>
                        </m:r>
                      </m:e>
                      <m:sub>
                        <m:r>
                          <a:rPr lang="en-US" sz="2000" b="0" i="1">
                            <a:latin typeface="Cambria Math" panose="02040503050406030204" pitchFamily="18" charset="0"/>
                          </a:rPr>
                          <m:t>𝑙</m:t>
                        </m:r>
                      </m:sub>
                    </m:sSub>
                    <m:r>
                      <a:rPr lang="en-US" sz="2000" b="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𝑙</m:t>
                            </m:r>
                          </m:sub>
                        </m:sSub>
                      </m:e>
                    </m:acc>
                    <m:r>
                      <a:rPr lang="en-US" sz="2000" b="0" i="1">
                        <a:latin typeface="Cambria Math" panose="02040503050406030204" pitchFamily="18" charset="0"/>
                      </a:rPr>
                      <m:t>,   </m:t>
                    </m:r>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𝑙</m:t>
                        </m:r>
                      </m:sub>
                    </m:sSub>
                    <m:r>
                      <a:rPr lang="en-US" sz="2000" b="0" i="1">
                        <a:latin typeface="Cambria Math" panose="02040503050406030204" pitchFamily="18" charset="0"/>
                      </a:rPr>
                      <m:t>=</m:t>
                    </m:r>
                    <m:func>
                      <m:funcPr>
                        <m:ctrlPr>
                          <a:rPr lang="en-US" sz="2000" i="1">
                            <a:latin typeface="Cambria Math" panose="02040503050406030204" pitchFamily="18" charset="0"/>
                          </a:rPr>
                        </m:ctrlPr>
                      </m:funcPr>
                      <m:fName>
                        <m:sSup>
                          <m:sSupPr>
                            <m:ctrlPr>
                              <a:rPr lang="en-US" sz="2000" i="1">
                                <a:latin typeface="Cambria Math" panose="02040503050406030204" pitchFamily="18" charset="0"/>
                              </a:rPr>
                            </m:ctrlPr>
                          </m:sSupPr>
                          <m:e>
                            <m:r>
                              <a:rPr lang="en-US" sz="2000" b="0" i="1">
                                <a:latin typeface="Cambria Math" panose="02040503050406030204" pitchFamily="18" charset="0"/>
                              </a:rPr>
                              <m:t>𝑡𝑎𝑛</m:t>
                            </m:r>
                          </m:e>
                          <m:sup>
                            <m:r>
                              <a:rPr lang="en-US" sz="2000" b="0" i="1">
                                <a:latin typeface="Cambria Math" panose="02040503050406030204" pitchFamily="18" charset="0"/>
                              </a:rPr>
                              <m:t>−1</m:t>
                            </m:r>
                          </m:sup>
                        </m:sSup>
                      </m:fName>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a:latin typeface="Cambria Math" panose="02040503050406030204" pitchFamily="18" charset="0"/>
                                  </a:rPr>
                                  <m:t>∆</m:t>
                                </m:r>
                                <m:r>
                                  <a:rPr lang="en-US" sz="2000" b="0" i="1">
                                    <a:latin typeface="Cambria Math" panose="02040503050406030204" pitchFamily="18" charset="0"/>
                                  </a:rPr>
                                  <m:t>𝑦</m:t>
                                </m:r>
                              </m:e>
                              <m:sub>
                                <m:r>
                                  <a:rPr lang="en-US" sz="2000" b="0" i="1">
                                    <a:latin typeface="Cambria Math" panose="02040503050406030204" pitchFamily="18" charset="0"/>
                                  </a:rPr>
                                  <m:t>𝑙</m:t>
                                </m:r>
                              </m:sub>
                            </m:sSub>
                          </m:num>
                          <m:den>
                            <m:sSub>
                              <m:sSubPr>
                                <m:ctrlPr>
                                  <a:rPr lang="en-US" sz="2000" i="1">
                                    <a:latin typeface="Cambria Math" panose="02040503050406030204" pitchFamily="18" charset="0"/>
                                  </a:rPr>
                                </m:ctrlPr>
                              </m:sSubPr>
                              <m:e>
                                <m:r>
                                  <a:rPr lang="en-US" sz="2000" b="0" i="1">
                                    <a:latin typeface="Cambria Math" panose="02040503050406030204" pitchFamily="18" charset="0"/>
                                  </a:rPr>
                                  <m:t>∆</m:t>
                                </m:r>
                                <m:r>
                                  <a:rPr lang="en-US" sz="2000" b="0" i="1">
                                    <a:latin typeface="Cambria Math" panose="02040503050406030204" pitchFamily="18" charset="0"/>
                                  </a:rPr>
                                  <m:t>𝑥</m:t>
                                </m:r>
                              </m:e>
                              <m:sub>
                                <m:r>
                                  <a:rPr lang="en-US" sz="2000" b="0" i="1">
                                    <a:latin typeface="Cambria Math" panose="02040503050406030204" pitchFamily="18" charset="0"/>
                                  </a:rPr>
                                  <m:t>𝑙</m:t>
                                </m:r>
                              </m:sub>
                            </m:sSub>
                          </m:den>
                        </m:f>
                      </m:e>
                    </m:func>
                  </m:oMath>
                </a14:m>
                <a:endParaRPr lang="en-US" sz="2000" dirty="0">
                  <a:latin typeface="Century Gothic" panose="020B0502020202020204" pitchFamily="34" charset="0"/>
                </a:endParaRPr>
              </a:p>
              <a:p>
                <a14:m>
                  <m:oMath xmlns:m="http://schemas.openxmlformats.org/officeDocument/2006/math">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𝑓</m:t>
                                  </m:r>
                                </m:sub>
                              </m:sSub>
                            </m:e>
                          </m:mr>
                          <m:mr>
                            <m:e>
                              <m:sSub>
                                <m:sSubPr>
                                  <m:ctrlPr>
                                    <a:rPr lang="en-US" sz="200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𝑓</m:t>
                                  </m:r>
                                </m:sub>
                              </m:sSub>
                            </m:e>
                          </m:mr>
                        </m:m>
                      </m:e>
                    </m:d>
                    <m:r>
                      <a:rPr lang="en-US" sz="2000" b="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2"/>
                                  <m:mcJc m:val="center"/>
                                </m:mcPr>
                              </m:mc>
                            </m:mcs>
                            <m:ctrlPr>
                              <a:rPr lang="en-US" sz="2000" i="1">
                                <a:latin typeface="Cambria Math" panose="02040503050406030204" pitchFamily="18" charset="0"/>
                              </a:rPr>
                            </m:ctrlPr>
                          </m:mPr>
                          <m:mr>
                            <m:e>
                              <m:func>
                                <m:funcPr>
                                  <m:ctrlPr>
                                    <a:rPr lang="en-US" sz="2000" i="1">
                                      <a:latin typeface="Cambria Math" panose="02040503050406030204" pitchFamily="18" charset="0"/>
                                    </a:rPr>
                                  </m:ctrlPr>
                                </m:funcPr>
                                <m:fName>
                                  <m:r>
                                    <a:rPr lang="en-US" sz="2000" b="0" i="1">
                                      <a:latin typeface="Cambria Math" panose="02040503050406030204" pitchFamily="18" charset="0"/>
                                    </a:rPr>
                                    <m:t>𝑐𝑜𝑠</m:t>
                                  </m:r>
                                </m:fName>
                                <m:e>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𝑓</m:t>
                                      </m:r>
                                    </m:sub>
                                  </m:sSub>
                                </m:e>
                              </m:func>
                            </m:e>
                            <m:e>
                              <m:func>
                                <m:funcPr>
                                  <m:ctrlPr>
                                    <a:rPr lang="en-US" sz="2000" i="1">
                                      <a:latin typeface="Cambria Math" panose="02040503050406030204" pitchFamily="18" charset="0"/>
                                    </a:rPr>
                                  </m:ctrlPr>
                                </m:funcPr>
                                <m:fName>
                                  <m:r>
                                    <a:rPr lang="en-US" sz="2000" b="0" i="1">
                                      <a:latin typeface="Cambria Math" panose="02040503050406030204" pitchFamily="18" charset="0"/>
                                    </a:rPr>
                                    <m:t>−</m:t>
                                  </m:r>
                                  <m:r>
                                    <a:rPr lang="en-US" sz="2000" b="0" i="1">
                                      <a:latin typeface="Cambria Math" panose="02040503050406030204" pitchFamily="18" charset="0"/>
                                    </a:rPr>
                                    <m:t>𝑠𝑖𝑛</m:t>
                                  </m:r>
                                </m:fName>
                                <m:e>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𝑓</m:t>
                                      </m:r>
                                    </m:sub>
                                  </m:sSub>
                                </m:e>
                              </m:func>
                            </m:e>
                          </m:mr>
                          <m:mr>
                            <m:e>
                              <m:func>
                                <m:funcPr>
                                  <m:ctrlPr>
                                    <a:rPr lang="en-US" sz="2000" i="1">
                                      <a:latin typeface="Cambria Math" panose="02040503050406030204" pitchFamily="18" charset="0"/>
                                    </a:rPr>
                                  </m:ctrlPr>
                                </m:funcPr>
                                <m:fName>
                                  <m:r>
                                    <a:rPr lang="en-US" sz="2000" b="0" i="1">
                                      <a:latin typeface="Cambria Math" panose="02040503050406030204" pitchFamily="18" charset="0"/>
                                    </a:rPr>
                                    <m:t>𝑠𝑖𝑛</m:t>
                                  </m:r>
                                </m:fName>
                                <m:e>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𝑓</m:t>
                                      </m:r>
                                    </m:sub>
                                  </m:sSub>
                                </m:e>
                              </m:func>
                            </m:e>
                            <m:e>
                              <m:func>
                                <m:funcPr>
                                  <m:ctrlPr>
                                    <a:rPr lang="en-US" sz="2000" i="1">
                                      <a:latin typeface="Cambria Math" panose="02040503050406030204" pitchFamily="18" charset="0"/>
                                    </a:rPr>
                                  </m:ctrlPr>
                                </m:funcPr>
                                <m:fName>
                                  <m:r>
                                    <a:rPr lang="en-US" sz="2000" b="0" i="1">
                                      <a:latin typeface="Cambria Math" panose="02040503050406030204" pitchFamily="18" charset="0"/>
                                    </a:rPr>
                                    <m:t>𝑐𝑜𝑠</m:t>
                                  </m:r>
                                </m:fName>
                                <m:e>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𝑓</m:t>
                                      </m:r>
                                    </m:sub>
                                  </m:sSub>
                                </m:e>
                              </m:func>
                            </m:e>
                          </m:mr>
                        </m:m>
                      </m:e>
                    </m:d>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0" i="1">
                                      <a:latin typeface="Cambria Math" panose="02040503050406030204" pitchFamily="18" charset="0"/>
                                    </a:rPr>
                                    <m:t>𝑝</m:t>
                                  </m:r>
                                </m:e>
                                <m:sub>
                                  <m:r>
                                    <a:rPr lang="en-US" sz="2000" b="0" i="1">
                                      <a:latin typeface="Cambria Math" panose="02040503050406030204" pitchFamily="18" charset="0"/>
                                    </a:rPr>
                                    <m:t>𝑥</m:t>
                                  </m:r>
                                </m:sub>
                              </m:sSub>
                            </m:e>
                          </m:mr>
                          <m:mr>
                            <m:e>
                              <m:sSub>
                                <m:sSubPr>
                                  <m:ctrlPr>
                                    <a:rPr lang="en-US" sz="2000" i="1">
                                      <a:latin typeface="Cambria Math" panose="02040503050406030204" pitchFamily="18" charset="0"/>
                                    </a:rPr>
                                  </m:ctrlPr>
                                </m:sSubPr>
                                <m:e>
                                  <m:r>
                                    <a:rPr lang="en-US" sz="2000" b="0" i="1">
                                      <a:latin typeface="Cambria Math" panose="02040503050406030204" pitchFamily="18" charset="0"/>
                                    </a:rPr>
                                    <m:t>𝑝</m:t>
                                  </m:r>
                                </m:e>
                                <m:sub>
                                  <m:r>
                                    <a:rPr lang="en-US" sz="2000" b="0" i="1">
                                      <a:latin typeface="Cambria Math" panose="02040503050406030204" pitchFamily="18" charset="0"/>
                                    </a:rPr>
                                    <m:t>𝑦</m:t>
                                  </m:r>
                                </m:sub>
                              </m:sSub>
                            </m:e>
                          </m:mr>
                        </m:m>
                      </m:e>
                    </m:d>
                    <m:r>
                      <a:rPr lang="en-US" sz="2000" b="0" i="1">
                        <a:latin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sSub>
                                <m:sSubPr>
                                  <m:ctrlPr>
                                    <a:rPr lang="en-US" sz="2000" i="1">
                                      <a:latin typeface="Cambria Math" panose="02040503050406030204" pitchFamily="18" charset="0"/>
                                    </a:rPr>
                                  </m:ctrlPr>
                                </m:sSubPr>
                                <m:e>
                                  <m:r>
                                    <a:rPr lang="en-US" sz="2000" b="0" i="1">
                                      <a:latin typeface="Cambria Math" panose="02040503050406030204" pitchFamily="18" charset="0"/>
                                    </a:rPr>
                                    <m:t>𝑥</m:t>
                                  </m:r>
                                </m:e>
                                <m:sub>
                                  <m:r>
                                    <a:rPr lang="en-US" sz="2000" b="0" i="1">
                                      <a:latin typeface="Cambria Math" panose="02040503050406030204" pitchFamily="18" charset="0"/>
                                    </a:rPr>
                                    <m:t>𝑙</m:t>
                                  </m:r>
                                </m:sub>
                              </m:sSub>
                            </m:e>
                          </m:mr>
                          <m:mr>
                            <m:e>
                              <m:sSub>
                                <m:sSubPr>
                                  <m:ctrlPr>
                                    <a:rPr lang="en-US" sz="200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𝑙</m:t>
                                  </m:r>
                                </m:sub>
                              </m:sSub>
                            </m:e>
                          </m:mr>
                        </m:m>
                      </m:e>
                    </m:d>
                  </m:oMath>
                </a14:m>
                <a:endParaRPr lang="en-US" sz="2000" dirty="0">
                  <a:latin typeface="Century Gothic" panose="020B0502020202020204" pitchFamily="34" charset="0"/>
                </a:endParaRPr>
              </a:p>
              <a:p>
                <a:pPr lvl="0"/>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𝑣</m:t>
                        </m:r>
                      </m:e>
                      <m:sub>
                        <m:r>
                          <a:rPr lang="en-US" sz="2000" b="0" i="1">
                            <a:latin typeface="Cambria Math" panose="02040503050406030204" pitchFamily="18" charset="0"/>
                          </a:rPr>
                          <m:t>𝑓</m:t>
                        </m:r>
                      </m:sub>
                    </m:sSub>
                    <m:r>
                      <a:rPr lang="en-US" sz="2000" b="0" i="1">
                        <a:latin typeface="Cambria Math" panose="02040503050406030204" pitchFamily="18" charset="0"/>
                      </a:rPr>
                      <m:t>=</m:t>
                    </m:r>
                    <m:f>
                      <m:fPr>
                        <m:ctrlPr>
                          <a:rPr lang="en-US" sz="2000" i="1">
                            <a:latin typeface="Cambria Math" panose="02040503050406030204" pitchFamily="18" charset="0"/>
                          </a:rPr>
                        </m:ctrlPr>
                      </m:fPr>
                      <m:num>
                        <m:rad>
                          <m:radPr>
                            <m:degHide m:val="on"/>
                            <m:ctrlPr>
                              <a:rPr lang="en-US" sz="2000" i="1">
                                <a:latin typeface="Cambria Math" panose="02040503050406030204" pitchFamily="18" charset="0"/>
                              </a:rPr>
                            </m:ctrlPr>
                          </m:radPr>
                          <m:deg/>
                          <m:e>
                            <m:sSubSup>
                              <m:sSubSupPr>
                                <m:ctrlPr>
                                  <a:rPr lang="en-US" sz="2000" i="1">
                                    <a:latin typeface="Cambria Math" panose="02040503050406030204" pitchFamily="18" charset="0"/>
                                  </a:rPr>
                                </m:ctrlPr>
                              </m:sSubSupPr>
                              <m:e>
                                <m:r>
                                  <a:rPr lang="en-US" sz="2000" b="0" i="1">
                                    <a:latin typeface="Cambria Math" panose="02040503050406030204" pitchFamily="18" charset="0"/>
                                  </a:rPr>
                                  <m:t>∆</m:t>
                                </m:r>
                                <m:r>
                                  <a:rPr lang="en-US" sz="2000" b="0" i="1">
                                    <a:latin typeface="Cambria Math" panose="02040503050406030204" pitchFamily="18" charset="0"/>
                                  </a:rPr>
                                  <m:t>𝑥</m:t>
                                </m:r>
                              </m:e>
                              <m:sub>
                                <m:r>
                                  <a:rPr lang="en-US" sz="2000" b="0" i="1">
                                    <a:latin typeface="Cambria Math" panose="02040503050406030204" pitchFamily="18" charset="0"/>
                                  </a:rPr>
                                  <m:t>𝑓</m:t>
                                </m:r>
                              </m:sub>
                              <m:sup>
                                <m:r>
                                  <a:rPr lang="en-US" sz="2000" b="0" i="1">
                                    <a:latin typeface="Cambria Math" panose="02040503050406030204" pitchFamily="18" charset="0"/>
                                  </a:rPr>
                                  <m:t>2</m:t>
                                </m:r>
                              </m:sup>
                            </m:sSubSup>
                            <m:r>
                              <a:rPr lang="en-US" sz="2000" b="0" i="1">
                                <a:latin typeface="Cambria Math" panose="02040503050406030204" pitchFamily="18" charset="0"/>
                              </a:rPr>
                              <m:t>+</m:t>
                            </m:r>
                            <m:sSubSup>
                              <m:sSubSupPr>
                                <m:ctrlPr>
                                  <a:rPr lang="en-US" sz="2000" i="1">
                                    <a:latin typeface="Cambria Math" panose="02040503050406030204" pitchFamily="18" charset="0"/>
                                  </a:rPr>
                                </m:ctrlPr>
                              </m:sSubSupPr>
                              <m:e>
                                <m:r>
                                  <a:rPr lang="en-US" sz="2000" b="0" i="1">
                                    <a:latin typeface="Cambria Math" panose="02040503050406030204" pitchFamily="18" charset="0"/>
                                  </a:rPr>
                                  <m:t>∆</m:t>
                                </m:r>
                                <m:r>
                                  <a:rPr lang="en-US" sz="2000" b="0" i="1">
                                    <a:latin typeface="Cambria Math" panose="02040503050406030204" pitchFamily="18" charset="0"/>
                                  </a:rPr>
                                  <m:t>𝑦</m:t>
                                </m:r>
                              </m:e>
                              <m:sub>
                                <m:r>
                                  <a:rPr lang="en-US" sz="2000" b="0" i="1">
                                    <a:latin typeface="Cambria Math" panose="02040503050406030204" pitchFamily="18" charset="0"/>
                                  </a:rPr>
                                  <m:t>𝑓</m:t>
                                </m:r>
                              </m:sub>
                              <m:sup>
                                <m:r>
                                  <a:rPr lang="en-US" sz="2000" b="0" i="1">
                                    <a:latin typeface="Cambria Math" panose="02040503050406030204" pitchFamily="18" charset="0"/>
                                  </a:rPr>
                                  <m:t>2</m:t>
                                </m:r>
                              </m:sup>
                            </m:sSubSup>
                          </m:e>
                        </m:rad>
                      </m:num>
                      <m:den>
                        <m:r>
                          <a:rPr lang="en-US" sz="2000" b="0" i="1">
                            <a:latin typeface="Cambria Math" panose="02040503050406030204" pitchFamily="18" charset="0"/>
                          </a:rPr>
                          <m:t>∆</m:t>
                        </m:r>
                        <m:r>
                          <a:rPr lang="en-US" sz="2000" b="0" i="1">
                            <a:latin typeface="Cambria Math" panose="02040503050406030204" pitchFamily="18" charset="0"/>
                          </a:rPr>
                          <m:t>𝑡</m:t>
                        </m:r>
                      </m:den>
                    </m:f>
                  </m:oMath>
                </a14:m>
                <a:endParaRPr lang="en-US" sz="2000" dirty="0">
                  <a:latin typeface="Century Gothic" panose="020B0502020202020204" pitchFamily="34" charset="0"/>
                </a:endParaRPr>
              </a:p>
              <a:p>
                <a:pPr lvl="0"/>
                <a14:m>
                  <m:oMath xmlns:m="http://schemas.openxmlformats.org/officeDocument/2006/math">
                    <m:sSub>
                      <m:sSubPr>
                        <m:ctrlPr>
                          <a:rPr lang="en-US" sz="2000" i="1">
                            <a:latin typeface="Cambria Math" panose="02040503050406030204" pitchFamily="18" charset="0"/>
                          </a:rPr>
                        </m:ctrlPr>
                      </m:sSubPr>
                      <m:e>
                        <m:r>
                          <a:rPr lang="en-US" sz="2000" b="0" i="1">
                            <a:latin typeface="Cambria Math" panose="02040503050406030204" pitchFamily="18" charset="0"/>
                          </a:rPr>
                          <m:t>𝜔</m:t>
                        </m:r>
                      </m:e>
                      <m:sub>
                        <m:r>
                          <a:rPr lang="en-US" sz="2000" b="0" i="1">
                            <a:latin typeface="Cambria Math" panose="02040503050406030204" pitchFamily="18" charset="0"/>
                          </a:rPr>
                          <m:t>𝑓</m:t>
                        </m:r>
                      </m:sub>
                    </m:sSub>
                    <m:r>
                      <a:rPr lang="en-US" sz="2000" b="0" i="1">
                        <a:latin typeface="Cambria Math" panose="02040503050406030204" pitchFamily="18" charset="0"/>
                      </a:rPr>
                      <m:t>=</m:t>
                    </m:r>
                    <m:acc>
                      <m:accPr>
                        <m:chr m:val="̇"/>
                        <m:ctrlPr>
                          <a:rPr lang="en-US" sz="2000" i="1">
                            <a:latin typeface="Cambria Math" panose="02040503050406030204" pitchFamily="18" charset="0"/>
                          </a:rPr>
                        </m:ctrlPr>
                      </m:accPr>
                      <m:e>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𝑓</m:t>
                            </m:r>
                          </m:sub>
                        </m:sSub>
                      </m:e>
                    </m:acc>
                    <m:r>
                      <a:rPr lang="en-US" sz="2000" b="0" i="1">
                        <a:latin typeface="Cambria Math" panose="02040503050406030204" pitchFamily="18" charset="0"/>
                      </a:rPr>
                      <m:t>,   </m:t>
                    </m:r>
                    <m:sSub>
                      <m:sSubPr>
                        <m:ctrlPr>
                          <a:rPr lang="en-US" sz="2000" i="1">
                            <a:latin typeface="Cambria Math" panose="02040503050406030204" pitchFamily="18" charset="0"/>
                          </a:rPr>
                        </m:ctrlPr>
                      </m:sSubPr>
                      <m:e>
                        <m:r>
                          <a:rPr lang="en-US" sz="2000" b="0" i="1">
                            <a:latin typeface="Cambria Math" panose="02040503050406030204" pitchFamily="18" charset="0"/>
                          </a:rPr>
                          <m:t>𝜃</m:t>
                        </m:r>
                      </m:e>
                      <m:sub>
                        <m:r>
                          <a:rPr lang="en-US" sz="2000" b="0" i="1">
                            <a:latin typeface="Cambria Math" panose="02040503050406030204" pitchFamily="18" charset="0"/>
                          </a:rPr>
                          <m:t>𝑓</m:t>
                        </m:r>
                      </m:sub>
                    </m:sSub>
                    <m:r>
                      <a:rPr lang="en-US" sz="2000" b="0" i="1">
                        <a:latin typeface="Cambria Math" panose="02040503050406030204" pitchFamily="18" charset="0"/>
                      </a:rPr>
                      <m:t>=</m:t>
                    </m:r>
                    <m:func>
                      <m:funcPr>
                        <m:ctrlPr>
                          <a:rPr lang="en-US" sz="2000" i="1">
                            <a:latin typeface="Cambria Math" panose="02040503050406030204" pitchFamily="18" charset="0"/>
                          </a:rPr>
                        </m:ctrlPr>
                      </m:funcPr>
                      <m:fName>
                        <m:sSup>
                          <m:sSupPr>
                            <m:ctrlPr>
                              <a:rPr lang="en-US" sz="2000" i="1">
                                <a:latin typeface="Cambria Math" panose="02040503050406030204" pitchFamily="18" charset="0"/>
                              </a:rPr>
                            </m:ctrlPr>
                          </m:sSupPr>
                          <m:e>
                            <m:r>
                              <a:rPr lang="en-US" sz="2000" b="0" i="1">
                                <a:latin typeface="Cambria Math" panose="02040503050406030204" pitchFamily="18" charset="0"/>
                              </a:rPr>
                              <m:t>𝑡𝑎𝑛</m:t>
                            </m:r>
                          </m:e>
                          <m:sup>
                            <m:r>
                              <a:rPr lang="en-US" sz="2000" b="0" i="1">
                                <a:latin typeface="Cambria Math" panose="02040503050406030204" pitchFamily="18" charset="0"/>
                              </a:rPr>
                              <m:t>−1</m:t>
                            </m:r>
                          </m:sup>
                        </m:sSup>
                      </m:fName>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a:latin typeface="Cambria Math" panose="02040503050406030204" pitchFamily="18" charset="0"/>
                                  </a:rPr>
                                  <m:t>∆</m:t>
                                </m:r>
                                <m:r>
                                  <a:rPr lang="en-US" sz="2000" b="0" i="1">
                                    <a:latin typeface="Cambria Math" panose="02040503050406030204" pitchFamily="18" charset="0"/>
                                  </a:rPr>
                                  <m:t>𝑦</m:t>
                                </m:r>
                              </m:e>
                              <m:sub>
                                <m:r>
                                  <a:rPr lang="en-US" sz="2000" b="0" i="1">
                                    <a:latin typeface="Cambria Math" panose="02040503050406030204" pitchFamily="18" charset="0"/>
                                  </a:rPr>
                                  <m:t>𝑓</m:t>
                                </m:r>
                              </m:sub>
                            </m:sSub>
                          </m:num>
                          <m:den>
                            <m:sSub>
                              <m:sSubPr>
                                <m:ctrlPr>
                                  <a:rPr lang="en-US" sz="2000" i="1">
                                    <a:latin typeface="Cambria Math" panose="02040503050406030204" pitchFamily="18" charset="0"/>
                                  </a:rPr>
                                </m:ctrlPr>
                              </m:sSubPr>
                              <m:e>
                                <m:r>
                                  <a:rPr lang="en-US" sz="2000" b="0" i="1">
                                    <a:latin typeface="Cambria Math" panose="02040503050406030204" pitchFamily="18" charset="0"/>
                                  </a:rPr>
                                  <m:t>∆</m:t>
                                </m:r>
                                <m:r>
                                  <a:rPr lang="en-US" sz="2000" b="0" i="1">
                                    <a:latin typeface="Cambria Math" panose="02040503050406030204" pitchFamily="18" charset="0"/>
                                  </a:rPr>
                                  <m:t>𝑥</m:t>
                                </m:r>
                              </m:e>
                              <m:sub>
                                <m:r>
                                  <a:rPr lang="en-US" sz="2000" b="0" i="1">
                                    <a:latin typeface="Cambria Math" panose="02040503050406030204" pitchFamily="18" charset="0"/>
                                  </a:rPr>
                                  <m:t>𝑓</m:t>
                                </m:r>
                              </m:sub>
                            </m:sSub>
                          </m:den>
                        </m:f>
                      </m:e>
                    </m:func>
                  </m:oMath>
                </a14:m>
                <a:endParaRPr lang="en-US" sz="3600" dirty="0">
                  <a:latin typeface="Century Gothic" panose="020B0502020202020204" pitchFamily="34" charset="0"/>
                </a:endParaRPr>
              </a:p>
            </p:txBody>
          </p:sp>
        </mc:Choice>
        <mc:Fallback xmlns="">
          <p:sp>
            <p:nvSpPr>
              <p:cNvPr id="11" name="Text Placeholder 3">
                <a:extLst>
                  <a:ext uri="{FF2B5EF4-FFF2-40B4-BE49-F238E27FC236}">
                    <a16:creationId xmlns:a16="http://schemas.microsoft.com/office/drawing/2014/main" id="{0BCD43EA-F133-49BF-BEC3-6644A8A20FE7}"/>
                  </a:ext>
                </a:extLst>
              </p:cNvPr>
              <p:cNvSpPr txBox="1">
                <a:spLocks noRot="1" noChangeAspect="1" noMove="1" noResize="1" noEditPoints="1" noAdjustHandles="1" noChangeArrowheads="1" noChangeShapeType="1" noTextEdit="1"/>
              </p:cNvSpPr>
              <p:nvPr/>
            </p:nvSpPr>
            <p:spPr>
              <a:xfrm>
                <a:off x="848878" y="2090057"/>
                <a:ext cx="5412377" cy="4409564"/>
              </a:xfrm>
              <a:prstGeom prst="rect">
                <a:avLst/>
              </a:prstGeom>
              <a:blipFill>
                <a:blip r:embed="rId2"/>
                <a:stretch>
                  <a:fillRect l="-1014" t="-1107"/>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B11BE6E4-53A0-4040-A22C-6FDCD2BC447E}"/>
              </a:ext>
            </a:extLst>
          </p:cNvPr>
          <p:cNvGrpSpPr/>
          <p:nvPr/>
        </p:nvGrpSpPr>
        <p:grpSpPr>
          <a:xfrm>
            <a:off x="7568816" y="3080563"/>
            <a:ext cx="2844866" cy="2232193"/>
            <a:chOff x="5277485" y="2812415"/>
            <a:chExt cx="1637029" cy="1233169"/>
          </a:xfrm>
        </p:grpSpPr>
        <p:grpSp>
          <p:nvGrpSpPr>
            <p:cNvPr id="38" name="Group 37">
              <a:extLst>
                <a:ext uri="{FF2B5EF4-FFF2-40B4-BE49-F238E27FC236}">
                  <a16:creationId xmlns:a16="http://schemas.microsoft.com/office/drawing/2014/main" id="{925E6AC6-5738-4BDA-B5E5-5288C30975A8}"/>
                </a:ext>
              </a:extLst>
            </p:cNvPr>
            <p:cNvGrpSpPr/>
            <p:nvPr/>
          </p:nvGrpSpPr>
          <p:grpSpPr>
            <a:xfrm>
              <a:off x="5277485" y="2812415"/>
              <a:ext cx="1637029" cy="1233169"/>
              <a:chOff x="0" y="0"/>
              <a:chExt cx="1637104" cy="1233303"/>
            </a:xfrm>
          </p:grpSpPr>
          <p:grpSp>
            <p:nvGrpSpPr>
              <p:cNvPr id="46" name="Group 45">
                <a:extLst>
                  <a:ext uri="{FF2B5EF4-FFF2-40B4-BE49-F238E27FC236}">
                    <a16:creationId xmlns:a16="http://schemas.microsoft.com/office/drawing/2014/main" id="{C30A099C-15B4-4B2D-99F8-1E919874F904}"/>
                  </a:ext>
                </a:extLst>
              </p:cNvPr>
              <p:cNvGrpSpPr/>
              <p:nvPr/>
            </p:nvGrpSpPr>
            <p:grpSpPr>
              <a:xfrm>
                <a:off x="0" y="0"/>
                <a:ext cx="1637104" cy="1233303"/>
                <a:chOff x="0" y="0"/>
                <a:chExt cx="1637104" cy="1233303"/>
              </a:xfrm>
            </p:grpSpPr>
            <p:sp>
              <p:nvSpPr>
                <p:cNvPr id="48" name="Text Box 56">
                  <a:extLst>
                    <a:ext uri="{FF2B5EF4-FFF2-40B4-BE49-F238E27FC236}">
                      <a16:creationId xmlns:a16="http://schemas.microsoft.com/office/drawing/2014/main" id="{94C75259-8A2F-406E-91FF-F569635B2E05}"/>
                    </a:ext>
                  </a:extLst>
                </p:cNvPr>
                <p:cNvSpPr txBox="1"/>
                <p:nvPr/>
              </p:nvSpPr>
              <p:spPr>
                <a:xfrm>
                  <a:off x="1275907" y="956930"/>
                  <a:ext cx="233680" cy="26543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a typeface="Calibri" panose="020F0502020204030204" pitchFamily="34" charset="0"/>
                      <a:cs typeface="Arial" panose="020B0604020202020204" pitchFamily="34" charset="0"/>
                    </a:rPr>
                    <a:t>2</a:t>
                  </a:r>
                </a:p>
              </p:txBody>
            </p:sp>
            <p:grpSp>
              <p:nvGrpSpPr>
                <p:cNvPr id="49" name="Group 48">
                  <a:extLst>
                    <a:ext uri="{FF2B5EF4-FFF2-40B4-BE49-F238E27FC236}">
                      <a16:creationId xmlns:a16="http://schemas.microsoft.com/office/drawing/2014/main" id="{34972407-6444-4D2D-A3EC-C6E5C680126C}"/>
                    </a:ext>
                  </a:extLst>
                </p:cNvPr>
                <p:cNvGrpSpPr/>
                <p:nvPr/>
              </p:nvGrpSpPr>
              <p:grpSpPr>
                <a:xfrm>
                  <a:off x="0" y="0"/>
                  <a:ext cx="1637104" cy="1233303"/>
                  <a:chOff x="0" y="0"/>
                  <a:chExt cx="1637104" cy="1233303"/>
                </a:xfrm>
              </p:grpSpPr>
              <p:sp>
                <p:nvSpPr>
                  <p:cNvPr id="50" name="Text Box 58">
                    <a:extLst>
                      <a:ext uri="{FF2B5EF4-FFF2-40B4-BE49-F238E27FC236}">
                        <a16:creationId xmlns:a16="http://schemas.microsoft.com/office/drawing/2014/main" id="{B46F4832-36F2-42FA-9FE9-3B4076FE21D8}"/>
                      </a:ext>
                    </a:extLst>
                  </p:cNvPr>
                  <p:cNvSpPr txBox="1"/>
                  <p:nvPr/>
                </p:nvSpPr>
                <p:spPr>
                  <a:xfrm>
                    <a:off x="85062" y="967562"/>
                    <a:ext cx="233916" cy="26574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a typeface="Calibri" panose="020F0502020204030204" pitchFamily="34" charset="0"/>
                        <a:cs typeface="Arial" panose="020B0604020202020204" pitchFamily="34" charset="0"/>
                      </a:rPr>
                      <a:t>3</a:t>
                    </a:r>
                  </a:p>
                </p:txBody>
              </p:sp>
              <p:grpSp>
                <p:nvGrpSpPr>
                  <p:cNvPr id="51" name="Group 50">
                    <a:extLst>
                      <a:ext uri="{FF2B5EF4-FFF2-40B4-BE49-F238E27FC236}">
                        <a16:creationId xmlns:a16="http://schemas.microsoft.com/office/drawing/2014/main" id="{8F568F3D-BCF0-4976-811B-9D0E87B09D4F}"/>
                      </a:ext>
                    </a:extLst>
                  </p:cNvPr>
                  <p:cNvGrpSpPr/>
                  <p:nvPr/>
                </p:nvGrpSpPr>
                <p:grpSpPr>
                  <a:xfrm>
                    <a:off x="0" y="0"/>
                    <a:ext cx="1637104" cy="1084137"/>
                    <a:chOff x="0" y="0"/>
                    <a:chExt cx="1637104" cy="1084137"/>
                  </a:xfrm>
                </p:grpSpPr>
                <p:grpSp>
                  <p:nvGrpSpPr>
                    <p:cNvPr id="52" name="Group 51">
                      <a:extLst>
                        <a:ext uri="{FF2B5EF4-FFF2-40B4-BE49-F238E27FC236}">
                          <a16:creationId xmlns:a16="http://schemas.microsoft.com/office/drawing/2014/main" id="{D784B625-5DE4-4DC0-AAA8-2C34ED18E6A3}"/>
                        </a:ext>
                      </a:extLst>
                    </p:cNvPr>
                    <p:cNvGrpSpPr/>
                    <p:nvPr/>
                  </p:nvGrpSpPr>
                  <p:grpSpPr>
                    <a:xfrm>
                      <a:off x="138224" y="0"/>
                      <a:ext cx="1498880" cy="1084137"/>
                      <a:chOff x="0" y="0"/>
                      <a:chExt cx="1498880" cy="1084137"/>
                    </a:xfrm>
                  </p:grpSpPr>
                  <mc:AlternateContent xmlns:mc="http://schemas.openxmlformats.org/markup-compatibility/2006" xmlns:a14="http://schemas.microsoft.com/office/drawing/2010/main">
                    <mc:Choice Requires="a14">
                      <p:sp>
                        <p:nvSpPr>
                          <p:cNvPr id="54" name="Text Box 61">
                            <a:extLst>
                              <a:ext uri="{FF2B5EF4-FFF2-40B4-BE49-F238E27FC236}">
                                <a16:creationId xmlns:a16="http://schemas.microsoft.com/office/drawing/2014/main" id="{64A6A471-51F9-43B2-922D-7C70F8C25BAB}"/>
                              </a:ext>
                            </a:extLst>
                          </p:cNvPr>
                          <p:cNvSpPr txBox="1"/>
                          <p:nvPr/>
                        </p:nvSpPr>
                        <p:spPr>
                          <a:xfrm>
                            <a:off x="1020725" y="584791"/>
                            <a:ext cx="478155" cy="26543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a:latin typeface="Cambria Math" panose="02040503050406030204" pitchFamily="18" charset="0"/>
                                              <a:ea typeface="Calibri" panose="020F0502020204030204" pitchFamily="34" charset="0"/>
                                              <a:cs typeface="Arial" panose="020B0604020202020204" pitchFamily="34" charset="0"/>
                                            </a:rPr>
                                            <m:t>𝑥</m:t>
                                          </m:r>
                                        </m:e>
                                      </m:acc>
                                    </m:e>
                                    <m:sub>
                                      <m:r>
                                        <a:rPr lang="en-US">
                                          <a:latin typeface="Cambria Math" panose="02040503050406030204" pitchFamily="18" charset="0"/>
                                          <a:ea typeface="Calibri" panose="020F0502020204030204" pitchFamily="34" charset="0"/>
                                          <a:cs typeface="Arial" panose="020B0604020202020204" pitchFamily="34" charset="0"/>
                                        </a:rPr>
                                        <m:t>2</m:t>
                                      </m:r>
                                    </m:sub>
                                  </m:sSub>
                                </m:oMath>
                              </m:oMathPara>
                            </a14:m>
                            <a:endParaRPr lang="en-US" dirty="0">
                              <a:ea typeface="Calibri" panose="020F0502020204030204" pitchFamily="34" charset="0"/>
                              <a:cs typeface="Arial" panose="020B0604020202020204" pitchFamily="34" charset="0"/>
                            </a:endParaRPr>
                          </a:p>
                        </p:txBody>
                      </p:sp>
                    </mc:Choice>
                    <mc:Fallback xmlns="">
                      <p:sp>
                        <p:nvSpPr>
                          <p:cNvPr id="47" name="Text Box 61"/>
                          <p:cNvSpPr txBox="1">
                            <a:spLocks noRot="1" noChangeAspect="1" noMove="1" noResize="1" noEditPoints="1" noAdjustHandles="1" noChangeArrowheads="1" noChangeShapeType="1" noTextEdit="1"/>
                          </p:cNvSpPr>
                          <p:nvPr/>
                        </p:nvSpPr>
                        <p:spPr>
                          <a:xfrm>
                            <a:off x="1020725" y="584791"/>
                            <a:ext cx="478155" cy="265430"/>
                          </a:xfrm>
                          <a:prstGeom prst="rect">
                            <a:avLst/>
                          </a:prstGeom>
                          <a:blipFill rotWithShape="0">
                            <a:blip r:embed="rId5"/>
                            <a:stretch>
                              <a:fillRect/>
                            </a:stretch>
                          </a:blipFill>
                          <a:ln w="6350">
                            <a:noFill/>
                          </a:ln>
                          <a:effectLst/>
                        </p:spPr>
                        <p:txBody>
                          <a:bodyPr/>
                          <a:lstStyle/>
                          <a:p>
                            <a:r>
                              <a:rPr lang="en-US">
                                <a:noFill/>
                              </a:rPr>
                              <a:t> </a:t>
                            </a:r>
                          </a:p>
                        </p:txBody>
                      </p:sp>
                    </mc:Fallback>
                  </mc:AlternateContent>
                  <p:grpSp>
                    <p:nvGrpSpPr>
                      <p:cNvPr id="55" name="Group 54">
                        <a:extLst>
                          <a:ext uri="{FF2B5EF4-FFF2-40B4-BE49-F238E27FC236}">
                            <a16:creationId xmlns:a16="http://schemas.microsoft.com/office/drawing/2014/main" id="{1D4AB3AA-17E6-48FE-94F3-31F98987F7F1}"/>
                          </a:ext>
                        </a:extLst>
                      </p:cNvPr>
                      <p:cNvGrpSpPr/>
                      <p:nvPr/>
                    </p:nvGrpSpPr>
                    <p:grpSpPr>
                      <a:xfrm>
                        <a:off x="0" y="0"/>
                        <a:ext cx="1306579" cy="1084137"/>
                        <a:chOff x="0" y="0"/>
                        <a:chExt cx="1306579" cy="1084137"/>
                      </a:xfrm>
                    </p:grpSpPr>
                    <p:sp>
                      <p:nvSpPr>
                        <p:cNvPr id="56" name="Text Box 63">
                          <a:extLst>
                            <a:ext uri="{FF2B5EF4-FFF2-40B4-BE49-F238E27FC236}">
                              <a16:creationId xmlns:a16="http://schemas.microsoft.com/office/drawing/2014/main" id="{175CD0FF-9E83-4CE4-A6D9-D1F1F48ECDA0}"/>
                            </a:ext>
                          </a:extLst>
                        </p:cNvPr>
                        <p:cNvSpPr txBox="1"/>
                        <p:nvPr/>
                      </p:nvSpPr>
                      <p:spPr>
                        <a:xfrm>
                          <a:off x="531627" y="0"/>
                          <a:ext cx="233916" cy="26574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a typeface="Calibri" panose="020F0502020204030204" pitchFamily="34" charset="0"/>
                              <a:cs typeface="Arial" panose="020B0604020202020204" pitchFamily="34" charset="0"/>
                            </a:rPr>
                            <a:t>1</a:t>
                          </a:r>
                        </a:p>
                      </p:txBody>
                    </p:sp>
                    <p:grpSp>
                      <p:nvGrpSpPr>
                        <p:cNvPr id="57" name="Group 56">
                          <a:extLst>
                            <a:ext uri="{FF2B5EF4-FFF2-40B4-BE49-F238E27FC236}">
                              <a16:creationId xmlns:a16="http://schemas.microsoft.com/office/drawing/2014/main" id="{37C77B2B-57EA-4763-A40A-660CF1EE718F}"/>
                            </a:ext>
                          </a:extLst>
                        </p:cNvPr>
                        <p:cNvGrpSpPr/>
                        <p:nvPr/>
                      </p:nvGrpSpPr>
                      <p:grpSpPr>
                        <a:xfrm>
                          <a:off x="0" y="116958"/>
                          <a:ext cx="1306579" cy="967179"/>
                          <a:chOff x="0" y="0"/>
                          <a:chExt cx="1306579" cy="967179"/>
                        </a:xfrm>
                      </p:grpSpPr>
                      <mc:AlternateContent xmlns:mc="http://schemas.openxmlformats.org/markup-compatibility/2006" xmlns:a14="http://schemas.microsoft.com/office/drawing/2010/main">
                        <mc:Choice Requires="a14">
                          <p:sp>
                            <p:nvSpPr>
                              <p:cNvPr id="58" name="Text Box 65">
                                <a:extLst>
                                  <a:ext uri="{FF2B5EF4-FFF2-40B4-BE49-F238E27FC236}">
                                    <a16:creationId xmlns:a16="http://schemas.microsoft.com/office/drawing/2014/main" id="{806B46D4-06CE-4C2C-9917-608D2D7507FF}"/>
                                  </a:ext>
                                </a:extLst>
                              </p:cNvPr>
                              <p:cNvSpPr txBox="1"/>
                              <p:nvPr/>
                            </p:nvSpPr>
                            <p:spPr>
                              <a:xfrm>
                                <a:off x="265814" y="0"/>
                                <a:ext cx="478465" cy="26574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a:latin typeface="Cambria Math" panose="02040503050406030204" pitchFamily="18" charset="0"/>
                                                  <a:ea typeface="Calibri" panose="020F0502020204030204" pitchFamily="34" charset="0"/>
                                                  <a:cs typeface="Arial" panose="020B0604020202020204" pitchFamily="34" charset="0"/>
                                                </a:rPr>
                                                <m:t>𝑥</m:t>
                                              </m:r>
                                            </m:e>
                                          </m:acc>
                                        </m:e>
                                        <m:sub>
                                          <m:r>
                                            <a:rPr lang="en-US">
                                              <a:latin typeface="Cambria Math" panose="02040503050406030204" pitchFamily="18" charset="0"/>
                                              <a:ea typeface="Calibri" panose="020F0502020204030204" pitchFamily="34" charset="0"/>
                                              <a:cs typeface="Arial" panose="020B0604020202020204" pitchFamily="34" charset="0"/>
                                            </a:rPr>
                                            <m:t>1</m:t>
                                          </m:r>
                                        </m:sub>
                                      </m:sSub>
                                    </m:oMath>
                                  </m:oMathPara>
                                </a14:m>
                                <a:endParaRPr lang="en-US" dirty="0">
                                  <a:ea typeface="Calibri" panose="020F0502020204030204" pitchFamily="34" charset="0"/>
                                  <a:cs typeface="Arial" panose="020B0604020202020204" pitchFamily="34" charset="0"/>
                                </a:endParaRPr>
                              </a:p>
                            </p:txBody>
                          </p:sp>
                        </mc:Choice>
                        <mc:Fallback xmlns="">
                          <p:sp>
                            <p:nvSpPr>
                              <p:cNvPr id="51" name="Text Box 65"/>
                              <p:cNvSpPr txBox="1">
                                <a:spLocks noRot="1" noChangeAspect="1" noMove="1" noResize="1" noEditPoints="1" noAdjustHandles="1" noChangeArrowheads="1" noChangeShapeType="1" noTextEdit="1"/>
                              </p:cNvSpPr>
                              <p:nvPr/>
                            </p:nvSpPr>
                            <p:spPr>
                              <a:xfrm>
                                <a:off x="265814" y="0"/>
                                <a:ext cx="478465" cy="265741"/>
                              </a:xfrm>
                              <a:prstGeom prst="rect">
                                <a:avLst/>
                              </a:prstGeom>
                              <a:blipFill rotWithShape="0">
                                <a:blip r:embed="rId6"/>
                                <a:stretch>
                                  <a:fillRect/>
                                </a:stretch>
                              </a:blipFill>
                              <a:ln w="6350">
                                <a:noFill/>
                              </a:ln>
                              <a:effectLst/>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CF6B93C7-0E3D-4FC5-959A-1255E9AC616D}"/>
                              </a:ext>
                            </a:extLst>
                          </p:cNvPr>
                          <p:cNvGrpSpPr/>
                          <p:nvPr/>
                        </p:nvGrpSpPr>
                        <p:grpSpPr>
                          <a:xfrm>
                            <a:off x="0" y="233917"/>
                            <a:ext cx="1306579" cy="733262"/>
                            <a:chOff x="0" y="0"/>
                            <a:chExt cx="1306579" cy="733262"/>
                          </a:xfrm>
                        </p:grpSpPr>
                        <p:sp>
                          <p:nvSpPr>
                            <p:cNvPr id="60" name="Oval 59">
                              <a:extLst>
                                <a:ext uri="{FF2B5EF4-FFF2-40B4-BE49-F238E27FC236}">
                                  <a16:creationId xmlns:a16="http://schemas.microsoft.com/office/drawing/2014/main" id="{89665795-7168-401E-A114-A3DEF0892D45}"/>
                                </a:ext>
                              </a:extLst>
                            </p:cNvPr>
                            <p:cNvSpPr/>
                            <p:nvPr/>
                          </p:nvSpPr>
                          <p:spPr>
                            <a:xfrm>
                              <a:off x="0" y="457200"/>
                              <a:ext cx="126365" cy="14859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1" name="Oval 60">
                              <a:extLst>
                                <a:ext uri="{FF2B5EF4-FFF2-40B4-BE49-F238E27FC236}">
                                  <a16:creationId xmlns:a16="http://schemas.microsoft.com/office/drawing/2014/main" id="{662BAD1F-CFDB-460D-9665-FB4D8A3F67B1}"/>
                                </a:ext>
                              </a:extLst>
                            </p:cNvPr>
                            <p:cNvSpPr/>
                            <p:nvPr/>
                          </p:nvSpPr>
                          <p:spPr>
                            <a:xfrm>
                              <a:off x="1180214" y="457200"/>
                              <a:ext cx="126365" cy="14859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2" name="Text Box 69">
                              <a:extLst>
                                <a:ext uri="{FF2B5EF4-FFF2-40B4-BE49-F238E27FC236}">
                                  <a16:creationId xmlns:a16="http://schemas.microsoft.com/office/drawing/2014/main" id="{E89D2952-A9E1-4D40-8DCB-30383189C4E7}"/>
                                </a:ext>
                              </a:extLst>
                            </p:cNvPr>
                            <p:cNvSpPr txBox="1"/>
                            <p:nvPr/>
                          </p:nvSpPr>
                          <p:spPr>
                            <a:xfrm>
                              <a:off x="382772" y="467832"/>
                              <a:ext cx="594995" cy="26543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dirty="0">
                                  <a:ea typeface="Calibri" panose="020F0502020204030204" pitchFamily="34" charset="0"/>
                                  <a:cs typeface="Arial" panose="020B0604020202020204" pitchFamily="34" charset="0"/>
                                </a:rPr>
                                <a:t>Center</a:t>
                              </a:r>
                            </a:p>
                          </p:txBody>
                        </p:sp>
                        <p:grpSp>
                          <p:nvGrpSpPr>
                            <p:cNvPr id="63" name="Group 62">
                              <a:extLst>
                                <a:ext uri="{FF2B5EF4-FFF2-40B4-BE49-F238E27FC236}">
                                  <a16:creationId xmlns:a16="http://schemas.microsoft.com/office/drawing/2014/main" id="{E67930E3-C0F7-424F-A64D-2B84EB182640}"/>
                                </a:ext>
                              </a:extLst>
                            </p:cNvPr>
                            <p:cNvGrpSpPr/>
                            <p:nvPr/>
                          </p:nvGrpSpPr>
                          <p:grpSpPr>
                            <a:xfrm>
                              <a:off x="116958" y="0"/>
                              <a:ext cx="1062798" cy="533954"/>
                              <a:chOff x="0" y="0"/>
                              <a:chExt cx="1062798" cy="533954"/>
                            </a:xfrm>
                          </p:grpSpPr>
                          <p:cxnSp>
                            <p:nvCxnSpPr>
                              <p:cNvPr id="64" name="Straight Arrow Connector 63">
                                <a:extLst>
                                  <a:ext uri="{FF2B5EF4-FFF2-40B4-BE49-F238E27FC236}">
                                    <a16:creationId xmlns:a16="http://schemas.microsoft.com/office/drawing/2014/main" id="{6EFB11B7-A613-4ED8-A144-C1E37FF422C8}"/>
                                  </a:ext>
                                </a:extLst>
                              </p:cNvPr>
                              <p:cNvCxnSpPr/>
                              <p:nvPr/>
                            </p:nvCxnSpPr>
                            <p:spPr>
                              <a:xfrm>
                                <a:off x="552893" y="510134"/>
                                <a:ext cx="50990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0EFE3FD9-8B94-45A6-9252-1A40E9E7E9B8}"/>
                                  </a:ext>
                                </a:extLst>
                              </p:cNvPr>
                              <p:cNvCxnSpPr/>
                              <p:nvPr/>
                            </p:nvCxnSpPr>
                            <p:spPr>
                              <a:xfrm>
                                <a:off x="0" y="510134"/>
                                <a:ext cx="50990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769B7BF5-C0CE-4903-BC8F-B91AC844C6AB}"/>
                                  </a:ext>
                                </a:extLst>
                              </p:cNvPr>
                              <p:cNvCxnSpPr/>
                              <p:nvPr/>
                            </p:nvCxnSpPr>
                            <p:spPr>
                              <a:xfrm rot="16200000">
                                <a:off x="276447" y="254953"/>
                                <a:ext cx="509905"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67" name="Oval 66">
                                <a:extLst>
                                  <a:ext uri="{FF2B5EF4-FFF2-40B4-BE49-F238E27FC236}">
                                    <a16:creationId xmlns:a16="http://schemas.microsoft.com/office/drawing/2014/main" id="{6AEA2D8B-964F-4DB9-B7B2-7C3C81FA0265}"/>
                                  </a:ext>
                                </a:extLst>
                              </p:cNvPr>
                              <p:cNvSpPr/>
                              <p:nvPr/>
                            </p:nvSpPr>
                            <p:spPr>
                              <a:xfrm>
                                <a:off x="510362" y="488869"/>
                                <a:ext cx="45085" cy="45085"/>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grpSp>
                  </p:grpSp>
                </p:grpSp>
                <mc:AlternateContent xmlns:mc="http://schemas.openxmlformats.org/markup-compatibility/2006" xmlns:a14="http://schemas.microsoft.com/office/drawing/2010/main">
                  <mc:Choice Requires="a14">
                    <p:sp>
                      <p:nvSpPr>
                        <p:cNvPr id="53" name="Text Box 75">
                          <a:extLst>
                            <a:ext uri="{FF2B5EF4-FFF2-40B4-BE49-F238E27FC236}">
                              <a16:creationId xmlns:a16="http://schemas.microsoft.com/office/drawing/2014/main" id="{8E3B1B75-2082-4DBC-8028-1B7A9937CB26}"/>
                            </a:ext>
                          </a:extLst>
                        </p:cNvPr>
                        <p:cNvSpPr txBox="1"/>
                        <p:nvPr/>
                      </p:nvSpPr>
                      <p:spPr>
                        <a:xfrm>
                          <a:off x="0" y="548700"/>
                          <a:ext cx="478465" cy="312464"/>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a:latin typeface="Cambria Math" panose="02040503050406030204" pitchFamily="18" charset="0"/>
                                            <a:ea typeface="Calibri" panose="020F0502020204030204" pitchFamily="34" charset="0"/>
                                            <a:cs typeface="Arial" panose="020B0604020202020204" pitchFamily="34" charset="0"/>
                                          </a:rPr>
                                          <m:t>𝑥</m:t>
                                        </m:r>
                                      </m:e>
                                    </m:acc>
                                  </m:e>
                                  <m:sub>
                                    <m:r>
                                      <a:rPr lang="en-US">
                                        <a:latin typeface="Cambria Math" panose="02040503050406030204" pitchFamily="18" charset="0"/>
                                        <a:ea typeface="Calibri" panose="020F0502020204030204" pitchFamily="34" charset="0"/>
                                        <a:cs typeface="Arial" panose="020B0604020202020204" pitchFamily="34" charset="0"/>
                                      </a:rPr>
                                      <m:t>3</m:t>
                                    </m:r>
                                  </m:sub>
                                </m:sSub>
                              </m:oMath>
                            </m:oMathPara>
                          </a14:m>
                          <a:endParaRPr lang="en-US" dirty="0">
                            <a:ea typeface="Calibri" panose="020F0502020204030204" pitchFamily="34" charset="0"/>
                            <a:cs typeface="Arial" panose="020B0604020202020204" pitchFamily="34" charset="0"/>
                          </a:endParaRPr>
                        </a:p>
                      </p:txBody>
                    </p:sp>
                  </mc:Choice>
                  <mc:Fallback xmlns="">
                    <p:sp>
                      <p:nvSpPr>
                        <p:cNvPr id="46" name="Text Box 75"/>
                        <p:cNvSpPr txBox="1">
                          <a:spLocks noRot="1" noChangeAspect="1" noMove="1" noResize="1" noEditPoints="1" noAdjustHandles="1" noChangeArrowheads="1" noChangeShapeType="1" noTextEdit="1"/>
                        </p:cNvSpPr>
                        <p:nvPr/>
                      </p:nvSpPr>
                      <p:spPr>
                        <a:xfrm>
                          <a:off x="0" y="548700"/>
                          <a:ext cx="478465" cy="312464"/>
                        </a:xfrm>
                        <a:prstGeom prst="rect">
                          <a:avLst/>
                        </a:prstGeom>
                        <a:blipFill rotWithShape="0">
                          <a:blip r:embed="rId7"/>
                          <a:stretch>
                            <a:fillRect/>
                          </a:stretch>
                        </a:blipFill>
                        <a:ln w="6350">
                          <a:noFill/>
                        </a:ln>
                        <a:effectLst/>
                      </p:spPr>
                      <p:txBody>
                        <a:bodyPr/>
                        <a:lstStyle/>
                        <a:p>
                          <a:r>
                            <a:rPr lang="en-US">
                              <a:noFill/>
                            </a:rPr>
                            <a:t> </a:t>
                          </a:r>
                        </a:p>
                      </p:txBody>
                    </p:sp>
                  </mc:Fallback>
                </mc:AlternateContent>
              </p:grpSp>
            </p:grpSp>
          </p:grpSp>
          <p:sp>
            <p:nvSpPr>
              <p:cNvPr id="47" name="Oval 46">
                <a:extLst>
                  <a:ext uri="{FF2B5EF4-FFF2-40B4-BE49-F238E27FC236}">
                    <a16:creationId xmlns:a16="http://schemas.microsoft.com/office/drawing/2014/main" id="{C16607C3-2A7D-4EE5-B5C5-D7CA023ADAD3}"/>
                  </a:ext>
                </a:extLst>
              </p:cNvPr>
              <p:cNvSpPr/>
              <p:nvPr/>
            </p:nvSpPr>
            <p:spPr>
              <a:xfrm>
                <a:off x="723014" y="202019"/>
                <a:ext cx="126365" cy="14859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39" name="Group 38">
              <a:extLst>
                <a:ext uri="{FF2B5EF4-FFF2-40B4-BE49-F238E27FC236}">
                  <a16:creationId xmlns:a16="http://schemas.microsoft.com/office/drawing/2014/main" id="{4EC58524-20DF-48F8-977F-B975E6821ECD}"/>
                </a:ext>
              </a:extLst>
            </p:cNvPr>
            <p:cNvGrpSpPr/>
            <p:nvPr/>
          </p:nvGrpSpPr>
          <p:grpSpPr>
            <a:xfrm>
              <a:off x="5535706" y="3149488"/>
              <a:ext cx="1066800" cy="532130"/>
              <a:chOff x="0" y="0"/>
              <a:chExt cx="1067202" cy="532185"/>
            </a:xfrm>
          </p:grpSpPr>
          <p:grpSp>
            <p:nvGrpSpPr>
              <p:cNvPr id="40" name="Group 39">
                <a:extLst>
                  <a:ext uri="{FF2B5EF4-FFF2-40B4-BE49-F238E27FC236}">
                    <a16:creationId xmlns:a16="http://schemas.microsoft.com/office/drawing/2014/main" id="{208EC027-877D-44CB-8A87-4AF2CF23491D}"/>
                  </a:ext>
                </a:extLst>
              </p:cNvPr>
              <p:cNvGrpSpPr/>
              <p:nvPr/>
            </p:nvGrpSpPr>
            <p:grpSpPr>
              <a:xfrm>
                <a:off x="0" y="0"/>
                <a:ext cx="1067202" cy="532185"/>
                <a:chOff x="0" y="0"/>
                <a:chExt cx="1067202" cy="532185"/>
              </a:xfrm>
            </p:grpSpPr>
            <p:grpSp>
              <p:nvGrpSpPr>
                <p:cNvPr id="42" name="Group 41">
                  <a:extLst>
                    <a:ext uri="{FF2B5EF4-FFF2-40B4-BE49-F238E27FC236}">
                      <a16:creationId xmlns:a16="http://schemas.microsoft.com/office/drawing/2014/main" id="{FFC7EFD6-8F4E-4260-9F9A-F837E11235A4}"/>
                    </a:ext>
                  </a:extLst>
                </p:cNvPr>
                <p:cNvGrpSpPr/>
                <p:nvPr/>
              </p:nvGrpSpPr>
              <p:grpSpPr>
                <a:xfrm>
                  <a:off x="0" y="0"/>
                  <a:ext cx="1067202" cy="532185"/>
                  <a:chOff x="0" y="0"/>
                  <a:chExt cx="1067202" cy="532185"/>
                </a:xfrm>
              </p:grpSpPr>
              <p:cxnSp>
                <p:nvCxnSpPr>
                  <p:cNvPr id="44" name="Straight Arrow Connector 43">
                    <a:extLst>
                      <a:ext uri="{FF2B5EF4-FFF2-40B4-BE49-F238E27FC236}">
                        <a16:creationId xmlns:a16="http://schemas.microsoft.com/office/drawing/2014/main" id="{D87185F0-858A-4105-963B-D45BCC19B0F3}"/>
                      </a:ext>
                    </a:extLst>
                  </p:cNvPr>
                  <p:cNvCxnSpPr/>
                  <p:nvPr/>
                </p:nvCxnSpPr>
                <p:spPr>
                  <a:xfrm flipH="1">
                    <a:off x="0" y="0"/>
                    <a:ext cx="486757" cy="532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CB7F30BA-9C84-49A0-B7A8-689B83800683}"/>
                      </a:ext>
                    </a:extLst>
                  </p:cNvPr>
                  <p:cNvCxnSpPr/>
                  <p:nvPr/>
                </p:nvCxnSpPr>
                <p:spPr>
                  <a:xfrm>
                    <a:off x="580445" y="0"/>
                    <a:ext cx="486757" cy="5321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43" name="Text Box 80">
                      <a:extLst>
                        <a:ext uri="{FF2B5EF4-FFF2-40B4-BE49-F238E27FC236}">
                          <a16:creationId xmlns:a16="http://schemas.microsoft.com/office/drawing/2014/main" id="{E19D1535-ABC8-45B2-8839-1F7E79950CB1}"/>
                        </a:ext>
                      </a:extLst>
                    </p:cNvPr>
                    <p:cNvSpPr txBox="1"/>
                    <p:nvPr/>
                  </p:nvSpPr>
                  <p:spPr>
                    <a:xfrm>
                      <a:off x="79513" y="31805"/>
                      <a:ext cx="233669" cy="26540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a:latin typeface="Cambria Math" panose="02040503050406030204" pitchFamily="18" charset="0"/>
                                    <a:ea typeface="Calibri" panose="020F0502020204030204" pitchFamily="34" charset="0"/>
                                    <a:cs typeface="Arial" panose="020B0604020202020204" pitchFamily="34" charset="0"/>
                                  </a:rPr>
                                  <m:t>𝑝</m:t>
                                </m:r>
                              </m:e>
                            </m:acc>
                          </m:oMath>
                        </m:oMathPara>
                      </a14:m>
                      <a:endParaRPr lang="en-US" dirty="0">
                        <a:ea typeface="Calibri" panose="020F0502020204030204" pitchFamily="34" charset="0"/>
                        <a:cs typeface="Arial" panose="020B0604020202020204" pitchFamily="34" charset="0"/>
                      </a:endParaRPr>
                    </a:p>
                  </p:txBody>
                </p:sp>
              </mc:Choice>
              <mc:Fallback xmlns="">
                <p:sp>
                  <p:nvSpPr>
                    <p:cNvPr id="36" name="Text Box 80"/>
                    <p:cNvSpPr txBox="1">
                      <a:spLocks noRot="1" noChangeAspect="1" noMove="1" noResize="1" noEditPoints="1" noAdjustHandles="1" noChangeArrowheads="1" noChangeShapeType="1" noTextEdit="1"/>
                    </p:cNvSpPr>
                    <p:nvPr/>
                  </p:nvSpPr>
                  <p:spPr>
                    <a:xfrm>
                      <a:off x="79513" y="31805"/>
                      <a:ext cx="233669" cy="265401"/>
                    </a:xfrm>
                    <a:prstGeom prst="rect">
                      <a:avLst/>
                    </a:prstGeom>
                    <a:blipFill rotWithShape="0">
                      <a:blip r:embed="rId8"/>
                      <a:stretch>
                        <a:fillRect/>
                      </a:stretch>
                    </a:blipFill>
                    <a:ln w="6350">
                      <a:noFill/>
                    </a:ln>
                    <a:effectLst/>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 name="Text Box 81">
                    <a:extLst>
                      <a:ext uri="{FF2B5EF4-FFF2-40B4-BE49-F238E27FC236}">
                        <a16:creationId xmlns:a16="http://schemas.microsoft.com/office/drawing/2014/main" id="{547C6D11-3570-4DB0-98F1-4DF83BB7A4D8}"/>
                      </a:ext>
                    </a:extLst>
                  </p:cNvPr>
                  <p:cNvSpPr txBox="1"/>
                  <p:nvPr/>
                </p:nvSpPr>
                <p:spPr>
                  <a:xfrm>
                    <a:off x="755374" y="55659"/>
                    <a:ext cx="233669" cy="26540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ea typeface="Calibri" panose="020F0502020204030204" pitchFamily="34" charset="0"/>
                                  <a:cs typeface="Arial" panose="020B0604020202020204" pitchFamily="34" charset="0"/>
                                </a:rPr>
                              </m:ctrlPr>
                            </m:accPr>
                            <m:e>
                              <m:r>
                                <a:rPr lang="en-US">
                                  <a:latin typeface="Cambria Math" panose="02040503050406030204" pitchFamily="18" charset="0"/>
                                  <a:ea typeface="Calibri" panose="020F0502020204030204" pitchFamily="34" charset="0"/>
                                  <a:cs typeface="Arial" panose="020B0604020202020204" pitchFamily="34" charset="0"/>
                                </a:rPr>
                                <m:t>𝑝</m:t>
                              </m:r>
                            </m:e>
                          </m:acc>
                        </m:oMath>
                      </m:oMathPara>
                    </a14:m>
                    <a:endParaRPr lang="en-US" dirty="0">
                      <a:ea typeface="Calibri" panose="020F0502020204030204" pitchFamily="34" charset="0"/>
                      <a:cs typeface="Arial" panose="020B0604020202020204" pitchFamily="34" charset="0"/>
                    </a:endParaRPr>
                  </a:p>
                </p:txBody>
              </p:sp>
            </mc:Choice>
            <mc:Fallback xmlns="">
              <p:sp>
                <p:nvSpPr>
                  <p:cNvPr id="34" name="Text Box 81"/>
                  <p:cNvSpPr txBox="1">
                    <a:spLocks noRot="1" noChangeAspect="1" noMove="1" noResize="1" noEditPoints="1" noAdjustHandles="1" noChangeArrowheads="1" noChangeShapeType="1" noTextEdit="1"/>
                  </p:cNvSpPr>
                  <p:nvPr/>
                </p:nvSpPr>
                <p:spPr>
                  <a:xfrm>
                    <a:off x="755374" y="55659"/>
                    <a:ext cx="233669" cy="265401"/>
                  </a:xfrm>
                  <a:prstGeom prst="rect">
                    <a:avLst/>
                  </a:prstGeom>
                  <a:blipFill rotWithShape="0">
                    <a:blip r:embed="rId9"/>
                    <a:stretch>
                      <a:fillRect/>
                    </a:stretch>
                  </a:blipFill>
                  <a:ln w="6350">
                    <a:noFill/>
                  </a:ln>
                  <a:effectLst/>
                </p:spPr>
                <p:txBody>
                  <a:bodyPr/>
                  <a:lstStyle/>
                  <a:p>
                    <a:r>
                      <a:rPr lang="en-US">
                        <a:noFill/>
                      </a:rPr>
                      <a:t> </a:t>
                    </a:r>
                  </a:p>
                </p:txBody>
              </p:sp>
            </mc:Fallback>
          </mc:AlternateContent>
        </p:grpSp>
      </p:grpSp>
      <p:sp>
        <p:nvSpPr>
          <p:cNvPr id="68" name="Footer Placeholder 5">
            <a:extLst>
              <a:ext uri="{FF2B5EF4-FFF2-40B4-BE49-F238E27FC236}">
                <a16:creationId xmlns:a16="http://schemas.microsoft.com/office/drawing/2014/main" id="{D6311973-FD15-4141-971C-869FCCFAD2C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36018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Agenda:</a:t>
            </a:r>
          </a:p>
        </p:txBody>
      </p:sp>
      <p:sp>
        <p:nvSpPr>
          <p:cNvPr id="3" name="Content Placeholder 2"/>
          <p:cNvSpPr>
            <a:spLocks noGrp="1"/>
          </p:cNvSpPr>
          <p:nvPr>
            <p:ph idx="1"/>
          </p:nvPr>
        </p:nvSpPr>
        <p:spPr>
          <a:xfrm>
            <a:off x="838200" y="1825625"/>
            <a:ext cx="10515600" cy="4351338"/>
          </a:xfrm>
        </p:spPr>
        <p:txBody>
          <a:bodyPr>
            <a:normAutofit/>
          </a:bodyPr>
          <a:lstStyle/>
          <a:p>
            <a:pPr marL="0" indent="0">
              <a:buNone/>
            </a:pPr>
            <a:r>
              <a:rPr lang="en-US" b="1" dirty="0">
                <a:solidFill>
                  <a:srgbClr val="FF0000"/>
                </a:solidFill>
                <a:latin typeface="Century Gothic" panose="020B0502020202020204" pitchFamily="34" charset="0"/>
              </a:rPr>
              <a:t>Conclusion and Future work</a:t>
            </a:r>
            <a:endParaRPr lang="en-US" sz="2000" dirty="0">
              <a:solidFill>
                <a:schemeClr val="tx1">
                  <a:lumMod val="75000"/>
                  <a:lumOff val="25000"/>
                </a:schemeClr>
              </a:solidFill>
              <a:latin typeface="Century Gothic" panose="020B0502020202020204" pitchFamily="34" charset="0"/>
            </a:endParaRPr>
          </a:p>
          <a:p>
            <a:pPr marL="914400" lvl="1" indent="-457200">
              <a:buFont typeface="+mj-lt"/>
              <a:buAutoNum type="arabicPeriod"/>
            </a:pPr>
            <a:r>
              <a:rPr lang="en-US" sz="2000" dirty="0">
                <a:solidFill>
                  <a:schemeClr val="tx1">
                    <a:lumMod val="75000"/>
                    <a:lumOff val="25000"/>
                  </a:schemeClr>
                </a:solidFill>
                <a:latin typeface="Century Gothic" panose="020B0502020202020204" pitchFamily="34" charset="0"/>
              </a:rPr>
              <a:t>SWOT Analysis</a:t>
            </a:r>
          </a:p>
          <a:p>
            <a:pPr marL="914400" lvl="1" indent="-457200">
              <a:buFont typeface="+mj-lt"/>
              <a:buAutoNum type="arabicPeriod"/>
            </a:pPr>
            <a:r>
              <a:rPr lang="en-US" sz="2000" dirty="0">
                <a:solidFill>
                  <a:schemeClr val="tx1">
                    <a:lumMod val="75000"/>
                    <a:lumOff val="25000"/>
                  </a:schemeClr>
                </a:solidFill>
                <a:latin typeface="Century Gothic" panose="020B0502020202020204" pitchFamily="34" charset="0"/>
              </a:rPr>
              <a:t>Future Work</a:t>
            </a:r>
          </a:p>
          <a:p>
            <a:pPr marL="914400" lvl="1" indent="-457200">
              <a:buFont typeface="+mj-lt"/>
              <a:buAutoNum type="arabicPeriod"/>
            </a:pPr>
            <a:r>
              <a:rPr lang="en-US" sz="2000" dirty="0">
                <a:solidFill>
                  <a:schemeClr val="tx1">
                    <a:lumMod val="75000"/>
                    <a:lumOff val="25000"/>
                  </a:schemeClr>
                </a:solidFill>
                <a:latin typeface="Century Gothic" panose="020B0502020202020204" pitchFamily="34" charset="0"/>
              </a:rPr>
              <a:t>Video</a:t>
            </a:r>
          </a:p>
          <a:p>
            <a:pPr marL="0" indent="0">
              <a:buClr>
                <a:schemeClr val="tx2"/>
              </a:buClr>
              <a:buNone/>
            </a:pPr>
            <a:endParaRPr lang="en-GB" altLang="en-US" b="1" dirty="0">
              <a:solidFill>
                <a:schemeClr val="tx1">
                  <a:lumMod val="65000"/>
                  <a:lumOff val="35000"/>
                </a:schemeClr>
              </a:solidFill>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81</a:t>
            </a:fld>
            <a:endParaRPr lang="en-US" dirty="0"/>
          </a:p>
        </p:txBody>
      </p:sp>
      <p:pic>
        <p:nvPicPr>
          <p:cNvPr id="9" name="Picture 8">
            <a:extLst>
              <a:ext uri="{FF2B5EF4-FFF2-40B4-BE49-F238E27FC236}">
                <a16:creationId xmlns:a16="http://schemas.microsoft.com/office/drawing/2014/main" id="{8A9E776B-A98E-44D3-AA05-C5D920FDB96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7518785" y="2028341"/>
            <a:ext cx="3205686" cy="3202577"/>
          </a:xfrm>
          <a:prstGeom prst="rect">
            <a:avLst/>
          </a:prstGeom>
        </p:spPr>
      </p:pic>
      <p:sp>
        <p:nvSpPr>
          <p:cNvPr id="8" name="Footer Placeholder 5">
            <a:extLst>
              <a:ext uri="{FF2B5EF4-FFF2-40B4-BE49-F238E27FC236}">
                <a16:creationId xmlns:a16="http://schemas.microsoft.com/office/drawing/2014/main" id="{958EEA10-ADD6-4931-AE06-E0E970E11BD1}"/>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40525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98BD36F-8900-4E07-9007-E86D986236B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5">
                    <a:lumMod val="75000"/>
                  </a:schemeClr>
                </a:solidFill>
                <a:latin typeface="Century Gothic" panose="020B0502020202020204" pitchFamily="34" charset="0"/>
              </a:rPr>
              <a:t>SWOT Analysis</a:t>
            </a:r>
            <a:endParaRPr lang="en-US" sz="4000" b="1" dirty="0">
              <a:solidFill>
                <a:schemeClr val="accent5">
                  <a:lumMod val="75000"/>
                </a:schemeClr>
              </a:solidFill>
              <a:latin typeface="Century Gothic" panose="020B0502020202020204" pitchFamily="34" charset="0"/>
            </a:endParaRPr>
          </a:p>
        </p:txBody>
      </p:sp>
      <p:sp>
        <p:nvSpPr>
          <p:cNvPr id="5" name="Slide Number Placeholder 4">
            <a:extLst>
              <a:ext uri="{FF2B5EF4-FFF2-40B4-BE49-F238E27FC236}">
                <a16:creationId xmlns:a16="http://schemas.microsoft.com/office/drawing/2014/main" id="{43667280-8BEA-42F8-8A8E-CDBCDF2BA29E}"/>
              </a:ext>
            </a:extLst>
          </p:cNvPr>
          <p:cNvSpPr>
            <a:spLocks noGrp="1"/>
          </p:cNvSpPr>
          <p:nvPr>
            <p:ph type="sldNum" sz="quarter" idx="12"/>
          </p:nvPr>
        </p:nvSpPr>
        <p:spPr>
          <a:xfrm>
            <a:off x="8610600" y="6356350"/>
            <a:ext cx="2743200" cy="365125"/>
          </a:xfrm>
        </p:spPr>
        <p:txBody>
          <a:bodyPr/>
          <a:lstStyle/>
          <a:p>
            <a:fld id="{4FD2041C-278E-442A-BF5C-FF744CCD675F}" type="slidenum">
              <a:rPr lang="en-US" smtClean="0"/>
              <a:t>82</a:t>
            </a:fld>
            <a:endParaRPr lang="en-US" dirty="0"/>
          </a:p>
        </p:txBody>
      </p:sp>
      <p:sp>
        <p:nvSpPr>
          <p:cNvPr id="6" name="Rounded Rectangle 6">
            <a:extLst>
              <a:ext uri="{FF2B5EF4-FFF2-40B4-BE49-F238E27FC236}">
                <a16:creationId xmlns:a16="http://schemas.microsoft.com/office/drawing/2014/main" id="{0E4209D7-8C2B-454E-BA1F-F835CB281071}"/>
              </a:ext>
            </a:extLst>
          </p:cNvPr>
          <p:cNvSpPr/>
          <p:nvPr/>
        </p:nvSpPr>
        <p:spPr>
          <a:xfrm rot="10800000">
            <a:off x="6093885" y="1758374"/>
            <a:ext cx="4330700" cy="2027767"/>
          </a:xfrm>
          <a:prstGeom prst="roundRect">
            <a:avLst>
              <a:gd name="adj" fmla="val 6883"/>
            </a:avLst>
          </a:prstGeom>
          <a:gradFill flip="none" rotWithShape="1">
            <a:gsLst>
              <a:gs pos="0">
                <a:srgbClr val="FFFFFF"/>
              </a:gs>
              <a:gs pos="100000">
                <a:schemeClr val="bg1">
                  <a:lumMod val="95000"/>
                </a:schemeClr>
              </a:gs>
            </a:gsLst>
            <a:lin ang="16200000" scaled="0"/>
            <a:tileRect/>
          </a:gradFill>
          <a:ln w="635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ltLang="en-US" sz="2400">
              <a:solidFill>
                <a:srgbClr val="FFFFFF"/>
              </a:solidFill>
              <a:ea typeface="ＭＳ Ｐゴシック" charset="-128"/>
            </a:endParaRPr>
          </a:p>
        </p:txBody>
      </p:sp>
      <p:sp>
        <p:nvSpPr>
          <p:cNvPr id="7" name="Rounded Rectangle 7">
            <a:extLst>
              <a:ext uri="{FF2B5EF4-FFF2-40B4-BE49-F238E27FC236}">
                <a16:creationId xmlns:a16="http://schemas.microsoft.com/office/drawing/2014/main" id="{3C299166-01FF-425A-BD7D-4C4CF34F7813}"/>
              </a:ext>
            </a:extLst>
          </p:cNvPr>
          <p:cNvSpPr/>
          <p:nvPr/>
        </p:nvSpPr>
        <p:spPr>
          <a:xfrm rot="10800000">
            <a:off x="6093319" y="3859973"/>
            <a:ext cx="4331687" cy="2026815"/>
          </a:xfrm>
          <a:prstGeom prst="roundRect">
            <a:avLst>
              <a:gd name="adj" fmla="val 6883"/>
            </a:avLst>
          </a:prstGeom>
          <a:gradFill flip="none" rotWithShape="1">
            <a:gsLst>
              <a:gs pos="0">
                <a:srgbClr val="FFFFFF"/>
              </a:gs>
              <a:gs pos="100000">
                <a:schemeClr val="bg1">
                  <a:lumMod val="95000"/>
                </a:schemeClr>
              </a:gs>
            </a:gsLst>
            <a:lin ang="16200000" scaled="0"/>
            <a:tileRect/>
          </a:gradFill>
          <a:ln w="6350" cap="flat" cmpd="sng" algn="ctr">
            <a:solidFill>
              <a:schemeClr val="bg1">
                <a:lumMod val="85000"/>
              </a:schemeClr>
            </a:solidFill>
            <a:prstDash val="solid"/>
            <a:round/>
            <a:headEnd type="none" w="med" len="med"/>
            <a:tailEnd type="none" w="med" len="med"/>
          </a:ln>
          <a:effectLst>
            <a:reflection blurRad="6350" stA="50000" endA="300" endPos="550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nb-NO" sz="2400" dirty="0"/>
          </a:p>
        </p:txBody>
      </p:sp>
      <p:sp>
        <p:nvSpPr>
          <p:cNvPr id="8" name="Rounded Rectangle 8">
            <a:extLst>
              <a:ext uri="{FF2B5EF4-FFF2-40B4-BE49-F238E27FC236}">
                <a16:creationId xmlns:a16="http://schemas.microsoft.com/office/drawing/2014/main" id="{3C062F50-65D8-49BA-A7A9-3ADE00F5C2B1}"/>
              </a:ext>
            </a:extLst>
          </p:cNvPr>
          <p:cNvSpPr/>
          <p:nvPr/>
        </p:nvSpPr>
        <p:spPr>
          <a:xfrm>
            <a:off x="1713514" y="3859973"/>
            <a:ext cx="4331687" cy="2026815"/>
          </a:xfrm>
          <a:prstGeom prst="roundRect">
            <a:avLst>
              <a:gd name="adj" fmla="val 6883"/>
            </a:avLst>
          </a:prstGeom>
          <a:gradFill flip="none" rotWithShape="1">
            <a:gsLst>
              <a:gs pos="0">
                <a:srgbClr val="FFFFFF"/>
              </a:gs>
              <a:gs pos="100000">
                <a:schemeClr val="bg1">
                  <a:lumMod val="95000"/>
                </a:schemeClr>
              </a:gs>
            </a:gsLst>
            <a:lin ang="5400000" scaled="0"/>
            <a:tileRect/>
          </a:gradFill>
          <a:ln w="6350" cap="flat" cmpd="sng" algn="ctr">
            <a:solidFill>
              <a:schemeClr val="bg1">
                <a:lumMod val="85000"/>
              </a:schemeClr>
            </a:solidFill>
            <a:prstDash val="solid"/>
            <a:round/>
            <a:headEnd type="none" w="med" len="med"/>
            <a:tailEnd type="none" w="med" len="med"/>
          </a:ln>
          <a:effectLst>
            <a:reflection blurRad="6350" stA="91000" endA="300" endPos="550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nb-NO" sz="2400" dirty="0"/>
          </a:p>
        </p:txBody>
      </p:sp>
      <p:sp>
        <p:nvSpPr>
          <p:cNvPr id="9" name="Rounded Rectangle 10">
            <a:extLst>
              <a:ext uri="{FF2B5EF4-FFF2-40B4-BE49-F238E27FC236}">
                <a16:creationId xmlns:a16="http://schemas.microsoft.com/office/drawing/2014/main" id="{B45047C4-E41E-4507-B3EE-80D52B6F1911}"/>
              </a:ext>
            </a:extLst>
          </p:cNvPr>
          <p:cNvSpPr/>
          <p:nvPr/>
        </p:nvSpPr>
        <p:spPr>
          <a:xfrm>
            <a:off x="1714501" y="1758374"/>
            <a:ext cx="4330700" cy="2027767"/>
          </a:xfrm>
          <a:prstGeom prst="roundRect">
            <a:avLst>
              <a:gd name="adj" fmla="val 6883"/>
            </a:avLst>
          </a:prstGeom>
          <a:gradFill flip="none" rotWithShape="1">
            <a:gsLst>
              <a:gs pos="0">
                <a:srgbClr val="FFFFFF"/>
              </a:gs>
              <a:gs pos="100000">
                <a:schemeClr val="bg1">
                  <a:lumMod val="95000"/>
                </a:schemeClr>
              </a:gs>
            </a:gsLst>
            <a:lin ang="5400000" scaled="0"/>
            <a:tileRect/>
          </a:gradFill>
          <a:ln w="635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ltLang="en-US" sz="2400">
              <a:solidFill>
                <a:srgbClr val="FFFFFF"/>
              </a:solidFill>
              <a:ea typeface="ＭＳ Ｐゴシック" charset="-128"/>
            </a:endParaRPr>
          </a:p>
        </p:txBody>
      </p:sp>
      <p:sp>
        <p:nvSpPr>
          <p:cNvPr id="10" name="TextBox 16">
            <a:extLst>
              <a:ext uri="{FF2B5EF4-FFF2-40B4-BE49-F238E27FC236}">
                <a16:creationId xmlns:a16="http://schemas.microsoft.com/office/drawing/2014/main" id="{99C73458-B3E2-4A82-9E46-1234033F810A}"/>
              </a:ext>
            </a:extLst>
          </p:cNvPr>
          <p:cNvSpPr txBox="1">
            <a:spLocks noChangeArrowheads="1"/>
          </p:cNvSpPr>
          <p:nvPr/>
        </p:nvSpPr>
        <p:spPr bwMode="auto">
          <a:xfrm>
            <a:off x="2101851" y="4383040"/>
            <a:ext cx="3251200"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buFont typeface="Arial" charset="0"/>
              <a:buChar char="•"/>
            </a:pPr>
            <a:r>
              <a:rPr lang="en-GB" altLang="en-US" sz="1333" dirty="0">
                <a:solidFill>
                  <a:srgbClr val="595959"/>
                </a:solidFill>
              </a:rPr>
              <a:t>Lack of accurate sensors.</a:t>
            </a:r>
          </a:p>
          <a:p>
            <a:pPr>
              <a:buFont typeface="Arial" charset="0"/>
              <a:buChar char="•"/>
            </a:pPr>
            <a:r>
              <a:rPr lang="en-GB" altLang="en-US" sz="1333" dirty="0">
                <a:solidFill>
                  <a:srgbClr val="595959"/>
                </a:solidFill>
              </a:rPr>
              <a:t>Lack of Lifting machine</a:t>
            </a:r>
            <a:r>
              <a:rPr lang="en-US" altLang="en-US" sz="1333" dirty="0">
                <a:solidFill>
                  <a:srgbClr val="595959"/>
                </a:solidFill>
              </a:rPr>
              <a:t>.</a:t>
            </a:r>
            <a:r>
              <a:rPr lang="en-GB" altLang="en-US" sz="1333" dirty="0">
                <a:solidFill>
                  <a:srgbClr val="595959"/>
                </a:solidFill>
              </a:rPr>
              <a:t> .</a:t>
            </a:r>
          </a:p>
          <a:p>
            <a:pPr>
              <a:buFont typeface="Arial" charset="0"/>
              <a:buChar char="•"/>
            </a:pPr>
            <a:endParaRPr lang="en-GB" altLang="en-US" sz="1333" dirty="0">
              <a:solidFill>
                <a:srgbClr val="595959"/>
              </a:solidFill>
            </a:endParaRPr>
          </a:p>
        </p:txBody>
      </p:sp>
      <p:sp>
        <p:nvSpPr>
          <p:cNvPr id="11" name="TextBox 17">
            <a:extLst>
              <a:ext uri="{FF2B5EF4-FFF2-40B4-BE49-F238E27FC236}">
                <a16:creationId xmlns:a16="http://schemas.microsoft.com/office/drawing/2014/main" id="{1F4BC56A-8A84-40B3-8E6A-4F81A3E68D5F}"/>
              </a:ext>
            </a:extLst>
          </p:cNvPr>
          <p:cNvSpPr txBox="1">
            <a:spLocks noChangeArrowheads="1"/>
          </p:cNvSpPr>
          <p:nvPr/>
        </p:nvSpPr>
        <p:spPr bwMode="auto">
          <a:xfrm>
            <a:off x="2101852" y="2262141"/>
            <a:ext cx="3222777"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82549" indent="-82549">
              <a:buFont typeface="Arial" charset="0"/>
              <a:buChar char="•"/>
            </a:pPr>
            <a:r>
              <a:rPr lang="en-US" altLang="en-US" sz="1333" dirty="0">
                <a:solidFill>
                  <a:srgbClr val="595959"/>
                </a:solidFill>
              </a:rPr>
              <a:t>Suitable for real production.</a:t>
            </a:r>
            <a:endParaRPr lang="en-GB" altLang="en-US" sz="1333" dirty="0">
              <a:solidFill>
                <a:srgbClr val="595959"/>
              </a:solidFill>
            </a:endParaRPr>
          </a:p>
          <a:p>
            <a:pPr marL="82549" indent="-82549">
              <a:buFont typeface="Arial" charset="0"/>
              <a:buChar char="•"/>
            </a:pPr>
            <a:r>
              <a:rPr lang="en-US" altLang="en-US" sz="1333" dirty="0">
                <a:solidFill>
                  <a:srgbClr val="595959"/>
                </a:solidFill>
              </a:rPr>
              <a:t>Cross platform.</a:t>
            </a:r>
          </a:p>
          <a:p>
            <a:pPr marL="82549" indent="-82549">
              <a:buFont typeface="Arial" charset="0"/>
              <a:buChar char="•"/>
            </a:pPr>
            <a:r>
              <a:rPr lang="en-GB" altLang="en-US" sz="1333" dirty="0">
                <a:solidFill>
                  <a:srgbClr val="595959"/>
                </a:solidFill>
              </a:rPr>
              <a:t>Not restricted to environment.</a:t>
            </a:r>
          </a:p>
          <a:p>
            <a:pPr marL="82549" indent="-82549">
              <a:buFont typeface="Arial" charset="0"/>
              <a:buChar char="•"/>
            </a:pPr>
            <a:endParaRPr lang="en-GB" altLang="en-US" sz="1333" dirty="0">
              <a:solidFill>
                <a:srgbClr val="595959"/>
              </a:solidFill>
            </a:endParaRPr>
          </a:p>
        </p:txBody>
      </p:sp>
      <p:sp>
        <p:nvSpPr>
          <p:cNvPr id="12" name="TextBox 18">
            <a:extLst>
              <a:ext uri="{FF2B5EF4-FFF2-40B4-BE49-F238E27FC236}">
                <a16:creationId xmlns:a16="http://schemas.microsoft.com/office/drawing/2014/main" id="{866B7557-0DAA-4B2C-8781-605FE0272D1C}"/>
              </a:ext>
            </a:extLst>
          </p:cNvPr>
          <p:cNvSpPr txBox="1">
            <a:spLocks noChangeArrowheads="1"/>
          </p:cNvSpPr>
          <p:nvPr/>
        </p:nvSpPr>
        <p:spPr bwMode="auto">
          <a:xfrm>
            <a:off x="7670800" y="4383040"/>
            <a:ext cx="325120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buFont typeface="Arial" charset="0"/>
              <a:buChar char="•"/>
            </a:pPr>
            <a:r>
              <a:rPr lang="en-GB" altLang="en-US" sz="1333" dirty="0">
                <a:solidFill>
                  <a:srgbClr val="595959"/>
                </a:solidFill>
              </a:rPr>
              <a:t>Use of heterogeneous robots. </a:t>
            </a:r>
          </a:p>
          <a:p>
            <a:pPr>
              <a:buFont typeface="Arial" charset="0"/>
              <a:buChar char="•"/>
            </a:pPr>
            <a:r>
              <a:rPr lang="en-GB" altLang="en-US" sz="1333" dirty="0">
                <a:solidFill>
                  <a:srgbClr val="595959"/>
                </a:solidFill>
              </a:rPr>
              <a:t>Inertia effect of heavy loads.</a:t>
            </a:r>
          </a:p>
        </p:txBody>
      </p:sp>
      <p:sp>
        <p:nvSpPr>
          <p:cNvPr id="13" name="TextBox 19">
            <a:extLst>
              <a:ext uri="{FF2B5EF4-FFF2-40B4-BE49-F238E27FC236}">
                <a16:creationId xmlns:a16="http://schemas.microsoft.com/office/drawing/2014/main" id="{6FCB223B-1C02-4A57-B627-13DA681945E8}"/>
              </a:ext>
            </a:extLst>
          </p:cNvPr>
          <p:cNvSpPr txBox="1">
            <a:spLocks noChangeArrowheads="1"/>
          </p:cNvSpPr>
          <p:nvPr/>
        </p:nvSpPr>
        <p:spPr bwMode="auto">
          <a:xfrm>
            <a:off x="7670800" y="2262140"/>
            <a:ext cx="3251200"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buFont typeface="Arial" charset="0"/>
              <a:buChar char="•"/>
            </a:pPr>
            <a:r>
              <a:rPr lang="en-US" sz="1333" dirty="0">
                <a:solidFill>
                  <a:srgbClr val="595959"/>
                </a:solidFill>
              </a:rPr>
              <a:t>industrial warehouses. </a:t>
            </a:r>
          </a:p>
          <a:p>
            <a:pPr>
              <a:buFont typeface="Arial" charset="0"/>
              <a:buChar char="•"/>
            </a:pPr>
            <a:r>
              <a:rPr lang="en-US" sz="1333" dirty="0">
                <a:solidFill>
                  <a:srgbClr val="595959"/>
                </a:solidFill>
              </a:rPr>
              <a:t>Agent Factory. </a:t>
            </a:r>
          </a:p>
          <a:p>
            <a:endParaRPr lang="en-GB" altLang="en-US" sz="1333" dirty="0">
              <a:solidFill>
                <a:srgbClr val="595959"/>
              </a:solidFill>
            </a:endParaRPr>
          </a:p>
        </p:txBody>
      </p:sp>
      <p:sp>
        <p:nvSpPr>
          <p:cNvPr id="14" name="TextBox 24">
            <a:extLst>
              <a:ext uri="{FF2B5EF4-FFF2-40B4-BE49-F238E27FC236}">
                <a16:creationId xmlns:a16="http://schemas.microsoft.com/office/drawing/2014/main" id="{0DAE3E2A-6664-4278-95D2-26F0FF0407B2}"/>
              </a:ext>
            </a:extLst>
          </p:cNvPr>
          <p:cNvSpPr txBox="1">
            <a:spLocks noChangeArrowheads="1"/>
          </p:cNvSpPr>
          <p:nvPr/>
        </p:nvSpPr>
        <p:spPr bwMode="auto">
          <a:xfrm>
            <a:off x="2122088" y="1944374"/>
            <a:ext cx="3740149"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altLang="en-US" sz="1467" b="1" dirty="0">
                <a:solidFill>
                  <a:schemeClr val="accent2">
                    <a:lumMod val="75000"/>
                  </a:schemeClr>
                </a:solidFill>
                <a:latin typeface="Arial Narrow Bold" pitchFamily="-65" charset="0"/>
              </a:rPr>
              <a:t>STRENGTHS</a:t>
            </a:r>
          </a:p>
          <a:p>
            <a:pPr>
              <a:buFont typeface="Wingdings" pitchFamily="-65" charset="2"/>
              <a:buChar char="ü"/>
            </a:pPr>
            <a:endParaRPr lang="en-GB" altLang="en-US" sz="1467" dirty="0">
              <a:solidFill>
                <a:schemeClr val="accent2">
                  <a:lumMod val="75000"/>
                </a:schemeClr>
              </a:solidFill>
            </a:endParaRPr>
          </a:p>
        </p:txBody>
      </p:sp>
      <p:sp>
        <p:nvSpPr>
          <p:cNvPr id="15" name="TextBox 25">
            <a:extLst>
              <a:ext uri="{FF2B5EF4-FFF2-40B4-BE49-F238E27FC236}">
                <a16:creationId xmlns:a16="http://schemas.microsoft.com/office/drawing/2014/main" id="{07C4ADC1-CC96-466A-B3BF-BA9846E8CCB3}"/>
              </a:ext>
            </a:extLst>
          </p:cNvPr>
          <p:cNvSpPr txBox="1">
            <a:spLocks noChangeArrowheads="1"/>
          </p:cNvSpPr>
          <p:nvPr/>
        </p:nvSpPr>
        <p:spPr bwMode="auto">
          <a:xfrm>
            <a:off x="2101851" y="4033790"/>
            <a:ext cx="374014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altLang="en-US" sz="1467" b="1" dirty="0">
                <a:solidFill>
                  <a:schemeClr val="accent2">
                    <a:lumMod val="75000"/>
                  </a:schemeClr>
                </a:solidFill>
                <a:latin typeface="Arial Narrow Bold" pitchFamily="-65" charset="0"/>
              </a:rPr>
              <a:t>WEAKNESSES</a:t>
            </a:r>
          </a:p>
        </p:txBody>
      </p:sp>
      <p:sp>
        <p:nvSpPr>
          <p:cNvPr id="16" name="Ellipse 83">
            <a:extLst>
              <a:ext uri="{FF2B5EF4-FFF2-40B4-BE49-F238E27FC236}">
                <a16:creationId xmlns:a16="http://schemas.microsoft.com/office/drawing/2014/main" id="{F4C1CEA2-5585-49EE-BC52-4DF5AB176E83}"/>
              </a:ext>
            </a:extLst>
          </p:cNvPr>
          <p:cNvSpPr/>
          <p:nvPr/>
        </p:nvSpPr>
        <p:spPr bwMode="auto">
          <a:xfrm rot="1356468">
            <a:off x="5305626" y="3103417"/>
            <a:ext cx="1524591" cy="1525353"/>
          </a:xfrm>
          <a:prstGeom prst="ellipse">
            <a:avLst/>
          </a:prstGeom>
          <a:solidFill>
            <a:schemeClr val="accent4">
              <a:lumMod val="20000"/>
              <a:lumOff val="80000"/>
            </a:schemeClr>
          </a:solidFill>
          <a:ln w="12700">
            <a:solidFill>
              <a:srgbClr val="AECD71"/>
            </a:solidFill>
          </a:ln>
          <a:effectLst/>
          <a:scene3d>
            <a:camera prst="orthographicFront">
              <a:rot lat="0" lon="0" rev="0"/>
            </a:camera>
            <a:lightRig rig="threePt" dir="t">
              <a:rot lat="0" lon="0" rev="1200000"/>
            </a:lightRig>
          </a:scene3d>
          <a:sp3d/>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n-US" altLang="en-US" sz="2400">
              <a:solidFill>
                <a:srgbClr val="FFFFFF"/>
              </a:solidFill>
            </a:endParaRPr>
          </a:p>
        </p:txBody>
      </p:sp>
      <p:sp>
        <p:nvSpPr>
          <p:cNvPr id="17" name="Ellipse 84">
            <a:extLst>
              <a:ext uri="{FF2B5EF4-FFF2-40B4-BE49-F238E27FC236}">
                <a16:creationId xmlns:a16="http://schemas.microsoft.com/office/drawing/2014/main" id="{54BA7BDC-0737-4C79-A3BC-9450314EBC02}"/>
              </a:ext>
            </a:extLst>
          </p:cNvPr>
          <p:cNvSpPr>
            <a:spLocks noChangeArrowheads="1"/>
          </p:cNvSpPr>
          <p:nvPr/>
        </p:nvSpPr>
        <p:spPr bwMode="auto">
          <a:xfrm>
            <a:off x="5486934" y="3033724"/>
            <a:ext cx="1209188" cy="896789"/>
          </a:xfrm>
          <a:prstGeom prst="ellipse">
            <a:avLst/>
          </a:prstGeom>
          <a:gradFill rotWithShape="1">
            <a:gsLst>
              <a:gs pos="0">
                <a:schemeClr val="bg1">
                  <a:alpha val="80000"/>
                </a:schemeClr>
              </a:gs>
              <a:gs pos="100000">
                <a:schemeClr val="bg1">
                  <a:lumMod val="85000"/>
                  <a:alpha val="0"/>
                </a:schemeClr>
              </a:gs>
            </a:gsLst>
            <a:lin ang="5400000"/>
          </a:gradFill>
          <a:ln w="9525">
            <a:noFill/>
            <a:round/>
            <a:headEnd/>
            <a:tailEnd/>
          </a:ln>
          <a:effectLst>
            <a:softEdge rad="127000"/>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buFont typeface="Calibri" charset="0"/>
              <a:buAutoNum type="arabicPeriod"/>
            </a:pPr>
            <a:endParaRPr lang="en-US" altLang="en-US" sz="2400">
              <a:solidFill>
                <a:srgbClr val="FFFFFF"/>
              </a:solidFill>
            </a:endParaRPr>
          </a:p>
        </p:txBody>
      </p:sp>
      <p:grpSp>
        <p:nvGrpSpPr>
          <p:cNvPr id="18" name="Måne 85">
            <a:extLst>
              <a:ext uri="{FF2B5EF4-FFF2-40B4-BE49-F238E27FC236}">
                <a16:creationId xmlns:a16="http://schemas.microsoft.com/office/drawing/2014/main" id="{CB95D82F-68AE-4F07-B1B1-D62230C10B38}"/>
              </a:ext>
            </a:extLst>
          </p:cNvPr>
          <p:cNvGrpSpPr>
            <a:grpSpLocks/>
          </p:cNvGrpSpPr>
          <p:nvPr/>
        </p:nvGrpSpPr>
        <p:grpSpPr bwMode="auto">
          <a:xfrm>
            <a:off x="5346700" y="3970290"/>
            <a:ext cx="1382184" cy="681567"/>
            <a:chOff x="4047744" y="3596640"/>
            <a:chExt cx="1036320" cy="512064"/>
          </a:xfrm>
        </p:grpSpPr>
        <p:pic>
          <p:nvPicPr>
            <p:cNvPr id="19" name="Måne 85">
              <a:extLst>
                <a:ext uri="{FF2B5EF4-FFF2-40B4-BE49-F238E27FC236}">
                  <a16:creationId xmlns:a16="http://schemas.microsoft.com/office/drawing/2014/main" id="{396407DB-0223-44DA-9C11-81A02FF9B07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7744" y="3596640"/>
              <a:ext cx="1036320"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31">
              <a:extLst>
                <a:ext uri="{FF2B5EF4-FFF2-40B4-BE49-F238E27FC236}">
                  <a16:creationId xmlns:a16="http://schemas.microsoft.com/office/drawing/2014/main" id="{D38277C8-5427-4E75-8B6A-AC29615C1B1A}"/>
                </a:ext>
              </a:extLst>
            </p:cNvPr>
            <p:cNvSpPr txBox="1">
              <a:spLocks noChangeArrowheads="1"/>
            </p:cNvSpPr>
            <p:nvPr/>
          </p:nvSpPr>
          <p:spPr bwMode="auto">
            <a:xfrm rot="-5047903">
              <a:off x="4497996" y="3876981"/>
              <a:ext cx="59547" cy="33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n-US" altLang="en-US" sz="2400">
                <a:solidFill>
                  <a:srgbClr val="FFFFFF"/>
                </a:solidFill>
              </a:endParaRPr>
            </a:p>
          </p:txBody>
        </p:sp>
      </p:grpSp>
      <p:sp>
        <p:nvSpPr>
          <p:cNvPr id="21" name="Freeform 21">
            <a:extLst>
              <a:ext uri="{FF2B5EF4-FFF2-40B4-BE49-F238E27FC236}">
                <a16:creationId xmlns:a16="http://schemas.microsoft.com/office/drawing/2014/main" id="{7CA0AB9E-71C3-4C14-8503-33D0247ED61D}"/>
              </a:ext>
            </a:extLst>
          </p:cNvPr>
          <p:cNvSpPr>
            <a:spLocks noEditPoints="1"/>
          </p:cNvSpPr>
          <p:nvPr/>
        </p:nvSpPr>
        <p:spPr bwMode="auto">
          <a:xfrm rot="2693986">
            <a:off x="4924981" y="2676587"/>
            <a:ext cx="2289039" cy="2289039"/>
          </a:xfrm>
          <a:custGeom>
            <a:avLst/>
            <a:gdLst/>
            <a:ahLst/>
            <a:cxnLst>
              <a:cxn ang="0">
                <a:pos x="746" y="1752"/>
              </a:cxn>
              <a:cxn ang="0">
                <a:pos x="538" y="1692"/>
              </a:cxn>
              <a:cxn ang="0">
                <a:pos x="354" y="1586"/>
              </a:cxn>
              <a:cxn ang="0">
                <a:pos x="202" y="1440"/>
              </a:cxn>
              <a:cxn ang="0">
                <a:pos x="88" y="1262"/>
              </a:cxn>
              <a:cxn ang="0">
                <a:pos x="18" y="1058"/>
              </a:cxn>
              <a:cxn ang="0">
                <a:pos x="0" y="880"/>
              </a:cxn>
              <a:cxn ang="0">
                <a:pos x="26" y="664"/>
              </a:cxn>
              <a:cxn ang="0">
                <a:pos x="102" y="468"/>
              </a:cxn>
              <a:cxn ang="0">
                <a:pos x="220" y="298"/>
              </a:cxn>
              <a:cxn ang="0">
                <a:pos x="384" y="486"/>
              </a:cxn>
              <a:cxn ang="0">
                <a:pos x="306" y="612"/>
              </a:cxn>
              <a:cxn ang="0">
                <a:pos x="258" y="756"/>
              </a:cxn>
              <a:cxn ang="0">
                <a:pos x="246" y="880"/>
              </a:cxn>
              <a:cxn ang="0">
                <a:pos x="266" y="1038"/>
              </a:cxn>
              <a:cxn ang="0">
                <a:pos x="322" y="1182"/>
              </a:cxn>
              <a:cxn ang="0">
                <a:pos x="410" y="1306"/>
              </a:cxn>
              <a:cxn ang="0">
                <a:pos x="268" y="1512"/>
              </a:cxn>
              <a:cxn ang="0">
                <a:pos x="510" y="1396"/>
              </a:cxn>
              <a:cxn ang="0">
                <a:pos x="640" y="1468"/>
              </a:cxn>
              <a:cxn ang="0">
                <a:pos x="786" y="1508"/>
              </a:cxn>
              <a:cxn ang="0">
                <a:pos x="912" y="1514"/>
              </a:cxn>
              <a:cxn ang="0">
                <a:pos x="1066" y="1488"/>
              </a:cxn>
              <a:cxn ang="0">
                <a:pos x="1202" y="1428"/>
              </a:cxn>
              <a:cxn ang="0">
                <a:pos x="1320" y="1338"/>
              </a:cxn>
              <a:cxn ang="0">
                <a:pos x="1332" y="1328"/>
              </a:cxn>
              <a:cxn ang="0">
                <a:pos x="1408" y="1234"/>
              </a:cxn>
              <a:cxn ang="0">
                <a:pos x="1478" y="1098"/>
              </a:cxn>
              <a:cxn ang="0">
                <a:pos x="1512" y="944"/>
              </a:cxn>
              <a:cxn ang="0">
                <a:pos x="1514" y="816"/>
              </a:cxn>
              <a:cxn ang="0">
                <a:pos x="1480" y="666"/>
              </a:cxn>
              <a:cxn ang="0">
                <a:pos x="1412" y="532"/>
              </a:cxn>
              <a:cxn ang="0">
                <a:pos x="1512" y="266"/>
              </a:cxn>
              <a:cxn ang="0">
                <a:pos x="1616" y="396"/>
              </a:cxn>
              <a:cxn ang="0">
                <a:pos x="1710" y="582"/>
              </a:cxn>
              <a:cxn ang="0">
                <a:pos x="1758" y="792"/>
              </a:cxn>
              <a:cxn ang="0">
                <a:pos x="1758" y="970"/>
              </a:cxn>
              <a:cxn ang="0">
                <a:pos x="1708" y="1184"/>
              </a:cxn>
              <a:cxn ang="0">
                <a:pos x="1612" y="1372"/>
              </a:cxn>
              <a:cxn ang="0">
                <a:pos x="1474" y="1532"/>
              </a:cxn>
              <a:cxn ang="0">
                <a:pos x="1302" y="1654"/>
              </a:cxn>
              <a:cxn ang="0">
                <a:pos x="1102" y="1734"/>
              </a:cxn>
              <a:cxn ang="0">
                <a:pos x="882" y="1762"/>
              </a:cxn>
              <a:cxn ang="0">
                <a:pos x="274" y="242"/>
              </a:cxn>
              <a:cxn ang="0">
                <a:pos x="414" y="134"/>
              </a:cxn>
              <a:cxn ang="0">
                <a:pos x="574" y="54"/>
              </a:cxn>
              <a:cxn ang="0">
                <a:pos x="752" y="8"/>
              </a:cxn>
              <a:cxn ang="0">
                <a:pos x="882" y="0"/>
              </a:cxn>
              <a:cxn ang="0">
                <a:pos x="1080" y="22"/>
              </a:cxn>
              <a:cxn ang="0">
                <a:pos x="1250" y="80"/>
              </a:cxn>
              <a:cxn ang="0">
                <a:pos x="1400" y="168"/>
              </a:cxn>
              <a:cxn ang="0">
                <a:pos x="1506" y="260"/>
              </a:cxn>
              <a:cxn ang="0">
                <a:pos x="1284" y="388"/>
              </a:cxn>
              <a:cxn ang="0">
                <a:pos x="1154" y="308"/>
              </a:cxn>
              <a:cxn ang="0">
                <a:pos x="1008" y="258"/>
              </a:cxn>
              <a:cxn ang="0">
                <a:pos x="882" y="246"/>
              </a:cxn>
              <a:cxn ang="0">
                <a:pos x="724" y="266"/>
              </a:cxn>
              <a:cxn ang="0">
                <a:pos x="580" y="322"/>
              </a:cxn>
              <a:cxn ang="0">
                <a:pos x="456" y="408"/>
              </a:cxn>
              <a:cxn ang="0">
                <a:pos x="428" y="436"/>
              </a:cxn>
            </a:cxnLst>
            <a:rect l="0" t="0" r="r" b="b"/>
            <a:pathLst>
              <a:path w="1762" h="1762">
                <a:moveTo>
                  <a:pt x="882" y="1762"/>
                </a:moveTo>
                <a:lnTo>
                  <a:pt x="882" y="1762"/>
                </a:lnTo>
                <a:lnTo>
                  <a:pt x="836" y="1760"/>
                </a:lnTo>
                <a:lnTo>
                  <a:pt x="792" y="1756"/>
                </a:lnTo>
                <a:lnTo>
                  <a:pt x="746" y="1752"/>
                </a:lnTo>
                <a:lnTo>
                  <a:pt x="704" y="1744"/>
                </a:lnTo>
                <a:lnTo>
                  <a:pt x="660" y="1734"/>
                </a:lnTo>
                <a:lnTo>
                  <a:pt x="620" y="1722"/>
                </a:lnTo>
                <a:lnTo>
                  <a:pt x="578" y="1708"/>
                </a:lnTo>
                <a:lnTo>
                  <a:pt x="538" y="1692"/>
                </a:lnTo>
                <a:lnTo>
                  <a:pt x="500" y="1674"/>
                </a:lnTo>
                <a:lnTo>
                  <a:pt x="462" y="1654"/>
                </a:lnTo>
                <a:lnTo>
                  <a:pt x="424" y="1634"/>
                </a:lnTo>
                <a:lnTo>
                  <a:pt x="388" y="1610"/>
                </a:lnTo>
                <a:lnTo>
                  <a:pt x="354" y="1586"/>
                </a:lnTo>
                <a:lnTo>
                  <a:pt x="320" y="1560"/>
                </a:lnTo>
                <a:lnTo>
                  <a:pt x="288" y="1532"/>
                </a:lnTo>
                <a:lnTo>
                  <a:pt x="258" y="1504"/>
                </a:lnTo>
                <a:lnTo>
                  <a:pt x="230" y="1472"/>
                </a:lnTo>
                <a:lnTo>
                  <a:pt x="202" y="1440"/>
                </a:lnTo>
                <a:lnTo>
                  <a:pt x="176" y="1408"/>
                </a:lnTo>
                <a:lnTo>
                  <a:pt x="150" y="1372"/>
                </a:lnTo>
                <a:lnTo>
                  <a:pt x="128" y="1338"/>
                </a:lnTo>
                <a:lnTo>
                  <a:pt x="106" y="1300"/>
                </a:lnTo>
                <a:lnTo>
                  <a:pt x="88" y="1262"/>
                </a:lnTo>
                <a:lnTo>
                  <a:pt x="70" y="1224"/>
                </a:lnTo>
                <a:lnTo>
                  <a:pt x="54" y="1184"/>
                </a:lnTo>
                <a:lnTo>
                  <a:pt x="40" y="1142"/>
                </a:lnTo>
                <a:lnTo>
                  <a:pt x="28" y="1100"/>
                </a:lnTo>
                <a:lnTo>
                  <a:pt x="18" y="1058"/>
                </a:lnTo>
                <a:lnTo>
                  <a:pt x="10" y="1014"/>
                </a:lnTo>
                <a:lnTo>
                  <a:pt x="4" y="970"/>
                </a:lnTo>
                <a:lnTo>
                  <a:pt x="2" y="926"/>
                </a:lnTo>
                <a:lnTo>
                  <a:pt x="0" y="880"/>
                </a:lnTo>
                <a:lnTo>
                  <a:pt x="0" y="880"/>
                </a:lnTo>
                <a:lnTo>
                  <a:pt x="2" y="836"/>
                </a:lnTo>
                <a:lnTo>
                  <a:pt x="4" y="792"/>
                </a:lnTo>
                <a:lnTo>
                  <a:pt x="10" y="748"/>
                </a:lnTo>
                <a:lnTo>
                  <a:pt x="18" y="706"/>
                </a:lnTo>
                <a:lnTo>
                  <a:pt x="26" y="664"/>
                </a:lnTo>
                <a:lnTo>
                  <a:pt x="38" y="624"/>
                </a:lnTo>
                <a:lnTo>
                  <a:pt x="52" y="584"/>
                </a:lnTo>
                <a:lnTo>
                  <a:pt x="66" y="544"/>
                </a:lnTo>
                <a:lnTo>
                  <a:pt x="84" y="506"/>
                </a:lnTo>
                <a:lnTo>
                  <a:pt x="102" y="468"/>
                </a:lnTo>
                <a:lnTo>
                  <a:pt x="122" y="432"/>
                </a:lnTo>
                <a:lnTo>
                  <a:pt x="144" y="396"/>
                </a:lnTo>
                <a:lnTo>
                  <a:pt x="168" y="362"/>
                </a:lnTo>
                <a:lnTo>
                  <a:pt x="194" y="330"/>
                </a:lnTo>
                <a:lnTo>
                  <a:pt x="220" y="298"/>
                </a:lnTo>
                <a:lnTo>
                  <a:pt x="248" y="268"/>
                </a:lnTo>
                <a:lnTo>
                  <a:pt x="422" y="442"/>
                </a:lnTo>
                <a:lnTo>
                  <a:pt x="422" y="442"/>
                </a:lnTo>
                <a:lnTo>
                  <a:pt x="402" y="464"/>
                </a:lnTo>
                <a:lnTo>
                  <a:pt x="384" y="486"/>
                </a:lnTo>
                <a:lnTo>
                  <a:pt x="366" y="510"/>
                </a:lnTo>
                <a:lnTo>
                  <a:pt x="348" y="534"/>
                </a:lnTo>
                <a:lnTo>
                  <a:pt x="332" y="560"/>
                </a:lnTo>
                <a:lnTo>
                  <a:pt x="318" y="586"/>
                </a:lnTo>
                <a:lnTo>
                  <a:pt x="306" y="612"/>
                </a:lnTo>
                <a:lnTo>
                  <a:pt x="294" y="640"/>
                </a:lnTo>
                <a:lnTo>
                  <a:pt x="282" y="668"/>
                </a:lnTo>
                <a:lnTo>
                  <a:pt x="274" y="696"/>
                </a:lnTo>
                <a:lnTo>
                  <a:pt x="264" y="726"/>
                </a:lnTo>
                <a:lnTo>
                  <a:pt x="258" y="756"/>
                </a:lnTo>
                <a:lnTo>
                  <a:pt x="254" y="786"/>
                </a:lnTo>
                <a:lnTo>
                  <a:pt x="250" y="818"/>
                </a:lnTo>
                <a:lnTo>
                  <a:pt x="246" y="848"/>
                </a:lnTo>
                <a:lnTo>
                  <a:pt x="246" y="880"/>
                </a:lnTo>
                <a:lnTo>
                  <a:pt x="246" y="880"/>
                </a:lnTo>
                <a:lnTo>
                  <a:pt x="246" y="912"/>
                </a:lnTo>
                <a:lnTo>
                  <a:pt x="250" y="944"/>
                </a:lnTo>
                <a:lnTo>
                  <a:pt x="254" y="976"/>
                </a:lnTo>
                <a:lnTo>
                  <a:pt x="258" y="1008"/>
                </a:lnTo>
                <a:lnTo>
                  <a:pt x="266" y="1038"/>
                </a:lnTo>
                <a:lnTo>
                  <a:pt x="274" y="1068"/>
                </a:lnTo>
                <a:lnTo>
                  <a:pt x="284" y="1098"/>
                </a:lnTo>
                <a:lnTo>
                  <a:pt x="296" y="1126"/>
                </a:lnTo>
                <a:lnTo>
                  <a:pt x="308" y="1154"/>
                </a:lnTo>
                <a:lnTo>
                  <a:pt x="322" y="1182"/>
                </a:lnTo>
                <a:lnTo>
                  <a:pt x="336" y="1208"/>
                </a:lnTo>
                <a:lnTo>
                  <a:pt x="354" y="1234"/>
                </a:lnTo>
                <a:lnTo>
                  <a:pt x="370" y="1258"/>
                </a:lnTo>
                <a:lnTo>
                  <a:pt x="390" y="1282"/>
                </a:lnTo>
                <a:lnTo>
                  <a:pt x="410" y="1306"/>
                </a:lnTo>
                <a:lnTo>
                  <a:pt x="430" y="1328"/>
                </a:lnTo>
                <a:lnTo>
                  <a:pt x="256" y="1500"/>
                </a:lnTo>
                <a:lnTo>
                  <a:pt x="262" y="1506"/>
                </a:lnTo>
                <a:lnTo>
                  <a:pt x="262" y="1506"/>
                </a:lnTo>
                <a:lnTo>
                  <a:pt x="268" y="1512"/>
                </a:lnTo>
                <a:lnTo>
                  <a:pt x="442" y="1338"/>
                </a:lnTo>
                <a:lnTo>
                  <a:pt x="442" y="1338"/>
                </a:lnTo>
                <a:lnTo>
                  <a:pt x="464" y="1358"/>
                </a:lnTo>
                <a:lnTo>
                  <a:pt x="486" y="1378"/>
                </a:lnTo>
                <a:lnTo>
                  <a:pt x="510" y="1396"/>
                </a:lnTo>
                <a:lnTo>
                  <a:pt x="534" y="1412"/>
                </a:lnTo>
                <a:lnTo>
                  <a:pt x="560" y="1428"/>
                </a:lnTo>
                <a:lnTo>
                  <a:pt x="586" y="1442"/>
                </a:lnTo>
                <a:lnTo>
                  <a:pt x="612" y="1456"/>
                </a:lnTo>
                <a:lnTo>
                  <a:pt x="640" y="1468"/>
                </a:lnTo>
                <a:lnTo>
                  <a:pt x="668" y="1478"/>
                </a:lnTo>
                <a:lnTo>
                  <a:pt x="698" y="1488"/>
                </a:lnTo>
                <a:lnTo>
                  <a:pt x="726" y="1496"/>
                </a:lnTo>
                <a:lnTo>
                  <a:pt x="756" y="1502"/>
                </a:lnTo>
                <a:lnTo>
                  <a:pt x="786" y="1508"/>
                </a:lnTo>
                <a:lnTo>
                  <a:pt x="818" y="1512"/>
                </a:lnTo>
                <a:lnTo>
                  <a:pt x="850" y="1514"/>
                </a:lnTo>
                <a:lnTo>
                  <a:pt x="882" y="1516"/>
                </a:lnTo>
                <a:lnTo>
                  <a:pt x="882" y="1516"/>
                </a:lnTo>
                <a:lnTo>
                  <a:pt x="912" y="1514"/>
                </a:lnTo>
                <a:lnTo>
                  <a:pt x="944" y="1512"/>
                </a:lnTo>
                <a:lnTo>
                  <a:pt x="976" y="1508"/>
                </a:lnTo>
                <a:lnTo>
                  <a:pt x="1006" y="1504"/>
                </a:lnTo>
                <a:lnTo>
                  <a:pt x="1036" y="1496"/>
                </a:lnTo>
                <a:lnTo>
                  <a:pt x="1066" y="1488"/>
                </a:lnTo>
                <a:lnTo>
                  <a:pt x="1094" y="1478"/>
                </a:lnTo>
                <a:lnTo>
                  <a:pt x="1122" y="1468"/>
                </a:lnTo>
                <a:lnTo>
                  <a:pt x="1150" y="1456"/>
                </a:lnTo>
                <a:lnTo>
                  <a:pt x="1176" y="1442"/>
                </a:lnTo>
                <a:lnTo>
                  <a:pt x="1202" y="1428"/>
                </a:lnTo>
                <a:lnTo>
                  <a:pt x="1228" y="1412"/>
                </a:lnTo>
                <a:lnTo>
                  <a:pt x="1252" y="1396"/>
                </a:lnTo>
                <a:lnTo>
                  <a:pt x="1276" y="1378"/>
                </a:lnTo>
                <a:lnTo>
                  <a:pt x="1298" y="1358"/>
                </a:lnTo>
                <a:lnTo>
                  <a:pt x="1320" y="1338"/>
                </a:lnTo>
                <a:lnTo>
                  <a:pt x="1494" y="1512"/>
                </a:lnTo>
                <a:lnTo>
                  <a:pt x="1500" y="1506"/>
                </a:lnTo>
                <a:lnTo>
                  <a:pt x="1500" y="1506"/>
                </a:lnTo>
                <a:lnTo>
                  <a:pt x="1504" y="1500"/>
                </a:lnTo>
                <a:lnTo>
                  <a:pt x="1332" y="1328"/>
                </a:lnTo>
                <a:lnTo>
                  <a:pt x="1332" y="1328"/>
                </a:lnTo>
                <a:lnTo>
                  <a:pt x="1352" y="1306"/>
                </a:lnTo>
                <a:lnTo>
                  <a:pt x="1372" y="1282"/>
                </a:lnTo>
                <a:lnTo>
                  <a:pt x="1392" y="1258"/>
                </a:lnTo>
                <a:lnTo>
                  <a:pt x="1408" y="1234"/>
                </a:lnTo>
                <a:lnTo>
                  <a:pt x="1426" y="1208"/>
                </a:lnTo>
                <a:lnTo>
                  <a:pt x="1440" y="1182"/>
                </a:lnTo>
                <a:lnTo>
                  <a:pt x="1454" y="1154"/>
                </a:lnTo>
                <a:lnTo>
                  <a:pt x="1466" y="1126"/>
                </a:lnTo>
                <a:lnTo>
                  <a:pt x="1478" y="1098"/>
                </a:lnTo>
                <a:lnTo>
                  <a:pt x="1488" y="1068"/>
                </a:lnTo>
                <a:lnTo>
                  <a:pt x="1496" y="1038"/>
                </a:lnTo>
                <a:lnTo>
                  <a:pt x="1504" y="1008"/>
                </a:lnTo>
                <a:lnTo>
                  <a:pt x="1508" y="976"/>
                </a:lnTo>
                <a:lnTo>
                  <a:pt x="1512" y="944"/>
                </a:lnTo>
                <a:lnTo>
                  <a:pt x="1516" y="912"/>
                </a:lnTo>
                <a:lnTo>
                  <a:pt x="1516" y="880"/>
                </a:lnTo>
                <a:lnTo>
                  <a:pt x="1516" y="880"/>
                </a:lnTo>
                <a:lnTo>
                  <a:pt x="1516" y="848"/>
                </a:lnTo>
                <a:lnTo>
                  <a:pt x="1514" y="816"/>
                </a:lnTo>
                <a:lnTo>
                  <a:pt x="1510" y="786"/>
                </a:lnTo>
                <a:lnTo>
                  <a:pt x="1504" y="756"/>
                </a:lnTo>
                <a:lnTo>
                  <a:pt x="1498" y="726"/>
                </a:lnTo>
                <a:lnTo>
                  <a:pt x="1488" y="696"/>
                </a:lnTo>
                <a:lnTo>
                  <a:pt x="1480" y="666"/>
                </a:lnTo>
                <a:lnTo>
                  <a:pt x="1468" y="638"/>
                </a:lnTo>
                <a:lnTo>
                  <a:pt x="1456" y="610"/>
                </a:lnTo>
                <a:lnTo>
                  <a:pt x="1444" y="584"/>
                </a:lnTo>
                <a:lnTo>
                  <a:pt x="1428" y="558"/>
                </a:lnTo>
                <a:lnTo>
                  <a:pt x="1412" y="532"/>
                </a:lnTo>
                <a:lnTo>
                  <a:pt x="1396" y="508"/>
                </a:lnTo>
                <a:lnTo>
                  <a:pt x="1378" y="484"/>
                </a:lnTo>
                <a:lnTo>
                  <a:pt x="1358" y="462"/>
                </a:lnTo>
                <a:lnTo>
                  <a:pt x="1338" y="440"/>
                </a:lnTo>
                <a:lnTo>
                  <a:pt x="1512" y="266"/>
                </a:lnTo>
                <a:lnTo>
                  <a:pt x="1512" y="266"/>
                </a:lnTo>
                <a:lnTo>
                  <a:pt x="1540" y="296"/>
                </a:lnTo>
                <a:lnTo>
                  <a:pt x="1568" y="328"/>
                </a:lnTo>
                <a:lnTo>
                  <a:pt x="1592" y="360"/>
                </a:lnTo>
                <a:lnTo>
                  <a:pt x="1616" y="396"/>
                </a:lnTo>
                <a:lnTo>
                  <a:pt x="1638" y="430"/>
                </a:lnTo>
                <a:lnTo>
                  <a:pt x="1660" y="466"/>
                </a:lnTo>
                <a:lnTo>
                  <a:pt x="1678" y="504"/>
                </a:lnTo>
                <a:lnTo>
                  <a:pt x="1696" y="542"/>
                </a:lnTo>
                <a:lnTo>
                  <a:pt x="1710" y="582"/>
                </a:lnTo>
                <a:lnTo>
                  <a:pt x="1724" y="622"/>
                </a:lnTo>
                <a:lnTo>
                  <a:pt x="1736" y="664"/>
                </a:lnTo>
                <a:lnTo>
                  <a:pt x="1744" y="706"/>
                </a:lnTo>
                <a:lnTo>
                  <a:pt x="1752" y="748"/>
                </a:lnTo>
                <a:lnTo>
                  <a:pt x="1758" y="792"/>
                </a:lnTo>
                <a:lnTo>
                  <a:pt x="1762" y="836"/>
                </a:lnTo>
                <a:lnTo>
                  <a:pt x="1762" y="880"/>
                </a:lnTo>
                <a:lnTo>
                  <a:pt x="1762" y="880"/>
                </a:lnTo>
                <a:lnTo>
                  <a:pt x="1760" y="926"/>
                </a:lnTo>
                <a:lnTo>
                  <a:pt x="1758" y="970"/>
                </a:lnTo>
                <a:lnTo>
                  <a:pt x="1752" y="1014"/>
                </a:lnTo>
                <a:lnTo>
                  <a:pt x="1744" y="1058"/>
                </a:lnTo>
                <a:lnTo>
                  <a:pt x="1734" y="1100"/>
                </a:lnTo>
                <a:lnTo>
                  <a:pt x="1722" y="1142"/>
                </a:lnTo>
                <a:lnTo>
                  <a:pt x="1708" y="1184"/>
                </a:lnTo>
                <a:lnTo>
                  <a:pt x="1692" y="1224"/>
                </a:lnTo>
                <a:lnTo>
                  <a:pt x="1676" y="1262"/>
                </a:lnTo>
                <a:lnTo>
                  <a:pt x="1656" y="1300"/>
                </a:lnTo>
                <a:lnTo>
                  <a:pt x="1634" y="1338"/>
                </a:lnTo>
                <a:lnTo>
                  <a:pt x="1612" y="1372"/>
                </a:lnTo>
                <a:lnTo>
                  <a:pt x="1588" y="1408"/>
                </a:lnTo>
                <a:lnTo>
                  <a:pt x="1560" y="1440"/>
                </a:lnTo>
                <a:lnTo>
                  <a:pt x="1534" y="1472"/>
                </a:lnTo>
                <a:lnTo>
                  <a:pt x="1504" y="1504"/>
                </a:lnTo>
                <a:lnTo>
                  <a:pt x="1474" y="1532"/>
                </a:lnTo>
                <a:lnTo>
                  <a:pt x="1442" y="1560"/>
                </a:lnTo>
                <a:lnTo>
                  <a:pt x="1408" y="1586"/>
                </a:lnTo>
                <a:lnTo>
                  <a:pt x="1374" y="1610"/>
                </a:lnTo>
                <a:lnTo>
                  <a:pt x="1338" y="1634"/>
                </a:lnTo>
                <a:lnTo>
                  <a:pt x="1302" y="1654"/>
                </a:lnTo>
                <a:lnTo>
                  <a:pt x="1264" y="1674"/>
                </a:lnTo>
                <a:lnTo>
                  <a:pt x="1224" y="1692"/>
                </a:lnTo>
                <a:lnTo>
                  <a:pt x="1184" y="1708"/>
                </a:lnTo>
                <a:lnTo>
                  <a:pt x="1144" y="1722"/>
                </a:lnTo>
                <a:lnTo>
                  <a:pt x="1102" y="1734"/>
                </a:lnTo>
                <a:lnTo>
                  <a:pt x="1058" y="1744"/>
                </a:lnTo>
                <a:lnTo>
                  <a:pt x="1016" y="1752"/>
                </a:lnTo>
                <a:lnTo>
                  <a:pt x="972" y="1756"/>
                </a:lnTo>
                <a:lnTo>
                  <a:pt x="926" y="1760"/>
                </a:lnTo>
                <a:lnTo>
                  <a:pt x="882" y="1762"/>
                </a:lnTo>
                <a:close/>
                <a:moveTo>
                  <a:pt x="428" y="436"/>
                </a:moveTo>
                <a:lnTo>
                  <a:pt x="254" y="262"/>
                </a:lnTo>
                <a:lnTo>
                  <a:pt x="248" y="268"/>
                </a:lnTo>
                <a:lnTo>
                  <a:pt x="248" y="268"/>
                </a:lnTo>
                <a:lnTo>
                  <a:pt x="274" y="242"/>
                </a:lnTo>
                <a:lnTo>
                  <a:pt x="300" y="218"/>
                </a:lnTo>
                <a:lnTo>
                  <a:pt x="328" y="196"/>
                </a:lnTo>
                <a:lnTo>
                  <a:pt x="356" y="174"/>
                </a:lnTo>
                <a:lnTo>
                  <a:pt x="384" y="152"/>
                </a:lnTo>
                <a:lnTo>
                  <a:pt x="414" y="134"/>
                </a:lnTo>
                <a:lnTo>
                  <a:pt x="444" y="114"/>
                </a:lnTo>
                <a:lnTo>
                  <a:pt x="476" y="98"/>
                </a:lnTo>
                <a:lnTo>
                  <a:pt x="508" y="82"/>
                </a:lnTo>
                <a:lnTo>
                  <a:pt x="542" y="68"/>
                </a:lnTo>
                <a:lnTo>
                  <a:pt x="574" y="54"/>
                </a:lnTo>
                <a:lnTo>
                  <a:pt x="608" y="42"/>
                </a:lnTo>
                <a:lnTo>
                  <a:pt x="644" y="32"/>
                </a:lnTo>
                <a:lnTo>
                  <a:pt x="680" y="22"/>
                </a:lnTo>
                <a:lnTo>
                  <a:pt x="716" y="14"/>
                </a:lnTo>
                <a:lnTo>
                  <a:pt x="752" y="8"/>
                </a:lnTo>
                <a:lnTo>
                  <a:pt x="752" y="8"/>
                </a:lnTo>
                <a:lnTo>
                  <a:pt x="816" y="2"/>
                </a:lnTo>
                <a:lnTo>
                  <a:pt x="848" y="0"/>
                </a:lnTo>
                <a:lnTo>
                  <a:pt x="882" y="0"/>
                </a:lnTo>
                <a:lnTo>
                  <a:pt x="882" y="0"/>
                </a:lnTo>
                <a:lnTo>
                  <a:pt x="946" y="2"/>
                </a:lnTo>
                <a:lnTo>
                  <a:pt x="1010" y="8"/>
                </a:lnTo>
                <a:lnTo>
                  <a:pt x="1010" y="8"/>
                </a:lnTo>
                <a:lnTo>
                  <a:pt x="1046" y="14"/>
                </a:lnTo>
                <a:lnTo>
                  <a:pt x="1080" y="22"/>
                </a:lnTo>
                <a:lnTo>
                  <a:pt x="1116" y="30"/>
                </a:lnTo>
                <a:lnTo>
                  <a:pt x="1150" y="42"/>
                </a:lnTo>
                <a:lnTo>
                  <a:pt x="1184" y="52"/>
                </a:lnTo>
                <a:lnTo>
                  <a:pt x="1218" y="66"/>
                </a:lnTo>
                <a:lnTo>
                  <a:pt x="1250" y="80"/>
                </a:lnTo>
                <a:lnTo>
                  <a:pt x="1282" y="96"/>
                </a:lnTo>
                <a:lnTo>
                  <a:pt x="1312" y="112"/>
                </a:lnTo>
                <a:lnTo>
                  <a:pt x="1342" y="130"/>
                </a:lnTo>
                <a:lnTo>
                  <a:pt x="1372" y="148"/>
                </a:lnTo>
                <a:lnTo>
                  <a:pt x="1400" y="168"/>
                </a:lnTo>
                <a:lnTo>
                  <a:pt x="1428" y="190"/>
                </a:lnTo>
                <a:lnTo>
                  <a:pt x="1456" y="212"/>
                </a:lnTo>
                <a:lnTo>
                  <a:pt x="1482" y="236"/>
                </a:lnTo>
                <a:lnTo>
                  <a:pt x="1506" y="260"/>
                </a:lnTo>
                <a:lnTo>
                  <a:pt x="1506" y="260"/>
                </a:lnTo>
                <a:lnTo>
                  <a:pt x="1502" y="256"/>
                </a:lnTo>
                <a:lnTo>
                  <a:pt x="1328" y="430"/>
                </a:lnTo>
                <a:lnTo>
                  <a:pt x="1328" y="430"/>
                </a:lnTo>
                <a:lnTo>
                  <a:pt x="1306" y="408"/>
                </a:lnTo>
                <a:lnTo>
                  <a:pt x="1284" y="388"/>
                </a:lnTo>
                <a:lnTo>
                  <a:pt x="1260" y="370"/>
                </a:lnTo>
                <a:lnTo>
                  <a:pt x="1234" y="352"/>
                </a:lnTo>
                <a:lnTo>
                  <a:pt x="1208" y="336"/>
                </a:lnTo>
                <a:lnTo>
                  <a:pt x="1182" y="320"/>
                </a:lnTo>
                <a:lnTo>
                  <a:pt x="1154" y="308"/>
                </a:lnTo>
                <a:lnTo>
                  <a:pt x="1126" y="294"/>
                </a:lnTo>
                <a:lnTo>
                  <a:pt x="1098" y="284"/>
                </a:lnTo>
                <a:lnTo>
                  <a:pt x="1068" y="274"/>
                </a:lnTo>
                <a:lnTo>
                  <a:pt x="1038" y="264"/>
                </a:lnTo>
                <a:lnTo>
                  <a:pt x="1008" y="258"/>
                </a:lnTo>
                <a:lnTo>
                  <a:pt x="978" y="252"/>
                </a:lnTo>
                <a:lnTo>
                  <a:pt x="946" y="248"/>
                </a:lnTo>
                <a:lnTo>
                  <a:pt x="914" y="246"/>
                </a:lnTo>
                <a:lnTo>
                  <a:pt x="882" y="246"/>
                </a:lnTo>
                <a:lnTo>
                  <a:pt x="882" y="246"/>
                </a:lnTo>
                <a:lnTo>
                  <a:pt x="848" y="246"/>
                </a:lnTo>
                <a:lnTo>
                  <a:pt x="816" y="248"/>
                </a:lnTo>
                <a:lnTo>
                  <a:pt x="784" y="252"/>
                </a:lnTo>
                <a:lnTo>
                  <a:pt x="754" y="258"/>
                </a:lnTo>
                <a:lnTo>
                  <a:pt x="724" y="266"/>
                </a:lnTo>
                <a:lnTo>
                  <a:pt x="694" y="274"/>
                </a:lnTo>
                <a:lnTo>
                  <a:pt x="664" y="284"/>
                </a:lnTo>
                <a:lnTo>
                  <a:pt x="636" y="294"/>
                </a:lnTo>
                <a:lnTo>
                  <a:pt x="608" y="308"/>
                </a:lnTo>
                <a:lnTo>
                  <a:pt x="580" y="322"/>
                </a:lnTo>
                <a:lnTo>
                  <a:pt x="554" y="336"/>
                </a:lnTo>
                <a:lnTo>
                  <a:pt x="528" y="352"/>
                </a:lnTo>
                <a:lnTo>
                  <a:pt x="502" y="370"/>
                </a:lnTo>
                <a:lnTo>
                  <a:pt x="478" y="388"/>
                </a:lnTo>
                <a:lnTo>
                  <a:pt x="456" y="408"/>
                </a:lnTo>
                <a:lnTo>
                  <a:pt x="434" y="430"/>
                </a:lnTo>
                <a:lnTo>
                  <a:pt x="260" y="256"/>
                </a:lnTo>
                <a:lnTo>
                  <a:pt x="254" y="262"/>
                </a:lnTo>
                <a:lnTo>
                  <a:pt x="428" y="436"/>
                </a:lnTo>
                <a:lnTo>
                  <a:pt x="428" y="436"/>
                </a:lnTo>
                <a:lnTo>
                  <a:pt x="428" y="436"/>
                </a:lnTo>
                <a:close/>
              </a:path>
            </a:pathLst>
          </a:custGeom>
          <a:gradFill flip="none" rotWithShape="1">
            <a:gsLst>
              <a:gs pos="0">
                <a:schemeClr val="bg1">
                  <a:lumMod val="50000"/>
                </a:schemeClr>
              </a:gs>
              <a:gs pos="0">
                <a:schemeClr val="bg1"/>
              </a:gs>
              <a:gs pos="64000">
                <a:schemeClr val="bg1">
                  <a:lumMod val="50000"/>
                </a:schemeClr>
              </a:gs>
            </a:gsLst>
            <a:path path="circle">
              <a:fillToRect l="50000" t="50000" r="50000" b="50000"/>
            </a:path>
            <a:tileRect/>
          </a:gra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2" name="Freeform 22">
            <a:extLst>
              <a:ext uri="{FF2B5EF4-FFF2-40B4-BE49-F238E27FC236}">
                <a16:creationId xmlns:a16="http://schemas.microsoft.com/office/drawing/2014/main" id="{1765F8AB-A643-43F0-A184-E6E9B5666B65}"/>
              </a:ext>
            </a:extLst>
          </p:cNvPr>
          <p:cNvSpPr>
            <a:spLocks/>
          </p:cNvSpPr>
          <p:nvPr/>
        </p:nvSpPr>
        <p:spPr bwMode="auto">
          <a:xfrm rot="2693986">
            <a:off x="6762751" y="2888674"/>
            <a:ext cx="328083" cy="162983"/>
          </a:xfrm>
          <a:custGeom>
            <a:avLst/>
            <a:gdLst>
              <a:gd name="T0" fmla="*/ 2147483647 w 252"/>
              <a:gd name="T1" fmla="*/ 2147483647 h 126"/>
              <a:gd name="T2" fmla="*/ 2147483647 w 252"/>
              <a:gd name="T3" fmla="*/ 0 h 126"/>
              <a:gd name="T4" fmla="*/ 0 w 252"/>
              <a:gd name="T5" fmla="*/ 2147483647 h 126"/>
              <a:gd name="T6" fmla="*/ 2147483647 w 252"/>
              <a:gd name="T7" fmla="*/ 2147483647 h 126"/>
              <a:gd name="T8" fmla="*/ 0 60000 65536"/>
              <a:gd name="T9" fmla="*/ 0 60000 65536"/>
              <a:gd name="T10" fmla="*/ 0 60000 65536"/>
              <a:gd name="T11" fmla="*/ 0 60000 65536"/>
              <a:gd name="T12" fmla="*/ 0 w 252"/>
              <a:gd name="T13" fmla="*/ 0 h 126"/>
              <a:gd name="T14" fmla="*/ 252 w 252"/>
              <a:gd name="T15" fmla="*/ 126 h 126"/>
            </a:gdLst>
            <a:ahLst/>
            <a:cxnLst>
              <a:cxn ang="T8">
                <a:pos x="T0" y="T1"/>
              </a:cxn>
              <a:cxn ang="T9">
                <a:pos x="T2" y="T3"/>
              </a:cxn>
              <a:cxn ang="T10">
                <a:pos x="T4" y="T5"/>
              </a:cxn>
              <a:cxn ang="T11">
                <a:pos x="T6" y="T7"/>
              </a:cxn>
            </a:cxnLst>
            <a:rect l="T12" t="T13" r="T14" b="T15"/>
            <a:pathLst>
              <a:path w="252" h="126">
                <a:moveTo>
                  <a:pt x="252" y="126"/>
                </a:moveTo>
                <a:lnTo>
                  <a:pt x="126" y="0"/>
                </a:lnTo>
                <a:lnTo>
                  <a:pt x="0" y="126"/>
                </a:lnTo>
                <a:lnTo>
                  <a:pt x="252" y="12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3" name="Freeform 23">
            <a:extLst>
              <a:ext uri="{FF2B5EF4-FFF2-40B4-BE49-F238E27FC236}">
                <a16:creationId xmlns:a16="http://schemas.microsoft.com/office/drawing/2014/main" id="{ACA0F012-5A07-412E-8DB1-8AAC3C14284F}"/>
              </a:ext>
            </a:extLst>
          </p:cNvPr>
          <p:cNvSpPr>
            <a:spLocks/>
          </p:cNvSpPr>
          <p:nvPr/>
        </p:nvSpPr>
        <p:spPr bwMode="auto">
          <a:xfrm rot="2693986">
            <a:off x="6762751" y="2888674"/>
            <a:ext cx="328083" cy="162983"/>
          </a:xfrm>
          <a:custGeom>
            <a:avLst/>
            <a:gdLst>
              <a:gd name="T0" fmla="*/ 2147483647 w 252"/>
              <a:gd name="T1" fmla="*/ 2147483647 h 126"/>
              <a:gd name="T2" fmla="*/ 2147483647 w 252"/>
              <a:gd name="T3" fmla="*/ 0 h 126"/>
              <a:gd name="T4" fmla="*/ 0 w 252"/>
              <a:gd name="T5" fmla="*/ 2147483647 h 126"/>
              <a:gd name="T6" fmla="*/ 0 60000 65536"/>
              <a:gd name="T7" fmla="*/ 0 60000 65536"/>
              <a:gd name="T8" fmla="*/ 0 60000 65536"/>
              <a:gd name="T9" fmla="*/ 0 w 252"/>
              <a:gd name="T10" fmla="*/ 0 h 126"/>
              <a:gd name="T11" fmla="*/ 252 w 252"/>
              <a:gd name="T12" fmla="*/ 126 h 126"/>
            </a:gdLst>
            <a:ahLst/>
            <a:cxnLst>
              <a:cxn ang="T6">
                <a:pos x="T0" y="T1"/>
              </a:cxn>
              <a:cxn ang="T7">
                <a:pos x="T2" y="T3"/>
              </a:cxn>
              <a:cxn ang="T8">
                <a:pos x="T4" y="T5"/>
              </a:cxn>
            </a:cxnLst>
            <a:rect l="T9" t="T10" r="T11" b="T12"/>
            <a:pathLst>
              <a:path w="252" h="126">
                <a:moveTo>
                  <a:pt x="252" y="126"/>
                </a:moveTo>
                <a:lnTo>
                  <a:pt x="126" y="0"/>
                </a:lnTo>
                <a:lnTo>
                  <a:pt x="0" y="1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4" name="Freeform 24">
            <a:extLst>
              <a:ext uri="{FF2B5EF4-FFF2-40B4-BE49-F238E27FC236}">
                <a16:creationId xmlns:a16="http://schemas.microsoft.com/office/drawing/2014/main" id="{5F3665C9-D87D-4F4D-BA56-633D78556E3B}"/>
              </a:ext>
            </a:extLst>
          </p:cNvPr>
          <p:cNvSpPr>
            <a:spLocks/>
          </p:cNvSpPr>
          <p:nvPr/>
        </p:nvSpPr>
        <p:spPr bwMode="auto">
          <a:xfrm rot="2693986">
            <a:off x="5054601" y="4603174"/>
            <a:ext cx="328084" cy="162983"/>
          </a:xfrm>
          <a:custGeom>
            <a:avLst/>
            <a:gdLst>
              <a:gd name="T0" fmla="*/ 0 w 252"/>
              <a:gd name="T1" fmla="*/ 0 h 126"/>
              <a:gd name="T2" fmla="*/ 2147483647 w 252"/>
              <a:gd name="T3" fmla="*/ 2147483647 h 126"/>
              <a:gd name="T4" fmla="*/ 2147483647 w 252"/>
              <a:gd name="T5" fmla="*/ 0 h 126"/>
              <a:gd name="T6" fmla="*/ 0 w 252"/>
              <a:gd name="T7" fmla="*/ 0 h 126"/>
              <a:gd name="T8" fmla="*/ 0 60000 65536"/>
              <a:gd name="T9" fmla="*/ 0 60000 65536"/>
              <a:gd name="T10" fmla="*/ 0 60000 65536"/>
              <a:gd name="T11" fmla="*/ 0 60000 65536"/>
              <a:gd name="T12" fmla="*/ 0 w 252"/>
              <a:gd name="T13" fmla="*/ 0 h 126"/>
              <a:gd name="T14" fmla="*/ 252 w 252"/>
              <a:gd name="T15" fmla="*/ 126 h 126"/>
            </a:gdLst>
            <a:ahLst/>
            <a:cxnLst>
              <a:cxn ang="T8">
                <a:pos x="T0" y="T1"/>
              </a:cxn>
              <a:cxn ang="T9">
                <a:pos x="T2" y="T3"/>
              </a:cxn>
              <a:cxn ang="T10">
                <a:pos x="T4" y="T5"/>
              </a:cxn>
              <a:cxn ang="T11">
                <a:pos x="T6" y="T7"/>
              </a:cxn>
            </a:cxnLst>
            <a:rect l="T12" t="T13" r="T14" b="T15"/>
            <a:pathLst>
              <a:path w="252" h="126">
                <a:moveTo>
                  <a:pt x="0" y="0"/>
                </a:moveTo>
                <a:lnTo>
                  <a:pt x="126" y="126"/>
                </a:lnTo>
                <a:lnTo>
                  <a:pt x="252"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5" name="Freeform 25">
            <a:extLst>
              <a:ext uri="{FF2B5EF4-FFF2-40B4-BE49-F238E27FC236}">
                <a16:creationId xmlns:a16="http://schemas.microsoft.com/office/drawing/2014/main" id="{66426B7B-3A33-47BA-9AB4-3FA0690FBF36}"/>
              </a:ext>
            </a:extLst>
          </p:cNvPr>
          <p:cNvSpPr>
            <a:spLocks/>
          </p:cNvSpPr>
          <p:nvPr/>
        </p:nvSpPr>
        <p:spPr bwMode="auto">
          <a:xfrm rot="2693986">
            <a:off x="5054601" y="4603174"/>
            <a:ext cx="328084" cy="162983"/>
          </a:xfrm>
          <a:custGeom>
            <a:avLst/>
            <a:gdLst>
              <a:gd name="T0" fmla="*/ 0 w 252"/>
              <a:gd name="T1" fmla="*/ 0 h 126"/>
              <a:gd name="T2" fmla="*/ 2147483647 w 252"/>
              <a:gd name="T3" fmla="*/ 2147483647 h 126"/>
              <a:gd name="T4" fmla="*/ 2147483647 w 252"/>
              <a:gd name="T5" fmla="*/ 0 h 126"/>
              <a:gd name="T6" fmla="*/ 0 60000 65536"/>
              <a:gd name="T7" fmla="*/ 0 60000 65536"/>
              <a:gd name="T8" fmla="*/ 0 60000 65536"/>
              <a:gd name="T9" fmla="*/ 0 w 252"/>
              <a:gd name="T10" fmla="*/ 0 h 126"/>
              <a:gd name="T11" fmla="*/ 252 w 252"/>
              <a:gd name="T12" fmla="*/ 126 h 126"/>
            </a:gdLst>
            <a:ahLst/>
            <a:cxnLst>
              <a:cxn ang="T6">
                <a:pos x="T0" y="T1"/>
              </a:cxn>
              <a:cxn ang="T7">
                <a:pos x="T2" y="T3"/>
              </a:cxn>
              <a:cxn ang="T8">
                <a:pos x="T4" y="T5"/>
              </a:cxn>
            </a:cxnLst>
            <a:rect l="T9" t="T10" r="T11" b="T12"/>
            <a:pathLst>
              <a:path w="252" h="126">
                <a:moveTo>
                  <a:pt x="0" y="0"/>
                </a:moveTo>
                <a:lnTo>
                  <a:pt x="126" y="126"/>
                </a:lnTo>
                <a:lnTo>
                  <a:pt x="2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6" name="Freeform 26">
            <a:extLst>
              <a:ext uri="{FF2B5EF4-FFF2-40B4-BE49-F238E27FC236}">
                <a16:creationId xmlns:a16="http://schemas.microsoft.com/office/drawing/2014/main" id="{CB38B84F-0E62-4A00-A6A8-30D977E6016C}"/>
              </a:ext>
            </a:extLst>
          </p:cNvPr>
          <p:cNvSpPr>
            <a:spLocks/>
          </p:cNvSpPr>
          <p:nvPr/>
        </p:nvSpPr>
        <p:spPr bwMode="auto">
          <a:xfrm rot="2693986">
            <a:off x="5120218" y="2820941"/>
            <a:ext cx="165100" cy="325967"/>
          </a:xfrm>
          <a:custGeom>
            <a:avLst/>
            <a:gdLst>
              <a:gd name="T0" fmla="*/ 2147483647 w 126"/>
              <a:gd name="T1" fmla="*/ 0 h 250"/>
              <a:gd name="T2" fmla="*/ 0 w 126"/>
              <a:gd name="T3" fmla="*/ 2147483647 h 250"/>
              <a:gd name="T4" fmla="*/ 2147483647 w 126"/>
              <a:gd name="T5" fmla="*/ 2147483647 h 250"/>
              <a:gd name="T6" fmla="*/ 2147483647 w 126"/>
              <a:gd name="T7" fmla="*/ 0 h 250"/>
              <a:gd name="T8" fmla="*/ 0 60000 65536"/>
              <a:gd name="T9" fmla="*/ 0 60000 65536"/>
              <a:gd name="T10" fmla="*/ 0 60000 65536"/>
              <a:gd name="T11" fmla="*/ 0 60000 65536"/>
              <a:gd name="T12" fmla="*/ 0 w 126"/>
              <a:gd name="T13" fmla="*/ 0 h 250"/>
              <a:gd name="T14" fmla="*/ 126 w 126"/>
              <a:gd name="T15" fmla="*/ 250 h 250"/>
            </a:gdLst>
            <a:ahLst/>
            <a:cxnLst>
              <a:cxn ang="T8">
                <a:pos x="T0" y="T1"/>
              </a:cxn>
              <a:cxn ang="T9">
                <a:pos x="T2" y="T3"/>
              </a:cxn>
              <a:cxn ang="T10">
                <a:pos x="T4" y="T5"/>
              </a:cxn>
              <a:cxn ang="T11">
                <a:pos x="T6" y="T7"/>
              </a:cxn>
            </a:cxnLst>
            <a:rect l="T12" t="T13" r="T14" b="T15"/>
            <a:pathLst>
              <a:path w="126" h="250">
                <a:moveTo>
                  <a:pt x="126" y="0"/>
                </a:moveTo>
                <a:lnTo>
                  <a:pt x="0" y="124"/>
                </a:lnTo>
                <a:lnTo>
                  <a:pt x="126" y="250"/>
                </a:lnTo>
                <a:lnTo>
                  <a:pt x="12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7" name="Freeform 27">
            <a:extLst>
              <a:ext uri="{FF2B5EF4-FFF2-40B4-BE49-F238E27FC236}">
                <a16:creationId xmlns:a16="http://schemas.microsoft.com/office/drawing/2014/main" id="{99E6020F-DF69-47B7-A7CA-CBD19DC804E9}"/>
              </a:ext>
            </a:extLst>
          </p:cNvPr>
          <p:cNvSpPr>
            <a:spLocks/>
          </p:cNvSpPr>
          <p:nvPr/>
        </p:nvSpPr>
        <p:spPr bwMode="auto">
          <a:xfrm rot="2693986">
            <a:off x="5135033" y="2808241"/>
            <a:ext cx="162984" cy="323849"/>
          </a:xfrm>
          <a:custGeom>
            <a:avLst/>
            <a:gdLst>
              <a:gd name="T0" fmla="*/ 2147483647 w 126"/>
              <a:gd name="T1" fmla="*/ 0 h 250"/>
              <a:gd name="T2" fmla="*/ 0 w 126"/>
              <a:gd name="T3" fmla="*/ 2147483647 h 250"/>
              <a:gd name="T4" fmla="*/ 2147483647 w 126"/>
              <a:gd name="T5" fmla="*/ 2147483647 h 250"/>
              <a:gd name="T6" fmla="*/ 0 60000 65536"/>
              <a:gd name="T7" fmla="*/ 0 60000 65536"/>
              <a:gd name="T8" fmla="*/ 0 60000 65536"/>
              <a:gd name="T9" fmla="*/ 0 w 126"/>
              <a:gd name="T10" fmla="*/ 0 h 250"/>
              <a:gd name="T11" fmla="*/ 126 w 126"/>
              <a:gd name="T12" fmla="*/ 250 h 250"/>
            </a:gdLst>
            <a:ahLst/>
            <a:cxnLst>
              <a:cxn ang="T6">
                <a:pos x="T0" y="T1"/>
              </a:cxn>
              <a:cxn ang="T7">
                <a:pos x="T2" y="T3"/>
              </a:cxn>
              <a:cxn ang="T8">
                <a:pos x="T4" y="T5"/>
              </a:cxn>
            </a:cxnLst>
            <a:rect l="T9" t="T10" r="T11" b="T12"/>
            <a:pathLst>
              <a:path w="126" h="250">
                <a:moveTo>
                  <a:pt x="126" y="0"/>
                </a:moveTo>
                <a:lnTo>
                  <a:pt x="0" y="124"/>
                </a:lnTo>
                <a:lnTo>
                  <a:pt x="126"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8" name="Freeform 28">
            <a:extLst>
              <a:ext uri="{FF2B5EF4-FFF2-40B4-BE49-F238E27FC236}">
                <a16:creationId xmlns:a16="http://schemas.microsoft.com/office/drawing/2014/main" id="{D0516707-9182-4B1C-9516-052A8A79D337}"/>
              </a:ext>
            </a:extLst>
          </p:cNvPr>
          <p:cNvSpPr>
            <a:spLocks/>
          </p:cNvSpPr>
          <p:nvPr/>
        </p:nvSpPr>
        <p:spPr bwMode="auto">
          <a:xfrm rot="2693986">
            <a:off x="5367867" y="3121507"/>
            <a:ext cx="1430867" cy="1430867"/>
          </a:xfrm>
          <a:custGeom>
            <a:avLst/>
            <a:gdLst>
              <a:gd name="T0" fmla="*/ 0 w 1102"/>
              <a:gd name="T1" fmla="*/ 2147483647 h 1102"/>
              <a:gd name="T2" fmla="*/ 2147483647 w 1102"/>
              <a:gd name="T3" fmla="*/ 2147483647 h 1102"/>
              <a:gd name="T4" fmla="*/ 2147483647 w 1102"/>
              <a:gd name="T5" fmla="*/ 2147483647 h 1102"/>
              <a:gd name="T6" fmla="*/ 2147483647 w 1102"/>
              <a:gd name="T7" fmla="*/ 2147483647 h 1102"/>
              <a:gd name="T8" fmla="*/ 2147483647 w 1102"/>
              <a:gd name="T9" fmla="*/ 2147483647 h 1102"/>
              <a:gd name="T10" fmla="*/ 2147483647 w 1102"/>
              <a:gd name="T11" fmla="*/ 2147483647 h 1102"/>
              <a:gd name="T12" fmla="*/ 2147483647 w 1102"/>
              <a:gd name="T13" fmla="*/ 2147483647 h 1102"/>
              <a:gd name="T14" fmla="*/ 2147483647 w 1102"/>
              <a:gd name="T15" fmla="*/ 2147483647 h 1102"/>
              <a:gd name="T16" fmla="*/ 2147483647 w 1102"/>
              <a:gd name="T17" fmla="*/ 2147483647 h 1102"/>
              <a:gd name="T18" fmla="*/ 2147483647 w 1102"/>
              <a:gd name="T19" fmla="*/ 2147483647 h 1102"/>
              <a:gd name="T20" fmla="*/ 2147483647 w 1102"/>
              <a:gd name="T21" fmla="*/ 2147483647 h 1102"/>
              <a:gd name="T22" fmla="*/ 2147483647 w 1102"/>
              <a:gd name="T23" fmla="*/ 2147483647 h 1102"/>
              <a:gd name="T24" fmla="*/ 2147483647 w 1102"/>
              <a:gd name="T25" fmla="*/ 2147483647 h 1102"/>
              <a:gd name="T26" fmla="*/ 2147483647 w 1102"/>
              <a:gd name="T27" fmla="*/ 2147483647 h 1102"/>
              <a:gd name="T28" fmla="*/ 2147483647 w 1102"/>
              <a:gd name="T29" fmla="*/ 2147483647 h 1102"/>
              <a:gd name="T30" fmla="*/ 2147483647 w 1102"/>
              <a:gd name="T31" fmla="*/ 2147483647 h 1102"/>
              <a:gd name="T32" fmla="*/ 2147483647 w 1102"/>
              <a:gd name="T33" fmla="*/ 2147483647 h 1102"/>
              <a:gd name="T34" fmla="*/ 2147483647 w 1102"/>
              <a:gd name="T35" fmla="*/ 2147483647 h 1102"/>
              <a:gd name="T36" fmla="*/ 2147483647 w 1102"/>
              <a:gd name="T37" fmla="*/ 2147483647 h 1102"/>
              <a:gd name="T38" fmla="*/ 2147483647 w 1102"/>
              <a:gd name="T39" fmla="*/ 2147483647 h 1102"/>
              <a:gd name="T40" fmla="*/ 2147483647 w 1102"/>
              <a:gd name="T41" fmla="*/ 2147483647 h 1102"/>
              <a:gd name="T42" fmla="*/ 2147483647 w 1102"/>
              <a:gd name="T43" fmla="*/ 2147483647 h 1102"/>
              <a:gd name="T44" fmla="*/ 2147483647 w 1102"/>
              <a:gd name="T45" fmla="*/ 2147483647 h 1102"/>
              <a:gd name="T46" fmla="*/ 2147483647 w 1102"/>
              <a:gd name="T47" fmla="*/ 2147483647 h 1102"/>
              <a:gd name="T48" fmla="*/ 2147483647 w 1102"/>
              <a:gd name="T49" fmla="*/ 2147483647 h 1102"/>
              <a:gd name="T50" fmla="*/ 2147483647 w 1102"/>
              <a:gd name="T51" fmla="*/ 2147483647 h 1102"/>
              <a:gd name="T52" fmla="*/ 2147483647 w 1102"/>
              <a:gd name="T53" fmla="*/ 2147483647 h 1102"/>
              <a:gd name="T54" fmla="*/ 2147483647 w 1102"/>
              <a:gd name="T55" fmla="*/ 2147483647 h 1102"/>
              <a:gd name="T56" fmla="*/ 2147483647 w 1102"/>
              <a:gd name="T57" fmla="*/ 2147483647 h 1102"/>
              <a:gd name="T58" fmla="*/ 2147483647 w 1102"/>
              <a:gd name="T59" fmla="*/ 2147483647 h 1102"/>
              <a:gd name="T60" fmla="*/ 2147483647 w 1102"/>
              <a:gd name="T61" fmla="*/ 2147483647 h 1102"/>
              <a:gd name="T62" fmla="*/ 2147483647 w 1102"/>
              <a:gd name="T63" fmla="*/ 2147483647 h 1102"/>
              <a:gd name="T64" fmla="*/ 2147483647 w 1102"/>
              <a:gd name="T65" fmla="*/ 2147483647 h 1102"/>
              <a:gd name="T66" fmla="*/ 2147483647 w 1102"/>
              <a:gd name="T67" fmla="*/ 2147483647 h 1102"/>
              <a:gd name="T68" fmla="*/ 2147483647 w 1102"/>
              <a:gd name="T69" fmla="*/ 0 h 1102"/>
              <a:gd name="T70" fmla="*/ 2147483647 w 1102"/>
              <a:gd name="T71" fmla="*/ 2147483647 h 1102"/>
              <a:gd name="T72" fmla="*/ 2147483647 w 1102"/>
              <a:gd name="T73" fmla="*/ 2147483647 h 1102"/>
              <a:gd name="T74" fmla="*/ 2147483647 w 1102"/>
              <a:gd name="T75" fmla="*/ 2147483647 h 1102"/>
              <a:gd name="T76" fmla="*/ 2147483647 w 1102"/>
              <a:gd name="T77" fmla="*/ 2147483647 h 1102"/>
              <a:gd name="T78" fmla="*/ 2147483647 w 1102"/>
              <a:gd name="T79" fmla="*/ 2147483647 h 1102"/>
              <a:gd name="T80" fmla="*/ 2147483647 w 1102"/>
              <a:gd name="T81" fmla="*/ 2147483647 h 1102"/>
              <a:gd name="T82" fmla="*/ 2147483647 w 1102"/>
              <a:gd name="T83" fmla="*/ 2147483647 h 1102"/>
              <a:gd name="T84" fmla="*/ 2147483647 w 1102"/>
              <a:gd name="T85" fmla="*/ 2147483647 h 1102"/>
              <a:gd name="T86" fmla="*/ 2147483647 w 1102"/>
              <a:gd name="T87" fmla="*/ 2147483647 h 1102"/>
              <a:gd name="T88" fmla="*/ 2147483647 w 1102"/>
              <a:gd name="T89" fmla="*/ 2147483647 h 1102"/>
              <a:gd name="T90" fmla="*/ 0 w 1102"/>
              <a:gd name="T91" fmla="*/ 2147483647 h 1102"/>
              <a:gd name="T92" fmla="*/ 0 w 1102"/>
              <a:gd name="T93" fmla="*/ 2147483647 h 110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02"/>
              <a:gd name="T142" fmla="*/ 0 h 1102"/>
              <a:gd name="T143" fmla="*/ 1102 w 1102"/>
              <a:gd name="T144" fmla="*/ 1102 h 110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02" h="1102">
                <a:moveTo>
                  <a:pt x="0" y="552"/>
                </a:moveTo>
                <a:lnTo>
                  <a:pt x="0" y="552"/>
                </a:lnTo>
                <a:lnTo>
                  <a:pt x="0" y="580"/>
                </a:lnTo>
                <a:lnTo>
                  <a:pt x="4" y="608"/>
                </a:lnTo>
                <a:lnTo>
                  <a:pt x="6" y="636"/>
                </a:lnTo>
                <a:lnTo>
                  <a:pt x="12" y="662"/>
                </a:lnTo>
                <a:lnTo>
                  <a:pt x="18" y="688"/>
                </a:lnTo>
                <a:lnTo>
                  <a:pt x="26" y="714"/>
                </a:lnTo>
                <a:lnTo>
                  <a:pt x="34" y="740"/>
                </a:lnTo>
                <a:lnTo>
                  <a:pt x="44" y="766"/>
                </a:lnTo>
                <a:lnTo>
                  <a:pt x="54" y="790"/>
                </a:lnTo>
                <a:lnTo>
                  <a:pt x="66" y="814"/>
                </a:lnTo>
                <a:lnTo>
                  <a:pt x="80" y="836"/>
                </a:lnTo>
                <a:lnTo>
                  <a:pt x="94" y="858"/>
                </a:lnTo>
                <a:lnTo>
                  <a:pt x="110" y="880"/>
                </a:lnTo>
                <a:lnTo>
                  <a:pt x="126" y="902"/>
                </a:lnTo>
                <a:lnTo>
                  <a:pt x="144" y="922"/>
                </a:lnTo>
                <a:lnTo>
                  <a:pt x="162" y="940"/>
                </a:lnTo>
                <a:lnTo>
                  <a:pt x="180" y="958"/>
                </a:lnTo>
                <a:lnTo>
                  <a:pt x="200" y="976"/>
                </a:lnTo>
                <a:lnTo>
                  <a:pt x="222" y="992"/>
                </a:lnTo>
                <a:lnTo>
                  <a:pt x="244" y="1008"/>
                </a:lnTo>
                <a:lnTo>
                  <a:pt x="266" y="1022"/>
                </a:lnTo>
                <a:lnTo>
                  <a:pt x="288" y="1034"/>
                </a:lnTo>
                <a:lnTo>
                  <a:pt x="312" y="1048"/>
                </a:lnTo>
                <a:lnTo>
                  <a:pt x="336" y="1058"/>
                </a:lnTo>
                <a:lnTo>
                  <a:pt x="362" y="1068"/>
                </a:lnTo>
                <a:lnTo>
                  <a:pt x="388" y="1076"/>
                </a:lnTo>
                <a:lnTo>
                  <a:pt x="414" y="1084"/>
                </a:lnTo>
                <a:lnTo>
                  <a:pt x="440" y="1090"/>
                </a:lnTo>
                <a:lnTo>
                  <a:pt x="468" y="1094"/>
                </a:lnTo>
                <a:lnTo>
                  <a:pt x="494" y="1098"/>
                </a:lnTo>
                <a:lnTo>
                  <a:pt x="522" y="1100"/>
                </a:lnTo>
                <a:lnTo>
                  <a:pt x="550" y="1102"/>
                </a:lnTo>
                <a:lnTo>
                  <a:pt x="580" y="1100"/>
                </a:lnTo>
                <a:lnTo>
                  <a:pt x="608" y="1098"/>
                </a:lnTo>
                <a:lnTo>
                  <a:pt x="634" y="1094"/>
                </a:lnTo>
                <a:lnTo>
                  <a:pt x="662" y="1090"/>
                </a:lnTo>
                <a:lnTo>
                  <a:pt x="688" y="1084"/>
                </a:lnTo>
                <a:lnTo>
                  <a:pt x="714" y="1076"/>
                </a:lnTo>
                <a:lnTo>
                  <a:pt x="740" y="1068"/>
                </a:lnTo>
                <a:lnTo>
                  <a:pt x="764" y="1058"/>
                </a:lnTo>
                <a:lnTo>
                  <a:pt x="790" y="1048"/>
                </a:lnTo>
                <a:lnTo>
                  <a:pt x="814" y="1034"/>
                </a:lnTo>
                <a:lnTo>
                  <a:pt x="836" y="1022"/>
                </a:lnTo>
                <a:lnTo>
                  <a:pt x="858" y="1008"/>
                </a:lnTo>
                <a:lnTo>
                  <a:pt x="880" y="992"/>
                </a:lnTo>
                <a:lnTo>
                  <a:pt x="900" y="976"/>
                </a:lnTo>
                <a:lnTo>
                  <a:pt x="920" y="958"/>
                </a:lnTo>
                <a:lnTo>
                  <a:pt x="940" y="940"/>
                </a:lnTo>
                <a:lnTo>
                  <a:pt x="958" y="922"/>
                </a:lnTo>
                <a:lnTo>
                  <a:pt x="976" y="902"/>
                </a:lnTo>
                <a:lnTo>
                  <a:pt x="992" y="880"/>
                </a:lnTo>
                <a:lnTo>
                  <a:pt x="1008" y="858"/>
                </a:lnTo>
                <a:lnTo>
                  <a:pt x="1022" y="836"/>
                </a:lnTo>
                <a:lnTo>
                  <a:pt x="1034" y="814"/>
                </a:lnTo>
                <a:lnTo>
                  <a:pt x="1046" y="790"/>
                </a:lnTo>
                <a:lnTo>
                  <a:pt x="1058" y="766"/>
                </a:lnTo>
                <a:lnTo>
                  <a:pt x="1068" y="740"/>
                </a:lnTo>
                <a:lnTo>
                  <a:pt x="1076" y="716"/>
                </a:lnTo>
                <a:lnTo>
                  <a:pt x="1084" y="690"/>
                </a:lnTo>
                <a:lnTo>
                  <a:pt x="1090" y="662"/>
                </a:lnTo>
                <a:lnTo>
                  <a:pt x="1094" y="636"/>
                </a:lnTo>
                <a:lnTo>
                  <a:pt x="1098" y="608"/>
                </a:lnTo>
                <a:lnTo>
                  <a:pt x="1100" y="580"/>
                </a:lnTo>
                <a:lnTo>
                  <a:pt x="1102" y="552"/>
                </a:lnTo>
                <a:lnTo>
                  <a:pt x="1102" y="550"/>
                </a:lnTo>
                <a:lnTo>
                  <a:pt x="1100" y="522"/>
                </a:lnTo>
                <a:lnTo>
                  <a:pt x="1098" y="494"/>
                </a:lnTo>
                <a:lnTo>
                  <a:pt x="1096" y="466"/>
                </a:lnTo>
                <a:lnTo>
                  <a:pt x="1090" y="440"/>
                </a:lnTo>
                <a:lnTo>
                  <a:pt x="1084" y="412"/>
                </a:lnTo>
                <a:lnTo>
                  <a:pt x="1076" y="386"/>
                </a:lnTo>
                <a:lnTo>
                  <a:pt x="1068" y="362"/>
                </a:lnTo>
                <a:lnTo>
                  <a:pt x="1058" y="336"/>
                </a:lnTo>
                <a:lnTo>
                  <a:pt x="1048" y="312"/>
                </a:lnTo>
                <a:lnTo>
                  <a:pt x="1036" y="288"/>
                </a:lnTo>
                <a:lnTo>
                  <a:pt x="1022" y="266"/>
                </a:lnTo>
                <a:lnTo>
                  <a:pt x="1008" y="242"/>
                </a:lnTo>
                <a:lnTo>
                  <a:pt x="992" y="222"/>
                </a:lnTo>
                <a:lnTo>
                  <a:pt x="976" y="200"/>
                </a:lnTo>
                <a:lnTo>
                  <a:pt x="958" y="180"/>
                </a:lnTo>
                <a:lnTo>
                  <a:pt x="940" y="162"/>
                </a:lnTo>
                <a:lnTo>
                  <a:pt x="922" y="142"/>
                </a:lnTo>
                <a:lnTo>
                  <a:pt x="902" y="126"/>
                </a:lnTo>
                <a:lnTo>
                  <a:pt x="880" y="110"/>
                </a:lnTo>
                <a:lnTo>
                  <a:pt x="858" y="94"/>
                </a:lnTo>
                <a:lnTo>
                  <a:pt x="836" y="80"/>
                </a:lnTo>
                <a:lnTo>
                  <a:pt x="814" y="66"/>
                </a:lnTo>
                <a:lnTo>
                  <a:pt x="790" y="54"/>
                </a:lnTo>
                <a:lnTo>
                  <a:pt x="766" y="44"/>
                </a:lnTo>
                <a:lnTo>
                  <a:pt x="740" y="34"/>
                </a:lnTo>
                <a:lnTo>
                  <a:pt x="714" y="24"/>
                </a:lnTo>
                <a:lnTo>
                  <a:pt x="688" y="18"/>
                </a:lnTo>
                <a:lnTo>
                  <a:pt x="662" y="12"/>
                </a:lnTo>
                <a:lnTo>
                  <a:pt x="634" y="6"/>
                </a:lnTo>
                <a:lnTo>
                  <a:pt x="608" y="2"/>
                </a:lnTo>
                <a:lnTo>
                  <a:pt x="580" y="0"/>
                </a:lnTo>
                <a:lnTo>
                  <a:pt x="550" y="0"/>
                </a:lnTo>
                <a:lnTo>
                  <a:pt x="522" y="0"/>
                </a:lnTo>
                <a:lnTo>
                  <a:pt x="494" y="2"/>
                </a:lnTo>
                <a:lnTo>
                  <a:pt x="466" y="6"/>
                </a:lnTo>
                <a:lnTo>
                  <a:pt x="440" y="12"/>
                </a:lnTo>
                <a:lnTo>
                  <a:pt x="414" y="18"/>
                </a:lnTo>
                <a:lnTo>
                  <a:pt x="388" y="24"/>
                </a:lnTo>
                <a:lnTo>
                  <a:pt x="362" y="34"/>
                </a:lnTo>
                <a:lnTo>
                  <a:pt x="336" y="44"/>
                </a:lnTo>
                <a:lnTo>
                  <a:pt x="312" y="54"/>
                </a:lnTo>
                <a:lnTo>
                  <a:pt x="288" y="66"/>
                </a:lnTo>
                <a:lnTo>
                  <a:pt x="266" y="80"/>
                </a:lnTo>
                <a:lnTo>
                  <a:pt x="242" y="94"/>
                </a:lnTo>
                <a:lnTo>
                  <a:pt x="222" y="110"/>
                </a:lnTo>
                <a:lnTo>
                  <a:pt x="200" y="126"/>
                </a:lnTo>
                <a:lnTo>
                  <a:pt x="180" y="142"/>
                </a:lnTo>
                <a:lnTo>
                  <a:pt x="162" y="162"/>
                </a:lnTo>
                <a:lnTo>
                  <a:pt x="144" y="180"/>
                </a:lnTo>
                <a:lnTo>
                  <a:pt x="126" y="200"/>
                </a:lnTo>
                <a:lnTo>
                  <a:pt x="110" y="222"/>
                </a:lnTo>
                <a:lnTo>
                  <a:pt x="94" y="242"/>
                </a:lnTo>
                <a:lnTo>
                  <a:pt x="80" y="266"/>
                </a:lnTo>
                <a:lnTo>
                  <a:pt x="66" y="288"/>
                </a:lnTo>
                <a:lnTo>
                  <a:pt x="54" y="312"/>
                </a:lnTo>
                <a:lnTo>
                  <a:pt x="44" y="336"/>
                </a:lnTo>
                <a:lnTo>
                  <a:pt x="34" y="362"/>
                </a:lnTo>
                <a:lnTo>
                  <a:pt x="24" y="386"/>
                </a:lnTo>
                <a:lnTo>
                  <a:pt x="18" y="412"/>
                </a:lnTo>
                <a:lnTo>
                  <a:pt x="12" y="440"/>
                </a:lnTo>
                <a:lnTo>
                  <a:pt x="6" y="466"/>
                </a:lnTo>
                <a:lnTo>
                  <a:pt x="2" y="494"/>
                </a:lnTo>
                <a:lnTo>
                  <a:pt x="0" y="522"/>
                </a:lnTo>
                <a:lnTo>
                  <a:pt x="0" y="550"/>
                </a:lnTo>
                <a:lnTo>
                  <a:pt x="0" y="5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9" name="Freeform 29">
            <a:extLst>
              <a:ext uri="{FF2B5EF4-FFF2-40B4-BE49-F238E27FC236}">
                <a16:creationId xmlns:a16="http://schemas.microsoft.com/office/drawing/2014/main" id="{C30184DA-6764-4FC5-AD53-30C778FE6FFA}"/>
              </a:ext>
            </a:extLst>
          </p:cNvPr>
          <p:cNvSpPr>
            <a:spLocks/>
          </p:cNvSpPr>
          <p:nvPr/>
        </p:nvSpPr>
        <p:spPr bwMode="auto">
          <a:xfrm rot="2693986">
            <a:off x="5211233" y="3498273"/>
            <a:ext cx="1430867" cy="990600"/>
          </a:xfrm>
          <a:custGeom>
            <a:avLst/>
            <a:gdLst>
              <a:gd name="T0" fmla="*/ 2147483647 w 1102"/>
              <a:gd name="T1" fmla="*/ 2147483647 h 762"/>
              <a:gd name="T2" fmla="*/ 2147483647 w 1102"/>
              <a:gd name="T3" fmla="*/ 2147483647 h 762"/>
              <a:gd name="T4" fmla="*/ 2147483647 w 1102"/>
              <a:gd name="T5" fmla="*/ 2147483647 h 762"/>
              <a:gd name="T6" fmla="*/ 2147483647 w 1102"/>
              <a:gd name="T7" fmla="*/ 2147483647 h 762"/>
              <a:gd name="T8" fmla="*/ 2147483647 w 1102"/>
              <a:gd name="T9" fmla="*/ 2147483647 h 762"/>
              <a:gd name="T10" fmla="*/ 2147483647 w 1102"/>
              <a:gd name="T11" fmla="*/ 2147483647 h 762"/>
              <a:gd name="T12" fmla="*/ 2147483647 w 1102"/>
              <a:gd name="T13" fmla="*/ 2147483647 h 762"/>
              <a:gd name="T14" fmla="*/ 2147483647 w 1102"/>
              <a:gd name="T15" fmla="*/ 2147483647 h 762"/>
              <a:gd name="T16" fmla="*/ 2147483647 w 1102"/>
              <a:gd name="T17" fmla="*/ 2147483647 h 762"/>
              <a:gd name="T18" fmla="*/ 2147483647 w 1102"/>
              <a:gd name="T19" fmla="*/ 2147483647 h 762"/>
              <a:gd name="T20" fmla="*/ 2147483647 w 1102"/>
              <a:gd name="T21" fmla="*/ 2147483647 h 762"/>
              <a:gd name="T22" fmla="*/ 2147483647 w 1102"/>
              <a:gd name="T23" fmla="*/ 2147483647 h 762"/>
              <a:gd name="T24" fmla="*/ 2147483647 w 1102"/>
              <a:gd name="T25" fmla="*/ 2147483647 h 762"/>
              <a:gd name="T26" fmla="*/ 2147483647 w 1102"/>
              <a:gd name="T27" fmla="*/ 2147483647 h 762"/>
              <a:gd name="T28" fmla="*/ 2147483647 w 1102"/>
              <a:gd name="T29" fmla="*/ 2147483647 h 762"/>
              <a:gd name="T30" fmla="*/ 2147483647 w 1102"/>
              <a:gd name="T31" fmla="*/ 2147483647 h 762"/>
              <a:gd name="T32" fmla="*/ 0 w 1102"/>
              <a:gd name="T33" fmla="*/ 2147483647 h 762"/>
              <a:gd name="T34" fmla="*/ 2147483647 w 1102"/>
              <a:gd name="T35" fmla="*/ 2147483647 h 762"/>
              <a:gd name="T36" fmla="*/ 2147483647 w 1102"/>
              <a:gd name="T37" fmla="*/ 2147483647 h 762"/>
              <a:gd name="T38" fmla="*/ 2147483647 w 1102"/>
              <a:gd name="T39" fmla="*/ 2147483647 h 762"/>
              <a:gd name="T40" fmla="*/ 2147483647 w 1102"/>
              <a:gd name="T41" fmla="*/ 2147483647 h 762"/>
              <a:gd name="T42" fmla="*/ 2147483647 w 1102"/>
              <a:gd name="T43" fmla="*/ 2147483647 h 762"/>
              <a:gd name="T44" fmla="*/ 2147483647 w 1102"/>
              <a:gd name="T45" fmla="*/ 2147483647 h 762"/>
              <a:gd name="T46" fmla="*/ 2147483647 w 1102"/>
              <a:gd name="T47" fmla="*/ 2147483647 h 762"/>
              <a:gd name="T48" fmla="*/ 2147483647 w 1102"/>
              <a:gd name="T49" fmla="*/ 2147483647 h 762"/>
              <a:gd name="T50" fmla="*/ 2147483647 w 1102"/>
              <a:gd name="T51" fmla="*/ 0 h 762"/>
              <a:gd name="T52" fmla="*/ 2147483647 w 1102"/>
              <a:gd name="T53" fmla="*/ 0 h 762"/>
              <a:gd name="T54" fmla="*/ 2147483647 w 1102"/>
              <a:gd name="T55" fmla="*/ 2147483647 h 762"/>
              <a:gd name="T56" fmla="*/ 2147483647 w 1102"/>
              <a:gd name="T57" fmla="*/ 2147483647 h 762"/>
              <a:gd name="T58" fmla="*/ 2147483647 w 1102"/>
              <a:gd name="T59" fmla="*/ 2147483647 h 762"/>
              <a:gd name="T60" fmla="*/ 2147483647 w 1102"/>
              <a:gd name="T61" fmla="*/ 2147483647 h 762"/>
              <a:gd name="T62" fmla="*/ 2147483647 w 1102"/>
              <a:gd name="T63" fmla="*/ 2147483647 h 762"/>
              <a:gd name="T64" fmla="*/ 2147483647 w 1102"/>
              <a:gd name="T65" fmla="*/ 2147483647 h 762"/>
              <a:gd name="T66" fmla="*/ 2147483647 w 1102"/>
              <a:gd name="T67" fmla="*/ 2147483647 h 762"/>
              <a:gd name="T68" fmla="*/ 2147483647 w 1102"/>
              <a:gd name="T69" fmla="*/ 2147483647 h 762"/>
              <a:gd name="T70" fmla="*/ 2147483647 w 1102"/>
              <a:gd name="T71" fmla="*/ 2147483647 h 762"/>
              <a:gd name="T72" fmla="*/ 2147483647 w 1102"/>
              <a:gd name="T73" fmla="*/ 2147483647 h 762"/>
              <a:gd name="T74" fmla="*/ 2147483647 w 1102"/>
              <a:gd name="T75" fmla="*/ 2147483647 h 762"/>
              <a:gd name="T76" fmla="*/ 2147483647 w 1102"/>
              <a:gd name="T77" fmla="*/ 2147483647 h 762"/>
              <a:gd name="T78" fmla="*/ 2147483647 w 1102"/>
              <a:gd name="T79" fmla="*/ 2147483647 h 762"/>
              <a:gd name="T80" fmla="*/ 2147483647 w 1102"/>
              <a:gd name="T81" fmla="*/ 2147483647 h 762"/>
              <a:gd name="T82" fmla="*/ 2147483647 w 1102"/>
              <a:gd name="T83" fmla="*/ 2147483647 h 762"/>
              <a:gd name="T84" fmla="*/ 2147483647 w 1102"/>
              <a:gd name="T85" fmla="*/ 2147483647 h 762"/>
              <a:gd name="T86" fmla="*/ 2147483647 w 1102"/>
              <a:gd name="T87" fmla="*/ 2147483647 h 762"/>
              <a:gd name="T88" fmla="*/ 2147483647 w 1102"/>
              <a:gd name="T89" fmla="*/ 2147483647 h 762"/>
              <a:gd name="T90" fmla="*/ 2147483647 w 1102"/>
              <a:gd name="T91" fmla="*/ 2147483647 h 762"/>
              <a:gd name="T92" fmla="*/ 2147483647 w 1102"/>
              <a:gd name="T93" fmla="*/ 2147483647 h 762"/>
              <a:gd name="T94" fmla="*/ 2147483647 w 1102"/>
              <a:gd name="T95" fmla="*/ 2147483647 h 762"/>
              <a:gd name="T96" fmla="*/ 2147483647 w 1102"/>
              <a:gd name="T97" fmla="*/ 2147483647 h 762"/>
              <a:gd name="T98" fmla="*/ 2147483647 w 1102"/>
              <a:gd name="T99" fmla="*/ 2147483647 h 762"/>
              <a:gd name="T100" fmla="*/ 2147483647 w 1102"/>
              <a:gd name="T101" fmla="*/ 2147483647 h 762"/>
              <a:gd name="T102" fmla="*/ 2147483647 w 1102"/>
              <a:gd name="T103" fmla="*/ 2147483647 h 7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2"/>
              <a:gd name="T157" fmla="*/ 0 h 762"/>
              <a:gd name="T158" fmla="*/ 1102 w 1102"/>
              <a:gd name="T159" fmla="*/ 762 h 76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2" h="762">
                <a:moveTo>
                  <a:pt x="550" y="762"/>
                </a:moveTo>
                <a:lnTo>
                  <a:pt x="550" y="762"/>
                </a:lnTo>
                <a:lnTo>
                  <a:pt x="522" y="760"/>
                </a:lnTo>
                <a:lnTo>
                  <a:pt x="494" y="758"/>
                </a:lnTo>
                <a:lnTo>
                  <a:pt x="468" y="754"/>
                </a:lnTo>
                <a:lnTo>
                  <a:pt x="440" y="750"/>
                </a:lnTo>
                <a:lnTo>
                  <a:pt x="414" y="744"/>
                </a:lnTo>
                <a:lnTo>
                  <a:pt x="388" y="736"/>
                </a:lnTo>
                <a:lnTo>
                  <a:pt x="362" y="728"/>
                </a:lnTo>
                <a:lnTo>
                  <a:pt x="336" y="718"/>
                </a:lnTo>
                <a:lnTo>
                  <a:pt x="312" y="708"/>
                </a:lnTo>
                <a:lnTo>
                  <a:pt x="288" y="694"/>
                </a:lnTo>
                <a:lnTo>
                  <a:pt x="266" y="682"/>
                </a:lnTo>
                <a:lnTo>
                  <a:pt x="244" y="668"/>
                </a:lnTo>
                <a:lnTo>
                  <a:pt x="222" y="652"/>
                </a:lnTo>
                <a:lnTo>
                  <a:pt x="200" y="636"/>
                </a:lnTo>
                <a:lnTo>
                  <a:pt x="180" y="618"/>
                </a:lnTo>
                <a:lnTo>
                  <a:pt x="162" y="600"/>
                </a:lnTo>
                <a:lnTo>
                  <a:pt x="144" y="582"/>
                </a:lnTo>
                <a:lnTo>
                  <a:pt x="126" y="562"/>
                </a:lnTo>
                <a:lnTo>
                  <a:pt x="110" y="540"/>
                </a:lnTo>
                <a:lnTo>
                  <a:pt x="94" y="518"/>
                </a:lnTo>
                <a:lnTo>
                  <a:pt x="80" y="496"/>
                </a:lnTo>
                <a:lnTo>
                  <a:pt x="66" y="474"/>
                </a:lnTo>
                <a:lnTo>
                  <a:pt x="54" y="450"/>
                </a:lnTo>
                <a:lnTo>
                  <a:pt x="44" y="426"/>
                </a:lnTo>
                <a:lnTo>
                  <a:pt x="34" y="400"/>
                </a:lnTo>
                <a:lnTo>
                  <a:pt x="26" y="374"/>
                </a:lnTo>
                <a:lnTo>
                  <a:pt x="18" y="348"/>
                </a:lnTo>
                <a:lnTo>
                  <a:pt x="12" y="322"/>
                </a:lnTo>
                <a:lnTo>
                  <a:pt x="6" y="296"/>
                </a:lnTo>
                <a:lnTo>
                  <a:pt x="4" y="268"/>
                </a:lnTo>
                <a:lnTo>
                  <a:pt x="0" y="240"/>
                </a:lnTo>
                <a:lnTo>
                  <a:pt x="0" y="212"/>
                </a:lnTo>
                <a:lnTo>
                  <a:pt x="2" y="214"/>
                </a:lnTo>
                <a:lnTo>
                  <a:pt x="4" y="216"/>
                </a:lnTo>
                <a:lnTo>
                  <a:pt x="14" y="214"/>
                </a:lnTo>
                <a:lnTo>
                  <a:pt x="26" y="206"/>
                </a:lnTo>
                <a:lnTo>
                  <a:pt x="66" y="182"/>
                </a:lnTo>
                <a:lnTo>
                  <a:pt x="120" y="148"/>
                </a:lnTo>
                <a:lnTo>
                  <a:pt x="188" y="108"/>
                </a:lnTo>
                <a:lnTo>
                  <a:pt x="226" y="88"/>
                </a:lnTo>
                <a:lnTo>
                  <a:pt x="266" y="68"/>
                </a:lnTo>
                <a:lnTo>
                  <a:pt x="310" y="50"/>
                </a:lnTo>
                <a:lnTo>
                  <a:pt x="356" y="34"/>
                </a:lnTo>
                <a:lnTo>
                  <a:pt x="402" y="20"/>
                </a:lnTo>
                <a:lnTo>
                  <a:pt x="452" y="10"/>
                </a:lnTo>
                <a:lnTo>
                  <a:pt x="502" y="2"/>
                </a:lnTo>
                <a:lnTo>
                  <a:pt x="528" y="0"/>
                </a:lnTo>
                <a:lnTo>
                  <a:pt x="554" y="0"/>
                </a:lnTo>
                <a:lnTo>
                  <a:pt x="580" y="0"/>
                </a:lnTo>
                <a:lnTo>
                  <a:pt x="604" y="2"/>
                </a:lnTo>
                <a:lnTo>
                  <a:pt x="654" y="10"/>
                </a:lnTo>
                <a:lnTo>
                  <a:pt x="702" y="20"/>
                </a:lnTo>
                <a:lnTo>
                  <a:pt x="746" y="34"/>
                </a:lnTo>
                <a:lnTo>
                  <a:pt x="790" y="52"/>
                </a:lnTo>
                <a:lnTo>
                  <a:pt x="832" y="70"/>
                </a:lnTo>
                <a:lnTo>
                  <a:pt x="872" y="90"/>
                </a:lnTo>
                <a:lnTo>
                  <a:pt x="910" y="110"/>
                </a:lnTo>
                <a:lnTo>
                  <a:pt x="976" y="150"/>
                </a:lnTo>
                <a:lnTo>
                  <a:pt x="1030" y="186"/>
                </a:lnTo>
                <a:lnTo>
                  <a:pt x="1070" y="212"/>
                </a:lnTo>
                <a:lnTo>
                  <a:pt x="1084" y="218"/>
                </a:lnTo>
                <a:lnTo>
                  <a:pt x="1094" y="220"/>
                </a:lnTo>
                <a:lnTo>
                  <a:pt x="1098" y="220"/>
                </a:lnTo>
                <a:lnTo>
                  <a:pt x="1100" y="218"/>
                </a:lnTo>
                <a:lnTo>
                  <a:pt x="1100" y="216"/>
                </a:lnTo>
                <a:lnTo>
                  <a:pt x="1102" y="212"/>
                </a:lnTo>
                <a:lnTo>
                  <a:pt x="1100" y="240"/>
                </a:lnTo>
                <a:lnTo>
                  <a:pt x="1098" y="268"/>
                </a:lnTo>
                <a:lnTo>
                  <a:pt x="1094" y="296"/>
                </a:lnTo>
                <a:lnTo>
                  <a:pt x="1090" y="322"/>
                </a:lnTo>
                <a:lnTo>
                  <a:pt x="1084" y="350"/>
                </a:lnTo>
                <a:lnTo>
                  <a:pt x="1076" y="376"/>
                </a:lnTo>
                <a:lnTo>
                  <a:pt x="1068" y="400"/>
                </a:lnTo>
                <a:lnTo>
                  <a:pt x="1058" y="426"/>
                </a:lnTo>
                <a:lnTo>
                  <a:pt x="1046" y="450"/>
                </a:lnTo>
                <a:lnTo>
                  <a:pt x="1034" y="474"/>
                </a:lnTo>
                <a:lnTo>
                  <a:pt x="1022" y="496"/>
                </a:lnTo>
                <a:lnTo>
                  <a:pt x="1008" y="518"/>
                </a:lnTo>
                <a:lnTo>
                  <a:pt x="992" y="540"/>
                </a:lnTo>
                <a:lnTo>
                  <a:pt x="976" y="562"/>
                </a:lnTo>
                <a:lnTo>
                  <a:pt x="958" y="582"/>
                </a:lnTo>
                <a:lnTo>
                  <a:pt x="940" y="600"/>
                </a:lnTo>
                <a:lnTo>
                  <a:pt x="920" y="618"/>
                </a:lnTo>
                <a:lnTo>
                  <a:pt x="900" y="636"/>
                </a:lnTo>
                <a:lnTo>
                  <a:pt x="880" y="652"/>
                </a:lnTo>
                <a:lnTo>
                  <a:pt x="858" y="668"/>
                </a:lnTo>
                <a:lnTo>
                  <a:pt x="836" y="682"/>
                </a:lnTo>
                <a:lnTo>
                  <a:pt x="814" y="694"/>
                </a:lnTo>
                <a:lnTo>
                  <a:pt x="790" y="708"/>
                </a:lnTo>
                <a:lnTo>
                  <a:pt x="764" y="718"/>
                </a:lnTo>
                <a:lnTo>
                  <a:pt x="740" y="728"/>
                </a:lnTo>
                <a:lnTo>
                  <a:pt x="714" y="736"/>
                </a:lnTo>
                <a:lnTo>
                  <a:pt x="688" y="744"/>
                </a:lnTo>
                <a:lnTo>
                  <a:pt x="662" y="750"/>
                </a:lnTo>
                <a:lnTo>
                  <a:pt x="634" y="754"/>
                </a:lnTo>
                <a:lnTo>
                  <a:pt x="608" y="758"/>
                </a:lnTo>
                <a:lnTo>
                  <a:pt x="580" y="760"/>
                </a:lnTo>
                <a:lnTo>
                  <a:pt x="550" y="7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30" name="Freeform 30">
            <a:extLst>
              <a:ext uri="{FF2B5EF4-FFF2-40B4-BE49-F238E27FC236}">
                <a16:creationId xmlns:a16="http://schemas.microsoft.com/office/drawing/2014/main" id="{9C1899F3-EE1E-42A7-A685-5DC1551FD791}"/>
              </a:ext>
            </a:extLst>
          </p:cNvPr>
          <p:cNvSpPr>
            <a:spLocks/>
          </p:cNvSpPr>
          <p:nvPr/>
        </p:nvSpPr>
        <p:spPr bwMode="auto">
          <a:xfrm rot="2693986">
            <a:off x="5619751" y="3227341"/>
            <a:ext cx="1430867" cy="713316"/>
          </a:xfrm>
          <a:custGeom>
            <a:avLst/>
            <a:gdLst>
              <a:gd name="T0" fmla="*/ 2147483647 w 1102"/>
              <a:gd name="T1" fmla="*/ 2147483647 h 550"/>
              <a:gd name="T2" fmla="*/ 2147483647 w 1102"/>
              <a:gd name="T3" fmla="*/ 2147483647 h 550"/>
              <a:gd name="T4" fmla="*/ 2147483647 w 1102"/>
              <a:gd name="T5" fmla="*/ 2147483647 h 550"/>
              <a:gd name="T6" fmla="*/ 2147483647 w 1102"/>
              <a:gd name="T7" fmla="*/ 2147483647 h 550"/>
              <a:gd name="T8" fmla="*/ 2147483647 w 1102"/>
              <a:gd name="T9" fmla="*/ 2147483647 h 550"/>
              <a:gd name="T10" fmla="*/ 2147483647 w 1102"/>
              <a:gd name="T11" fmla="*/ 2147483647 h 550"/>
              <a:gd name="T12" fmla="*/ 2147483647 w 1102"/>
              <a:gd name="T13" fmla="*/ 2147483647 h 550"/>
              <a:gd name="T14" fmla="*/ 2147483647 w 1102"/>
              <a:gd name="T15" fmla="*/ 2147483647 h 550"/>
              <a:gd name="T16" fmla="*/ 2147483647 w 1102"/>
              <a:gd name="T17" fmla="*/ 2147483647 h 550"/>
              <a:gd name="T18" fmla="*/ 2147483647 w 1102"/>
              <a:gd name="T19" fmla="*/ 2147483647 h 550"/>
              <a:gd name="T20" fmla="*/ 2147483647 w 1102"/>
              <a:gd name="T21" fmla="*/ 0 h 550"/>
              <a:gd name="T22" fmla="*/ 2147483647 w 1102"/>
              <a:gd name="T23" fmla="*/ 0 h 550"/>
              <a:gd name="T24" fmla="*/ 2147483647 w 1102"/>
              <a:gd name="T25" fmla="*/ 2147483647 h 550"/>
              <a:gd name="T26" fmla="*/ 2147483647 w 1102"/>
              <a:gd name="T27" fmla="*/ 2147483647 h 550"/>
              <a:gd name="T28" fmla="*/ 2147483647 w 1102"/>
              <a:gd name="T29" fmla="*/ 2147483647 h 550"/>
              <a:gd name="T30" fmla="*/ 2147483647 w 1102"/>
              <a:gd name="T31" fmla="*/ 2147483647 h 550"/>
              <a:gd name="T32" fmla="*/ 2147483647 w 1102"/>
              <a:gd name="T33" fmla="*/ 2147483647 h 550"/>
              <a:gd name="T34" fmla="*/ 2147483647 w 1102"/>
              <a:gd name="T35" fmla="*/ 2147483647 h 550"/>
              <a:gd name="T36" fmla="*/ 2147483647 w 1102"/>
              <a:gd name="T37" fmla="*/ 2147483647 h 550"/>
              <a:gd name="T38" fmla="*/ 2147483647 w 1102"/>
              <a:gd name="T39" fmla="*/ 2147483647 h 550"/>
              <a:gd name="T40" fmla="*/ 2147483647 w 1102"/>
              <a:gd name="T41" fmla="*/ 2147483647 h 550"/>
              <a:gd name="T42" fmla="*/ 2147483647 w 1102"/>
              <a:gd name="T43" fmla="*/ 2147483647 h 550"/>
              <a:gd name="T44" fmla="*/ 0 w 1102"/>
              <a:gd name="T45" fmla="*/ 2147483647 h 550"/>
              <a:gd name="T46" fmla="*/ 2147483647 w 1102"/>
              <a:gd name="T47" fmla="*/ 2147483647 h 550"/>
              <a:gd name="T48" fmla="*/ 2147483647 w 1102"/>
              <a:gd name="T49" fmla="*/ 2147483647 h 550"/>
              <a:gd name="T50" fmla="*/ 2147483647 w 1102"/>
              <a:gd name="T51" fmla="*/ 2147483647 h 550"/>
              <a:gd name="T52" fmla="*/ 2147483647 w 1102"/>
              <a:gd name="T53" fmla="*/ 2147483647 h 550"/>
              <a:gd name="T54" fmla="*/ 2147483647 w 1102"/>
              <a:gd name="T55" fmla="*/ 2147483647 h 550"/>
              <a:gd name="T56" fmla="*/ 2147483647 w 1102"/>
              <a:gd name="T57" fmla="*/ 2147483647 h 550"/>
              <a:gd name="T58" fmla="*/ 2147483647 w 1102"/>
              <a:gd name="T59" fmla="*/ 2147483647 h 550"/>
              <a:gd name="T60" fmla="*/ 2147483647 w 1102"/>
              <a:gd name="T61" fmla="*/ 2147483647 h 550"/>
              <a:gd name="T62" fmla="*/ 2147483647 w 1102"/>
              <a:gd name="T63" fmla="*/ 2147483647 h 550"/>
              <a:gd name="T64" fmla="*/ 2147483647 w 1102"/>
              <a:gd name="T65" fmla="*/ 2147483647 h 550"/>
              <a:gd name="T66" fmla="*/ 2147483647 w 1102"/>
              <a:gd name="T67" fmla="*/ 0 h 550"/>
              <a:gd name="T68" fmla="*/ 2147483647 w 1102"/>
              <a:gd name="T69" fmla="*/ 2147483647 h 550"/>
              <a:gd name="T70" fmla="*/ 2147483647 w 1102"/>
              <a:gd name="T71" fmla="*/ 2147483647 h 550"/>
              <a:gd name="T72" fmla="*/ 2147483647 w 1102"/>
              <a:gd name="T73" fmla="*/ 2147483647 h 550"/>
              <a:gd name="T74" fmla="*/ 2147483647 w 1102"/>
              <a:gd name="T75" fmla="*/ 2147483647 h 550"/>
              <a:gd name="T76" fmla="*/ 2147483647 w 1102"/>
              <a:gd name="T77" fmla="*/ 2147483647 h 550"/>
              <a:gd name="T78" fmla="*/ 2147483647 w 1102"/>
              <a:gd name="T79" fmla="*/ 2147483647 h 550"/>
              <a:gd name="T80" fmla="*/ 2147483647 w 1102"/>
              <a:gd name="T81" fmla="*/ 2147483647 h 550"/>
              <a:gd name="T82" fmla="*/ 2147483647 w 1102"/>
              <a:gd name="T83" fmla="*/ 2147483647 h 550"/>
              <a:gd name="T84" fmla="*/ 2147483647 w 1102"/>
              <a:gd name="T85" fmla="*/ 2147483647 h 550"/>
              <a:gd name="T86" fmla="*/ 2147483647 w 1102"/>
              <a:gd name="T87" fmla="*/ 2147483647 h 550"/>
              <a:gd name="T88" fmla="*/ 2147483647 w 1102"/>
              <a:gd name="T89" fmla="*/ 2147483647 h 5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02"/>
              <a:gd name="T136" fmla="*/ 0 h 550"/>
              <a:gd name="T137" fmla="*/ 1102 w 1102"/>
              <a:gd name="T138" fmla="*/ 550 h 5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02" h="550">
                <a:moveTo>
                  <a:pt x="1102" y="550"/>
                </a:moveTo>
                <a:lnTo>
                  <a:pt x="1102" y="550"/>
                </a:lnTo>
                <a:lnTo>
                  <a:pt x="1100" y="522"/>
                </a:lnTo>
                <a:lnTo>
                  <a:pt x="1098" y="494"/>
                </a:lnTo>
                <a:lnTo>
                  <a:pt x="1094" y="466"/>
                </a:lnTo>
                <a:lnTo>
                  <a:pt x="1088" y="440"/>
                </a:lnTo>
                <a:lnTo>
                  <a:pt x="1082" y="412"/>
                </a:lnTo>
                <a:lnTo>
                  <a:pt x="1074" y="386"/>
                </a:lnTo>
                <a:lnTo>
                  <a:pt x="1066" y="362"/>
                </a:lnTo>
                <a:lnTo>
                  <a:pt x="1056" y="336"/>
                </a:lnTo>
                <a:lnTo>
                  <a:pt x="1044" y="312"/>
                </a:lnTo>
                <a:lnTo>
                  <a:pt x="1032" y="288"/>
                </a:lnTo>
                <a:lnTo>
                  <a:pt x="1020" y="266"/>
                </a:lnTo>
                <a:lnTo>
                  <a:pt x="1004" y="242"/>
                </a:lnTo>
                <a:lnTo>
                  <a:pt x="990" y="222"/>
                </a:lnTo>
                <a:lnTo>
                  <a:pt x="974" y="200"/>
                </a:lnTo>
                <a:lnTo>
                  <a:pt x="956" y="180"/>
                </a:lnTo>
                <a:lnTo>
                  <a:pt x="938" y="162"/>
                </a:lnTo>
                <a:lnTo>
                  <a:pt x="918" y="142"/>
                </a:lnTo>
                <a:lnTo>
                  <a:pt x="900" y="126"/>
                </a:lnTo>
                <a:lnTo>
                  <a:pt x="878" y="110"/>
                </a:lnTo>
                <a:lnTo>
                  <a:pt x="858" y="94"/>
                </a:lnTo>
                <a:lnTo>
                  <a:pt x="834" y="80"/>
                </a:lnTo>
                <a:lnTo>
                  <a:pt x="812" y="66"/>
                </a:lnTo>
                <a:lnTo>
                  <a:pt x="788" y="54"/>
                </a:lnTo>
                <a:lnTo>
                  <a:pt x="764" y="44"/>
                </a:lnTo>
                <a:lnTo>
                  <a:pt x="740" y="34"/>
                </a:lnTo>
                <a:lnTo>
                  <a:pt x="714" y="24"/>
                </a:lnTo>
                <a:lnTo>
                  <a:pt x="688" y="18"/>
                </a:lnTo>
                <a:lnTo>
                  <a:pt x="662" y="12"/>
                </a:lnTo>
                <a:lnTo>
                  <a:pt x="634" y="6"/>
                </a:lnTo>
                <a:lnTo>
                  <a:pt x="608" y="2"/>
                </a:lnTo>
                <a:lnTo>
                  <a:pt x="580" y="0"/>
                </a:lnTo>
                <a:lnTo>
                  <a:pt x="550" y="0"/>
                </a:lnTo>
                <a:lnTo>
                  <a:pt x="522" y="0"/>
                </a:lnTo>
                <a:lnTo>
                  <a:pt x="494" y="2"/>
                </a:lnTo>
                <a:lnTo>
                  <a:pt x="468" y="6"/>
                </a:lnTo>
                <a:lnTo>
                  <a:pt x="440" y="12"/>
                </a:lnTo>
                <a:lnTo>
                  <a:pt x="414" y="18"/>
                </a:lnTo>
                <a:lnTo>
                  <a:pt x="388" y="24"/>
                </a:lnTo>
                <a:lnTo>
                  <a:pt x="362" y="34"/>
                </a:lnTo>
                <a:lnTo>
                  <a:pt x="338" y="44"/>
                </a:lnTo>
                <a:lnTo>
                  <a:pt x="314" y="54"/>
                </a:lnTo>
                <a:lnTo>
                  <a:pt x="290" y="66"/>
                </a:lnTo>
                <a:lnTo>
                  <a:pt x="268" y="80"/>
                </a:lnTo>
                <a:lnTo>
                  <a:pt x="246" y="94"/>
                </a:lnTo>
                <a:lnTo>
                  <a:pt x="224" y="110"/>
                </a:lnTo>
                <a:lnTo>
                  <a:pt x="204" y="126"/>
                </a:lnTo>
                <a:lnTo>
                  <a:pt x="184" y="144"/>
                </a:lnTo>
                <a:lnTo>
                  <a:pt x="164" y="162"/>
                </a:lnTo>
                <a:lnTo>
                  <a:pt x="146" y="180"/>
                </a:lnTo>
                <a:lnTo>
                  <a:pt x="130" y="200"/>
                </a:lnTo>
                <a:lnTo>
                  <a:pt x="114" y="222"/>
                </a:lnTo>
                <a:lnTo>
                  <a:pt x="98" y="242"/>
                </a:lnTo>
                <a:lnTo>
                  <a:pt x="84" y="266"/>
                </a:lnTo>
                <a:lnTo>
                  <a:pt x="70" y="288"/>
                </a:lnTo>
                <a:lnTo>
                  <a:pt x="58" y="312"/>
                </a:lnTo>
                <a:lnTo>
                  <a:pt x="48" y="336"/>
                </a:lnTo>
                <a:lnTo>
                  <a:pt x="38" y="362"/>
                </a:lnTo>
                <a:lnTo>
                  <a:pt x="28" y="386"/>
                </a:lnTo>
                <a:lnTo>
                  <a:pt x="20" y="412"/>
                </a:lnTo>
                <a:lnTo>
                  <a:pt x="14" y="440"/>
                </a:lnTo>
                <a:lnTo>
                  <a:pt x="8" y="466"/>
                </a:lnTo>
                <a:lnTo>
                  <a:pt x="4" y="494"/>
                </a:lnTo>
                <a:lnTo>
                  <a:pt x="2" y="522"/>
                </a:lnTo>
                <a:lnTo>
                  <a:pt x="0" y="550"/>
                </a:lnTo>
                <a:lnTo>
                  <a:pt x="0" y="522"/>
                </a:lnTo>
                <a:lnTo>
                  <a:pt x="2" y="494"/>
                </a:lnTo>
                <a:lnTo>
                  <a:pt x="6" y="466"/>
                </a:lnTo>
                <a:lnTo>
                  <a:pt x="12" y="440"/>
                </a:lnTo>
                <a:lnTo>
                  <a:pt x="18" y="412"/>
                </a:lnTo>
                <a:lnTo>
                  <a:pt x="24" y="386"/>
                </a:lnTo>
                <a:lnTo>
                  <a:pt x="34" y="362"/>
                </a:lnTo>
                <a:lnTo>
                  <a:pt x="44" y="336"/>
                </a:lnTo>
                <a:lnTo>
                  <a:pt x="54" y="312"/>
                </a:lnTo>
                <a:lnTo>
                  <a:pt x="66" y="288"/>
                </a:lnTo>
                <a:lnTo>
                  <a:pt x="80" y="266"/>
                </a:lnTo>
                <a:lnTo>
                  <a:pt x="94" y="242"/>
                </a:lnTo>
                <a:lnTo>
                  <a:pt x="110" y="222"/>
                </a:lnTo>
                <a:lnTo>
                  <a:pt x="126" y="200"/>
                </a:lnTo>
                <a:lnTo>
                  <a:pt x="144" y="180"/>
                </a:lnTo>
                <a:lnTo>
                  <a:pt x="162" y="162"/>
                </a:lnTo>
                <a:lnTo>
                  <a:pt x="180" y="142"/>
                </a:lnTo>
                <a:lnTo>
                  <a:pt x="200" y="126"/>
                </a:lnTo>
                <a:lnTo>
                  <a:pt x="222" y="110"/>
                </a:lnTo>
                <a:lnTo>
                  <a:pt x="242" y="94"/>
                </a:lnTo>
                <a:lnTo>
                  <a:pt x="266" y="80"/>
                </a:lnTo>
                <a:lnTo>
                  <a:pt x="288" y="66"/>
                </a:lnTo>
                <a:lnTo>
                  <a:pt x="312" y="54"/>
                </a:lnTo>
                <a:lnTo>
                  <a:pt x="336" y="44"/>
                </a:lnTo>
                <a:lnTo>
                  <a:pt x="362" y="34"/>
                </a:lnTo>
                <a:lnTo>
                  <a:pt x="388" y="24"/>
                </a:lnTo>
                <a:lnTo>
                  <a:pt x="414" y="18"/>
                </a:lnTo>
                <a:lnTo>
                  <a:pt x="440" y="12"/>
                </a:lnTo>
                <a:lnTo>
                  <a:pt x="466" y="6"/>
                </a:lnTo>
                <a:lnTo>
                  <a:pt x="494" y="2"/>
                </a:lnTo>
                <a:lnTo>
                  <a:pt x="522" y="0"/>
                </a:lnTo>
                <a:lnTo>
                  <a:pt x="550" y="0"/>
                </a:lnTo>
                <a:lnTo>
                  <a:pt x="580" y="0"/>
                </a:lnTo>
                <a:lnTo>
                  <a:pt x="608" y="2"/>
                </a:lnTo>
                <a:lnTo>
                  <a:pt x="634" y="6"/>
                </a:lnTo>
                <a:lnTo>
                  <a:pt x="662" y="12"/>
                </a:lnTo>
                <a:lnTo>
                  <a:pt x="688" y="18"/>
                </a:lnTo>
                <a:lnTo>
                  <a:pt x="714" y="24"/>
                </a:lnTo>
                <a:lnTo>
                  <a:pt x="740" y="34"/>
                </a:lnTo>
                <a:lnTo>
                  <a:pt x="766" y="44"/>
                </a:lnTo>
                <a:lnTo>
                  <a:pt x="790" y="54"/>
                </a:lnTo>
                <a:lnTo>
                  <a:pt x="814" y="66"/>
                </a:lnTo>
                <a:lnTo>
                  <a:pt x="836" y="80"/>
                </a:lnTo>
                <a:lnTo>
                  <a:pt x="858" y="94"/>
                </a:lnTo>
                <a:lnTo>
                  <a:pt x="880" y="110"/>
                </a:lnTo>
                <a:lnTo>
                  <a:pt x="902" y="126"/>
                </a:lnTo>
                <a:lnTo>
                  <a:pt x="922" y="142"/>
                </a:lnTo>
                <a:lnTo>
                  <a:pt x="940" y="162"/>
                </a:lnTo>
                <a:lnTo>
                  <a:pt x="958" y="180"/>
                </a:lnTo>
                <a:lnTo>
                  <a:pt x="976" y="200"/>
                </a:lnTo>
                <a:lnTo>
                  <a:pt x="992" y="222"/>
                </a:lnTo>
                <a:lnTo>
                  <a:pt x="1008" y="242"/>
                </a:lnTo>
                <a:lnTo>
                  <a:pt x="1022" y="266"/>
                </a:lnTo>
                <a:lnTo>
                  <a:pt x="1036" y="288"/>
                </a:lnTo>
                <a:lnTo>
                  <a:pt x="1048" y="312"/>
                </a:lnTo>
                <a:lnTo>
                  <a:pt x="1058" y="336"/>
                </a:lnTo>
                <a:lnTo>
                  <a:pt x="1068" y="362"/>
                </a:lnTo>
                <a:lnTo>
                  <a:pt x="1076" y="386"/>
                </a:lnTo>
                <a:lnTo>
                  <a:pt x="1084" y="412"/>
                </a:lnTo>
                <a:lnTo>
                  <a:pt x="1090" y="440"/>
                </a:lnTo>
                <a:lnTo>
                  <a:pt x="1096" y="466"/>
                </a:lnTo>
                <a:lnTo>
                  <a:pt x="1098" y="494"/>
                </a:lnTo>
                <a:lnTo>
                  <a:pt x="1100" y="522"/>
                </a:lnTo>
                <a:lnTo>
                  <a:pt x="1102" y="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31" name="Freeform 31">
            <a:extLst>
              <a:ext uri="{FF2B5EF4-FFF2-40B4-BE49-F238E27FC236}">
                <a16:creationId xmlns:a16="http://schemas.microsoft.com/office/drawing/2014/main" id="{EDD58CB3-C435-4531-9CE0-9971CBD8B703}"/>
              </a:ext>
            </a:extLst>
          </p:cNvPr>
          <p:cNvSpPr>
            <a:spLocks/>
          </p:cNvSpPr>
          <p:nvPr/>
        </p:nvSpPr>
        <p:spPr bwMode="auto">
          <a:xfrm>
            <a:off x="5334235" y="3017293"/>
            <a:ext cx="1432052" cy="728375"/>
          </a:xfrm>
          <a:custGeom>
            <a:avLst/>
            <a:gdLst/>
            <a:ahLst/>
            <a:cxnLst>
              <a:cxn ang="0">
                <a:pos x="1094" y="560"/>
              </a:cxn>
              <a:cxn ang="0">
                <a:pos x="1070" y="552"/>
              </a:cxn>
              <a:cxn ang="0">
                <a:pos x="976" y="490"/>
              </a:cxn>
              <a:cxn ang="0">
                <a:pos x="872" y="430"/>
              </a:cxn>
              <a:cxn ang="0">
                <a:pos x="790" y="392"/>
              </a:cxn>
              <a:cxn ang="0">
                <a:pos x="702" y="360"/>
              </a:cxn>
              <a:cxn ang="0">
                <a:pos x="604" y="342"/>
              </a:cxn>
              <a:cxn ang="0">
                <a:pos x="554" y="340"/>
              </a:cxn>
              <a:cxn ang="0">
                <a:pos x="528" y="340"/>
              </a:cxn>
              <a:cxn ang="0">
                <a:pos x="452" y="350"/>
              </a:cxn>
              <a:cxn ang="0">
                <a:pos x="356" y="374"/>
              </a:cxn>
              <a:cxn ang="0">
                <a:pos x="266" y="408"/>
              </a:cxn>
              <a:cxn ang="0">
                <a:pos x="188" y="448"/>
              </a:cxn>
              <a:cxn ang="0">
                <a:pos x="66" y="522"/>
              </a:cxn>
              <a:cxn ang="0">
                <a:pos x="14" y="554"/>
              </a:cxn>
              <a:cxn ang="0">
                <a:pos x="4" y="556"/>
              </a:cxn>
              <a:cxn ang="0">
                <a:pos x="0" y="552"/>
              </a:cxn>
              <a:cxn ang="0">
                <a:pos x="0" y="550"/>
              </a:cxn>
              <a:cxn ang="0">
                <a:pos x="2" y="522"/>
              </a:cxn>
              <a:cxn ang="0">
                <a:pos x="8" y="466"/>
              </a:cxn>
              <a:cxn ang="0">
                <a:pos x="20" y="412"/>
              </a:cxn>
              <a:cxn ang="0">
                <a:pos x="38" y="362"/>
              </a:cxn>
              <a:cxn ang="0">
                <a:pos x="58" y="312"/>
              </a:cxn>
              <a:cxn ang="0">
                <a:pos x="84" y="266"/>
              </a:cxn>
              <a:cxn ang="0">
                <a:pos x="114" y="222"/>
              </a:cxn>
              <a:cxn ang="0">
                <a:pos x="146" y="180"/>
              </a:cxn>
              <a:cxn ang="0">
                <a:pos x="184" y="144"/>
              </a:cxn>
              <a:cxn ang="0">
                <a:pos x="224" y="110"/>
              </a:cxn>
              <a:cxn ang="0">
                <a:pos x="268" y="80"/>
              </a:cxn>
              <a:cxn ang="0">
                <a:pos x="314" y="54"/>
              </a:cxn>
              <a:cxn ang="0">
                <a:pos x="362" y="34"/>
              </a:cxn>
              <a:cxn ang="0">
                <a:pos x="414" y="18"/>
              </a:cxn>
              <a:cxn ang="0">
                <a:pos x="468" y="6"/>
              </a:cxn>
              <a:cxn ang="0">
                <a:pos x="522" y="0"/>
              </a:cxn>
              <a:cxn ang="0">
                <a:pos x="550" y="0"/>
              </a:cxn>
              <a:cxn ang="0">
                <a:pos x="608" y="2"/>
              </a:cxn>
              <a:cxn ang="0">
                <a:pos x="662" y="12"/>
              </a:cxn>
              <a:cxn ang="0">
                <a:pos x="714" y="24"/>
              </a:cxn>
              <a:cxn ang="0">
                <a:pos x="764" y="44"/>
              </a:cxn>
              <a:cxn ang="0">
                <a:pos x="812" y="66"/>
              </a:cxn>
              <a:cxn ang="0">
                <a:pos x="858" y="94"/>
              </a:cxn>
              <a:cxn ang="0">
                <a:pos x="900" y="126"/>
              </a:cxn>
              <a:cxn ang="0">
                <a:pos x="938" y="162"/>
              </a:cxn>
              <a:cxn ang="0">
                <a:pos x="974" y="200"/>
              </a:cxn>
              <a:cxn ang="0">
                <a:pos x="1004" y="242"/>
              </a:cxn>
              <a:cxn ang="0">
                <a:pos x="1032" y="288"/>
              </a:cxn>
              <a:cxn ang="0">
                <a:pos x="1056" y="336"/>
              </a:cxn>
              <a:cxn ang="0">
                <a:pos x="1074" y="386"/>
              </a:cxn>
              <a:cxn ang="0">
                <a:pos x="1088" y="440"/>
              </a:cxn>
              <a:cxn ang="0">
                <a:pos x="1098" y="494"/>
              </a:cxn>
              <a:cxn ang="0">
                <a:pos x="1102" y="550"/>
              </a:cxn>
              <a:cxn ang="0">
                <a:pos x="1102" y="552"/>
              </a:cxn>
              <a:cxn ang="0">
                <a:pos x="1100" y="556"/>
              </a:cxn>
              <a:cxn ang="0">
                <a:pos x="1098" y="560"/>
              </a:cxn>
            </a:cxnLst>
            <a:rect l="0" t="0" r="r" b="b"/>
            <a:pathLst>
              <a:path w="1102" h="560">
                <a:moveTo>
                  <a:pt x="1094" y="560"/>
                </a:moveTo>
                <a:lnTo>
                  <a:pt x="1094" y="560"/>
                </a:lnTo>
                <a:lnTo>
                  <a:pt x="1084" y="558"/>
                </a:lnTo>
                <a:lnTo>
                  <a:pt x="1070" y="552"/>
                </a:lnTo>
                <a:lnTo>
                  <a:pt x="1030" y="526"/>
                </a:lnTo>
                <a:lnTo>
                  <a:pt x="976" y="490"/>
                </a:lnTo>
                <a:lnTo>
                  <a:pt x="910" y="450"/>
                </a:lnTo>
                <a:lnTo>
                  <a:pt x="872" y="430"/>
                </a:lnTo>
                <a:lnTo>
                  <a:pt x="832" y="410"/>
                </a:lnTo>
                <a:lnTo>
                  <a:pt x="790" y="392"/>
                </a:lnTo>
                <a:lnTo>
                  <a:pt x="746" y="374"/>
                </a:lnTo>
                <a:lnTo>
                  <a:pt x="702" y="360"/>
                </a:lnTo>
                <a:lnTo>
                  <a:pt x="654" y="350"/>
                </a:lnTo>
                <a:lnTo>
                  <a:pt x="604" y="342"/>
                </a:lnTo>
                <a:lnTo>
                  <a:pt x="580" y="340"/>
                </a:lnTo>
                <a:lnTo>
                  <a:pt x="554" y="340"/>
                </a:lnTo>
                <a:lnTo>
                  <a:pt x="554" y="340"/>
                </a:lnTo>
                <a:lnTo>
                  <a:pt x="528" y="340"/>
                </a:lnTo>
                <a:lnTo>
                  <a:pt x="502" y="342"/>
                </a:lnTo>
                <a:lnTo>
                  <a:pt x="452" y="350"/>
                </a:lnTo>
                <a:lnTo>
                  <a:pt x="402" y="360"/>
                </a:lnTo>
                <a:lnTo>
                  <a:pt x="356" y="374"/>
                </a:lnTo>
                <a:lnTo>
                  <a:pt x="310" y="390"/>
                </a:lnTo>
                <a:lnTo>
                  <a:pt x="266" y="408"/>
                </a:lnTo>
                <a:lnTo>
                  <a:pt x="226" y="428"/>
                </a:lnTo>
                <a:lnTo>
                  <a:pt x="188" y="448"/>
                </a:lnTo>
                <a:lnTo>
                  <a:pt x="120" y="488"/>
                </a:lnTo>
                <a:lnTo>
                  <a:pt x="66" y="522"/>
                </a:lnTo>
                <a:lnTo>
                  <a:pt x="26" y="546"/>
                </a:lnTo>
                <a:lnTo>
                  <a:pt x="14" y="554"/>
                </a:lnTo>
                <a:lnTo>
                  <a:pt x="4" y="556"/>
                </a:lnTo>
                <a:lnTo>
                  <a:pt x="4" y="556"/>
                </a:lnTo>
                <a:lnTo>
                  <a:pt x="2" y="554"/>
                </a:lnTo>
                <a:lnTo>
                  <a:pt x="0" y="552"/>
                </a:lnTo>
                <a:lnTo>
                  <a:pt x="0" y="552"/>
                </a:lnTo>
                <a:lnTo>
                  <a:pt x="0" y="550"/>
                </a:lnTo>
                <a:lnTo>
                  <a:pt x="0" y="550"/>
                </a:lnTo>
                <a:lnTo>
                  <a:pt x="2" y="522"/>
                </a:lnTo>
                <a:lnTo>
                  <a:pt x="4" y="494"/>
                </a:lnTo>
                <a:lnTo>
                  <a:pt x="8" y="466"/>
                </a:lnTo>
                <a:lnTo>
                  <a:pt x="14" y="440"/>
                </a:lnTo>
                <a:lnTo>
                  <a:pt x="20" y="412"/>
                </a:lnTo>
                <a:lnTo>
                  <a:pt x="28" y="386"/>
                </a:lnTo>
                <a:lnTo>
                  <a:pt x="38" y="362"/>
                </a:lnTo>
                <a:lnTo>
                  <a:pt x="48" y="336"/>
                </a:lnTo>
                <a:lnTo>
                  <a:pt x="58" y="312"/>
                </a:lnTo>
                <a:lnTo>
                  <a:pt x="70" y="288"/>
                </a:lnTo>
                <a:lnTo>
                  <a:pt x="84" y="266"/>
                </a:lnTo>
                <a:lnTo>
                  <a:pt x="98" y="242"/>
                </a:lnTo>
                <a:lnTo>
                  <a:pt x="114" y="222"/>
                </a:lnTo>
                <a:lnTo>
                  <a:pt x="130" y="200"/>
                </a:lnTo>
                <a:lnTo>
                  <a:pt x="146" y="180"/>
                </a:lnTo>
                <a:lnTo>
                  <a:pt x="164" y="162"/>
                </a:lnTo>
                <a:lnTo>
                  <a:pt x="184" y="144"/>
                </a:lnTo>
                <a:lnTo>
                  <a:pt x="204" y="126"/>
                </a:lnTo>
                <a:lnTo>
                  <a:pt x="224" y="110"/>
                </a:lnTo>
                <a:lnTo>
                  <a:pt x="246" y="94"/>
                </a:lnTo>
                <a:lnTo>
                  <a:pt x="268" y="80"/>
                </a:lnTo>
                <a:lnTo>
                  <a:pt x="290" y="66"/>
                </a:lnTo>
                <a:lnTo>
                  <a:pt x="314" y="54"/>
                </a:lnTo>
                <a:lnTo>
                  <a:pt x="338" y="44"/>
                </a:lnTo>
                <a:lnTo>
                  <a:pt x="362" y="34"/>
                </a:lnTo>
                <a:lnTo>
                  <a:pt x="388" y="24"/>
                </a:lnTo>
                <a:lnTo>
                  <a:pt x="414" y="18"/>
                </a:lnTo>
                <a:lnTo>
                  <a:pt x="440" y="12"/>
                </a:lnTo>
                <a:lnTo>
                  <a:pt x="468" y="6"/>
                </a:lnTo>
                <a:lnTo>
                  <a:pt x="494" y="2"/>
                </a:lnTo>
                <a:lnTo>
                  <a:pt x="522" y="0"/>
                </a:lnTo>
                <a:lnTo>
                  <a:pt x="550" y="0"/>
                </a:lnTo>
                <a:lnTo>
                  <a:pt x="550" y="0"/>
                </a:lnTo>
                <a:lnTo>
                  <a:pt x="580" y="0"/>
                </a:lnTo>
                <a:lnTo>
                  <a:pt x="608" y="2"/>
                </a:lnTo>
                <a:lnTo>
                  <a:pt x="634" y="6"/>
                </a:lnTo>
                <a:lnTo>
                  <a:pt x="662" y="12"/>
                </a:lnTo>
                <a:lnTo>
                  <a:pt x="688" y="18"/>
                </a:lnTo>
                <a:lnTo>
                  <a:pt x="714" y="24"/>
                </a:lnTo>
                <a:lnTo>
                  <a:pt x="740" y="34"/>
                </a:lnTo>
                <a:lnTo>
                  <a:pt x="764" y="44"/>
                </a:lnTo>
                <a:lnTo>
                  <a:pt x="788" y="54"/>
                </a:lnTo>
                <a:lnTo>
                  <a:pt x="812" y="66"/>
                </a:lnTo>
                <a:lnTo>
                  <a:pt x="834" y="80"/>
                </a:lnTo>
                <a:lnTo>
                  <a:pt x="858" y="94"/>
                </a:lnTo>
                <a:lnTo>
                  <a:pt x="878" y="110"/>
                </a:lnTo>
                <a:lnTo>
                  <a:pt x="900" y="126"/>
                </a:lnTo>
                <a:lnTo>
                  <a:pt x="918" y="142"/>
                </a:lnTo>
                <a:lnTo>
                  <a:pt x="938" y="162"/>
                </a:lnTo>
                <a:lnTo>
                  <a:pt x="956" y="180"/>
                </a:lnTo>
                <a:lnTo>
                  <a:pt x="974" y="200"/>
                </a:lnTo>
                <a:lnTo>
                  <a:pt x="990" y="222"/>
                </a:lnTo>
                <a:lnTo>
                  <a:pt x="1004" y="242"/>
                </a:lnTo>
                <a:lnTo>
                  <a:pt x="1020" y="266"/>
                </a:lnTo>
                <a:lnTo>
                  <a:pt x="1032" y="288"/>
                </a:lnTo>
                <a:lnTo>
                  <a:pt x="1044" y="312"/>
                </a:lnTo>
                <a:lnTo>
                  <a:pt x="1056" y="336"/>
                </a:lnTo>
                <a:lnTo>
                  <a:pt x="1066" y="362"/>
                </a:lnTo>
                <a:lnTo>
                  <a:pt x="1074" y="386"/>
                </a:lnTo>
                <a:lnTo>
                  <a:pt x="1082" y="412"/>
                </a:lnTo>
                <a:lnTo>
                  <a:pt x="1088" y="440"/>
                </a:lnTo>
                <a:lnTo>
                  <a:pt x="1094" y="466"/>
                </a:lnTo>
                <a:lnTo>
                  <a:pt x="1098" y="494"/>
                </a:lnTo>
                <a:lnTo>
                  <a:pt x="1100" y="522"/>
                </a:lnTo>
                <a:lnTo>
                  <a:pt x="1102" y="550"/>
                </a:lnTo>
                <a:lnTo>
                  <a:pt x="1102" y="550"/>
                </a:lnTo>
                <a:lnTo>
                  <a:pt x="1102" y="552"/>
                </a:lnTo>
                <a:lnTo>
                  <a:pt x="1102" y="552"/>
                </a:lnTo>
                <a:lnTo>
                  <a:pt x="1100" y="556"/>
                </a:lnTo>
                <a:lnTo>
                  <a:pt x="1100" y="558"/>
                </a:lnTo>
                <a:lnTo>
                  <a:pt x="1098" y="560"/>
                </a:lnTo>
                <a:lnTo>
                  <a:pt x="1094" y="560"/>
                </a:lnTo>
                <a:close/>
              </a:path>
            </a:pathLst>
          </a:custGeom>
          <a:gradFill flip="none" rotWithShape="1">
            <a:gsLst>
              <a:gs pos="0">
                <a:schemeClr val="bg1">
                  <a:alpha val="0"/>
                </a:schemeClr>
              </a:gs>
              <a:gs pos="0">
                <a:schemeClr val="bg1"/>
              </a:gs>
              <a:gs pos="100000">
                <a:schemeClr val="bg1">
                  <a:alpha val="4000"/>
                </a:schemeClr>
              </a:gs>
            </a:gsLst>
            <a:lin ang="5400000" scaled="0"/>
            <a:tileRect/>
          </a:gradFill>
          <a:ln w="9525">
            <a:noFill/>
            <a:round/>
            <a:headEnd/>
            <a:tailEnd/>
          </a:ln>
          <a:effectLst>
            <a:softEdge rad="152400"/>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32" name="Freeform 32">
            <a:extLst>
              <a:ext uri="{FF2B5EF4-FFF2-40B4-BE49-F238E27FC236}">
                <a16:creationId xmlns:a16="http://schemas.microsoft.com/office/drawing/2014/main" id="{94A1CDB6-5883-42E5-A11C-A92B32B86655}"/>
              </a:ext>
            </a:extLst>
          </p:cNvPr>
          <p:cNvSpPr>
            <a:spLocks/>
          </p:cNvSpPr>
          <p:nvPr/>
        </p:nvSpPr>
        <p:spPr bwMode="auto">
          <a:xfrm rot="2693986">
            <a:off x="5615517" y="3225224"/>
            <a:ext cx="1430867" cy="726017"/>
          </a:xfrm>
          <a:custGeom>
            <a:avLst/>
            <a:gdLst>
              <a:gd name="T0" fmla="*/ 2147483647 w 1102"/>
              <a:gd name="T1" fmla="*/ 2147483647 h 560"/>
              <a:gd name="T2" fmla="*/ 2147483647 w 1102"/>
              <a:gd name="T3" fmla="*/ 2147483647 h 560"/>
              <a:gd name="T4" fmla="*/ 2147483647 w 1102"/>
              <a:gd name="T5" fmla="*/ 2147483647 h 560"/>
              <a:gd name="T6" fmla="*/ 2147483647 w 1102"/>
              <a:gd name="T7" fmla="*/ 2147483647 h 560"/>
              <a:gd name="T8" fmla="*/ 2147483647 w 1102"/>
              <a:gd name="T9" fmla="*/ 2147483647 h 560"/>
              <a:gd name="T10" fmla="*/ 2147483647 w 1102"/>
              <a:gd name="T11" fmla="*/ 2147483647 h 560"/>
              <a:gd name="T12" fmla="*/ 2147483647 w 1102"/>
              <a:gd name="T13" fmla="*/ 2147483647 h 560"/>
              <a:gd name="T14" fmla="*/ 2147483647 w 1102"/>
              <a:gd name="T15" fmla="*/ 2147483647 h 560"/>
              <a:gd name="T16" fmla="*/ 2147483647 w 1102"/>
              <a:gd name="T17" fmla="*/ 2147483647 h 560"/>
              <a:gd name="T18" fmla="*/ 2147483647 w 1102"/>
              <a:gd name="T19" fmla="*/ 2147483647 h 560"/>
              <a:gd name="T20" fmla="*/ 2147483647 w 1102"/>
              <a:gd name="T21" fmla="*/ 2147483647 h 560"/>
              <a:gd name="T22" fmla="*/ 2147483647 w 1102"/>
              <a:gd name="T23" fmla="*/ 2147483647 h 560"/>
              <a:gd name="T24" fmla="*/ 2147483647 w 1102"/>
              <a:gd name="T25" fmla="*/ 2147483647 h 560"/>
              <a:gd name="T26" fmla="*/ 2147483647 w 1102"/>
              <a:gd name="T27" fmla="*/ 2147483647 h 560"/>
              <a:gd name="T28" fmla="*/ 2147483647 w 1102"/>
              <a:gd name="T29" fmla="*/ 2147483647 h 560"/>
              <a:gd name="T30" fmla="*/ 2147483647 w 1102"/>
              <a:gd name="T31" fmla="*/ 2147483647 h 560"/>
              <a:gd name="T32" fmla="*/ 0 w 1102"/>
              <a:gd name="T33" fmla="*/ 2147483647 h 560"/>
              <a:gd name="T34" fmla="*/ 0 w 1102"/>
              <a:gd name="T35" fmla="*/ 2147483647 h 560"/>
              <a:gd name="T36" fmla="*/ 2147483647 w 1102"/>
              <a:gd name="T37" fmla="*/ 2147483647 h 560"/>
              <a:gd name="T38" fmla="*/ 2147483647 w 1102"/>
              <a:gd name="T39" fmla="*/ 2147483647 h 560"/>
              <a:gd name="T40" fmla="*/ 2147483647 w 1102"/>
              <a:gd name="T41" fmla="*/ 2147483647 h 560"/>
              <a:gd name="T42" fmla="*/ 2147483647 w 1102"/>
              <a:gd name="T43" fmla="*/ 2147483647 h 560"/>
              <a:gd name="T44" fmla="*/ 2147483647 w 1102"/>
              <a:gd name="T45" fmla="*/ 2147483647 h 560"/>
              <a:gd name="T46" fmla="*/ 2147483647 w 1102"/>
              <a:gd name="T47" fmla="*/ 2147483647 h 560"/>
              <a:gd name="T48" fmla="*/ 2147483647 w 1102"/>
              <a:gd name="T49" fmla="*/ 2147483647 h 560"/>
              <a:gd name="T50" fmla="*/ 2147483647 w 1102"/>
              <a:gd name="T51" fmla="*/ 2147483647 h 560"/>
              <a:gd name="T52" fmla="*/ 2147483647 w 1102"/>
              <a:gd name="T53" fmla="*/ 2147483647 h 560"/>
              <a:gd name="T54" fmla="*/ 2147483647 w 1102"/>
              <a:gd name="T55" fmla="*/ 2147483647 h 560"/>
              <a:gd name="T56" fmla="*/ 2147483647 w 1102"/>
              <a:gd name="T57" fmla="*/ 2147483647 h 560"/>
              <a:gd name="T58" fmla="*/ 2147483647 w 1102"/>
              <a:gd name="T59" fmla="*/ 2147483647 h 560"/>
              <a:gd name="T60" fmla="*/ 2147483647 w 1102"/>
              <a:gd name="T61" fmla="*/ 2147483647 h 560"/>
              <a:gd name="T62" fmla="*/ 2147483647 w 1102"/>
              <a:gd name="T63" fmla="*/ 2147483647 h 560"/>
              <a:gd name="T64" fmla="*/ 2147483647 w 1102"/>
              <a:gd name="T65" fmla="*/ 2147483647 h 560"/>
              <a:gd name="T66" fmla="*/ 2147483647 w 1102"/>
              <a:gd name="T67" fmla="*/ 0 h 560"/>
              <a:gd name="T68" fmla="*/ 2147483647 w 1102"/>
              <a:gd name="T69" fmla="*/ 0 h 560"/>
              <a:gd name="T70" fmla="*/ 2147483647 w 1102"/>
              <a:gd name="T71" fmla="*/ 2147483647 h 560"/>
              <a:gd name="T72" fmla="*/ 2147483647 w 1102"/>
              <a:gd name="T73" fmla="*/ 2147483647 h 560"/>
              <a:gd name="T74" fmla="*/ 2147483647 w 1102"/>
              <a:gd name="T75" fmla="*/ 2147483647 h 560"/>
              <a:gd name="T76" fmla="*/ 2147483647 w 1102"/>
              <a:gd name="T77" fmla="*/ 2147483647 h 560"/>
              <a:gd name="T78" fmla="*/ 2147483647 w 1102"/>
              <a:gd name="T79" fmla="*/ 2147483647 h 560"/>
              <a:gd name="T80" fmla="*/ 2147483647 w 1102"/>
              <a:gd name="T81" fmla="*/ 2147483647 h 560"/>
              <a:gd name="T82" fmla="*/ 2147483647 w 1102"/>
              <a:gd name="T83" fmla="*/ 2147483647 h 560"/>
              <a:gd name="T84" fmla="*/ 2147483647 w 1102"/>
              <a:gd name="T85" fmla="*/ 2147483647 h 560"/>
              <a:gd name="T86" fmla="*/ 2147483647 w 1102"/>
              <a:gd name="T87" fmla="*/ 2147483647 h 560"/>
              <a:gd name="T88" fmla="*/ 2147483647 w 1102"/>
              <a:gd name="T89" fmla="*/ 2147483647 h 560"/>
              <a:gd name="T90" fmla="*/ 2147483647 w 1102"/>
              <a:gd name="T91" fmla="*/ 2147483647 h 560"/>
              <a:gd name="T92" fmla="*/ 2147483647 w 1102"/>
              <a:gd name="T93" fmla="*/ 2147483647 h 560"/>
              <a:gd name="T94" fmla="*/ 2147483647 w 1102"/>
              <a:gd name="T95" fmla="*/ 2147483647 h 560"/>
              <a:gd name="T96" fmla="*/ 2147483647 w 1102"/>
              <a:gd name="T97" fmla="*/ 2147483647 h 560"/>
              <a:gd name="T98" fmla="*/ 2147483647 w 1102"/>
              <a:gd name="T99" fmla="*/ 2147483647 h 560"/>
              <a:gd name="T100" fmla="*/ 2147483647 w 1102"/>
              <a:gd name="T101" fmla="*/ 2147483647 h 560"/>
              <a:gd name="T102" fmla="*/ 2147483647 w 1102"/>
              <a:gd name="T103" fmla="*/ 2147483647 h 560"/>
              <a:gd name="T104" fmla="*/ 2147483647 w 1102"/>
              <a:gd name="T105" fmla="*/ 2147483647 h 560"/>
              <a:gd name="T106" fmla="*/ 2147483647 w 1102"/>
              <a:gd name="T107" fmla="*/ 2147483647 h 5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2"/>
              <a:gd name="T163" fmla="*/ 0 h 560"/>
              <a:gd name="T164" fmla="*/ 1102 w 1102"/>
              <a:gd name="T165" fmla="*/ 560 h 5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2" h="560">
                <a:moveTo>
                  <a:pt x="1094" y="560"/>
                </a:moveTo>
                <a:lnTo>
                  <a:pt x="1094" y="560"/>
                </a:lnTo>
                <a:lnTo>
                  <a:pt x="1084" y="558"/>
                </a:lnTo>
                <a:lnTo>
                  <a:pt x="1070" y="552"/>
                </a:lnTo>
                <a:lnTo>
                  <a:pt x="1030" y="526"/>
                </a:lnTo>
                <a:lnTo>
                  <a:pt x="976" y="490"/>
                </a:lnTo>
                <a:lnTo>
                  <a:pt x="910" y="450"/>
                </a:lnTo>
                <a:lnTo>
                  <a:pt x="872" y="430"/>
                </a:lnTo>
                <a:lnTo>
                  <a:pt x="832" y="410"/>
                </a:lnTo>
                <a:lnTo>
                  <a:pt x="790" y="392"/>
                </a:lnTo>
                <a:lnTo>
                  <a:pt x="746" y="374"/>
                </a:lnTo>
                <a:lnTo>
                  <a:pt x="702" y="360"/>
                </a:lnTo>
                <a:lnTo>
                  <a:pt x="654" y="350"/>
                </a:lnTo>
                <a:lnTo>
                  <a:pt x="604" y="342"/>
                </a:lnTo>
                <a:lnTo>
                  <a:pt x="580" y="340"/>
                </a:lnTo>
                <a:lnTo>
                  <a:pt x="554" y="340"/>
                </a:lnTo>
                <a:lnTo>
                  <a:pt x="528" y="340"/>
                </a:lnTo>
                <a:lnTo>
                  <a:pt x="502" y="342"/>
                </a:lnTo>
                <a:lnTo>
                  <a:pt x="452" y="350"/>
                </a:lnTo>
                <a:lnTo>
                  <a:pt x="402" y="360"/>
                </a:lnTo>
                <a:lnTo>
                  <a:pt x="356" y="374"/>
                </a:lnTo>
                <a:lnTo>
                  <a:pt x="310" y="390"/>
                </a:lnTo>
                <a:lnTo>
                  <a:pt x="266" y="408"/>
                </a:lnTo>
                <a:lnTo>
                  <a:pt x="226" y="428"/>
                </a:lnTo>
                <a:lnTo>
                  <a:pt x="188" y="448"/>
                </a:lnTo>
                <a:lnTo>
                  <a:pt x="120" y="488"/>
                </a:lnTo>
                <a:lnTo>
                  <a:pt x="66" y="522"/>
                </a:lnTo>
                <a:lnTo>
                  <a:pt x="26" y="546"/>
                </a:lnTo>
                <a:lnTo>
                  <a:pt x="14" y="554"/>
                </a:lnTo>
                <a:lnTo>
                  <a:pt x="4" y="556"/>
                </a:lnTo>
                <a:lnTo>
                  <a:pt x="2" y="554"/>
                </a:lnTo>
                <a:lnTo>
                  <a:pt x="0" y="552"/>
                </a:lnTo>
                <a:lnTo>
                  <a:pt x="0" y="550"/>
                </a:lnTo>
                <a:lnTo>
                  <a:pt x="2" y="522"/>
                </a:lnTo>
                <a:lnTo>
                  <a:pt x="4" y="494"/>
                </a:lnTo>
                <a:lnTo>
                  <a:pt x="8" y="466"/>
                </a:lnTo>
                <a:lnTo>
                  <a:pt x="14" y="440"/>
                </a:lnTo>
                <a:lnTo>
                  <a:pt x="20" y="412"/>
                </a:lnTo>
                <a:lnTo>
                  <a:pt x="28" y="386"/>
                </a:lnTo>
                <a:lnTo>
                  <a:pt x="38" y="362"/>
                </a:lnTo>
                <a:lnTo>
                  <a:pt x="48" y="336"/>
                </a:lnTo>
                <a:lnTo>
                  <a:pt x="58" y="312"/>
                </a:lnTo>
                <a:lnTo>
                  <a:pt x="70" y="288"/>
                </a:lnTo>
                <a:lnTo>
                  <a:pt x="84" y="266"/>
                </a:lnTo>
                <a:lnTo>
                  <a:pt x="98" y="242"/>
                </a:lnTo>
                <a:lnTo>
                  <a:pt x="114" y="222"/>
                </a:lnTo>
                <a:lnTo>
                  <a:pt x="130" y="200"/>
                </a:lnTo>
                <a:lnTo>
                  <a:pt x="146" y="180"/>
                </a:lnTo>
                <a:lnTo>
                  <a:pt x="164" y="162"/>
                </a:lnTo>
                <a:lnTo>
                  <a:pt x="184" y="144"/>
                </a:lnTo>
                <a:lnTo>
                  <a:pt x="204" y="126"/>
                </a:lnTo>
                <a:lnTo>
                  <a:pt x="224" y="110"/>
                </a:lnTo>
                <a:lnTo>
                  <a:pt x="246" y="94"/>
                </a:lnTo>
                <a:lnTo>
                  <a:pt x="268" y="80"/>
                </a:lnTo>
                <a:lnTo>
                  <a:pt x="290" y="66"/>
                </a:lnTo>
                <a:lnTo>
                  <a:pt x="314" y="54"/>
                </a:lnTo>
                <a:lnTo>
                  <a:pt x="338" y="44"/>
                </a:lnTo>
                <a:lnTo>
                  <a:pt x="362" y="34"/>
                </a:lnTo>
                <a:lnTo>
                  <a:pt x="388" y="24"/>
                </a:lnTo>
                <a:lnTo>
                  <a:pt x="414" y="18"/>
                </a:lnTo>
                <a:lnTo>
                  <a:pt x="440" y="12"/>
                </a:lnTo>
                <a:lnTo>
                  <a:pt x="468" y="6"/>
                </a:lnTo>
                <a:lnTo>
                  <a:pt x="494" y="2"/>
                </a:lnTo>
                <a:lnTo>
                  <a:pt x="522" y="0"/>
                </a:lnTo>
                <a:lnTo>
                  <a:pt x="550" y="0"/>
                </a:lnTo>
                <a:lnTo>
                  <a:pt x="580" y="0"/>
                </a:lnTo>
                <a:lnTo>
                  <a:pt x="608" y="2"/>
                </a:lnTo>
                <a:lnTo>
                  <a:pt x="634" y="6"/>
                </a:lnTo>
                <a:lnTo>
                  <a:pt x="662" y="12"/>
                </a:lnTo>
                <a:lnTo>
                  <a:pt x="688" y="18"/>
                </a:lnTo>
                <a:lnTo>
                  <a:pt x="714" y="24"/>
                </a:lnTo>
                <a:lnTo>
                  <a:pt x="740" y="34"/>
                </a:lnTo>
                <a:lnTo>
                  <a:pt x="764" y="44"/>
                </a:lnTo>
                <a:lnTo>
                  <a:pt x="788" y="54"/>
                </a:lnTo>
                <a:lnTo>
                  <a:pt x="812" y="66"/>
                </a:lnTo>
                <a:lnTo>
                  <a:pt x="834" y="80"/>
                </a:lnTo>
                <a:lnTo>
                  <a:pt x="858" y="94"/>
                </a:lnTo>
                <a:lnTo>
                  <a:pt x="878" y="110"/>
                </a:lnTo>
                <a:lnTo>
                  <a:pt x="900" y="126"/>
                </a:lnTo>
                <a:lnTo>
                  <a:pt x="918" y="142"/>
                </a:lnTo>
                <a:lnTo>
                  <a:pt x="938" y="162"/>
                </a:lnTo>
                <a:lnTo>
                  <a:pt x="956" y="180"/>
                </a:lnTo>
                <a:lnTo>
                  <a:pt x="974" y="200"/>
                </a:lnTo>
                <a:lnTo>
                  <a:pt x="990" y="222"/>
                </a:lnTo>
                <a:lnTo>
                  <a:pt x="1004" y="242"/>
                </a:lnTo>
                <a:lnTo>
                  <a:pt x="1020" y="266"/>
                </a:lnTo>
                <a:lnTo>
                  <a:pt x="1032" y="288"/>
                </a:lnTo>
                <a:lnTo>
                  <a:pt x="1044" y="312"/>
                </a:lnTo>
                <a:lnTo>
                  <a:pt x="1056" y="336"/>
                </a:lnTo>
                <a:lnTo>
                  <a:pt x="1066" y="362"/>
                </a:lnTo>
                <a:lnTo>
                  <a:pt x="1074" y="386"/>
                </a:lnTo>
                <a:lnTo>
                  <a:pt x="1082" y="412"/>
                </a:lnTo>
                <a:lnTo>
                  <a:pt x="1088" y="440"/>
                </a:lnTo>
                <a:lnTo>
                  <a:pt x="1094" y="466"/>
                </a:lnTo>
                <a:lnTo>
                  <a:pt x="1098" y="494"/>
                </a:lnTo>
                <a:lnTo>
                  <a:pt x="1100" y="522"/>
                </a:lnTo>
                <a:lnTo>
                  <a:pt x="1102" y="550"/>
                </a:lnTo>
                <a:lnTo>
                  <a:pt x="1102" y="552"/>
                </a:lnTo>
                <a:lnTo>
                  <a:pt x="1100" y="556"/>
                </a:lnTo>
                <a:lnTo>
                  <a:pt x="1100" y="558"/>
                </a:lnTo>
                <a:lnTo>
                  <a:pt x="1098" y="560"/>
                </a:lnTo>
                <a:lnTo>
                  <a:pt x="1094" y="5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33" name="TextBox 58">
            <a:extLst>
              <a:ext uri="{FF2B5EF4-FFF2-40B4-BE49-F238E27FC236}">
                <a16:creationId xmlns:a16="http://schemas.microsoft.com/office/drawing/2014/main" id="{F92CAE43-375D-4567-9E70-EEAD54A814A0}"/>
              </a:ext>
            </a:extLst>
          </p:cNvPr>
          <p:cNvSpPr txBox="1">
            <a:spLocks noChangeArrowheads="1"/>
          </p:cNvSpPr>
          <p:nvPr/>
        </p:nvSpPr>
        <p:spPr bwMode="auto">
          <a:xfrm>
            <a:off x="5545667" y="3642208"/>
            <a:ext cx="106256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nb-NO" altLang="en-US" sz="2133" dirty="0">
                <a:solidFill>
                  <a:schemeClr val="accent5">
                    <a:lumMod val="75000"/>
                  </a:schemeClr>
                </a:solidFill>
                <a:latin typeface="Arial Narrow Bold" pitchFamily="-65" charset="0"/>
              </a:rPr>
              <a:t>SWOT</a:t>
            </a:r>
          </a:p>
        </p:txBody>
      </p:sp>
      <p:grpSp>
        <p:nvGrpSpPr>
          <p:cNvPr id="34" name="Freeform 41">
            <a:extLst>
              <a:ext uri="{FF2B5EF4-FFF2-40B4-BE49-F238E27FC236}">
                <a16:creationId xmlns:a16="http://schemas.microsoft.com/office/drawing/2014/main" id="{A285C2C8-5634-48EF-A2F7-CF6CC5D1FB17}"/>
              </a:ext>
            </a:extLst>
          </p:cNvPr>
          <p:cNvGrpSpPr>
            <a:grpSpLocks/>
          </p:cNvGrpSpPr>
          <p:nvPr/>
        </p:nvGrpSpPr>
        <p:grpSpPr bwMode="auto">
          <a:xfrm>
            <a:off x="5344584" y="3853874"/>
            <a:ext cx="1447800" cy="740833"/>
            <a:chOff x="4102608" y="3486912"/>
            <a:chExt cx="1085088" cy="554736"/>
          </a:xfrm>
        </p:grpSpPr>
        <p:pic>
          <p:nvPicPr>
            <p:cNvPr id="35" name="Freeform 41">
              <a:extLst>
                <a:ext uri="{FF2B5EF4-FFF2-40B4-BE49-F238E27FC236}">
                  <a16:creationId xmlns:a16="http://schemas.microsoft.com/office/drawing/2014/main" id="{251CDFC2-A882-4F1B-804B-B9DB26A90059}"/>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608" y="3486912"/>
              <a:ext cx="1085088" cy="55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51">
              <a:extLst>
                <a:ext uri="{FF2B5EF4-FFF2-40B4-BE49-F238E27FC236}">
                  <a16:creationId xmlns:a16="http://schemas.microsoft.com/office/drawing/2014/main" id="{26BD4AB1-E51A-4A7A-A094-BEB5699DD9A9}"/>
                </a:ext>
              </a:extLst>
            </p:cNvPr>
            <p:cNvSpPr txBox="1">
              <a:spLocks noChangeArrowheads="1"/>
            </p:cNvSpPr>
            <p:nvPr/>
          </p:nvSpPr>
          <p:spPr bwMode="auto">
            <a:xfrm rot="10800000">
              <a:off x="4109006" y="3493087"/>
              <a:ext cx="1073284" cy="545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grpSp>
      <p:cxnSp>
        <p:nvCxnSpPr>
          <p:cNvPr id="37" name="Straight Connector 36">
            <a:extLst>
              <a:ext uri="{FF2B5EF4-FFF2-40B4-BE49-F238E27FC236}">
                <a16:creationId xmlns:a16="http://schemas.microsoft.com/office/drawing/2014/main" id="{C1AA1915-5929-4132-9FF2-CA2EE80D18BF}"/>
              </a:ext>
            </a:extLst>
          </p:cNvPr>
          <p:cNvCxnSpPr/>
          <p:nvPr/>
        </p:nvCxnSpPr>
        <p:spPr>
          <a:xfrm rot="8093986" flipH="1" flipV="1">
            <a:off x="6917267" y="3724756"/>
            <a:ext cx="247651" cy="247651"/>
          </a:xfrm>
          <a:prstGeom prst="line">
            <a:avLst/>
          </a:prstGeom>
          <a:ln w="12700" cap="flat" cmpd="sng" algn="ctr">
            <a:solidFill>
              <a:srgbClr val="595959"/>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3954033-098B-42F5-BF22-2EA157A013F1}"/>
              </a:ext>
            </a:extLst>
          </p:cNvPr>
          <p:cNvCxnSpPr/>
          <p:nvPr/>
        </p:nvCxnSpPr>
        <p:spPr>
          <a:xfrm rot="8093986" flipH="1" flipV="1">
            <a:off x="4976285" y="3726874"/>
            <a:ext cx="249767" cy="249767"/>
          </a:xfrm>
          <a:prstGeom prst="line">
            <a:avLst/>
          </a:prstGeom>
          <a:ln w="12700" cap="flat" cmpd="sng" algn="ctr">
            <a:solidFill>
              <a:srgbClr val="595959"/>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235DADD8-96FF-42D4-B7C8-081FDCC7E045}"/>
              </a:ext>
            </a:extLst>
          </p:cNvPr>
          <p:cNvCxnSpPr/>
          <p:nvPr/>
        </p:nvCxnSpPr>
        <p:spPr>
          <a:xfrm rot="18893986" flipV="1">
            <a:off x="5913967" y="2723574"/>
            <a:ext cx="249767" cy="249767"/>
          </a:xfrm>
          <a:prstGeom prst="line">
            <a:avLst/>
          </a:prstGeom>
          <a:ln w="12700" cap="flat" cmpd="sng" algn="ctr">
            <a:solidFill>
              <a:schemeClr val="tx1">
                <a:lumMod val="65000"/>
                <a:lumOff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0" name="Freeform 39">
            <a:extLst>
              <a:ext uri="{FF2B5EF4-FFF2-40B4-BE49-F238E27FC236}">
                <a16:creationId xmlns:a16="http://schemas.microsoft.com/office/drawing/2014/main" id="{34849EF5-808C-4930-B14A-D929CEB65FAE}"/>
              </a:ext>
            </a:extLst>
          </p:cNvPr>
          <p:cNvSpPr>
            <a:spLocks noEditPoints="1"/>
          </p:cNvSpPr>
          <p:nvPr/>
        </p:nvSpPr>
        <p:spPr bwMode="auto">
          <a:xfrm rot="2693986">
            <a:off x="5245101" y="2996623"/>
            <a:ext cx="1648884" cy="1648884"/>
          </a:xfrm>
          <a:custGeom>
            <a:avLst/>
            <a:gdLst>
              <a:gd name="T0" fmla="*/ 540 w 1270"/>
              <a:gd name="T1" fmla="*/ 1262 h 1270"/>
              <a:gd name="T2" fmla="*/ 394 w 1270"/>
              <a:gd name="T3" fmla="*/ 1222 h 1270"/>
              <a:gd name="T4" fmla="*/ 264 w 1270"/>
              <a:gd name="T5" fmla="*/ 1150 h 1270"/>
              <a:gd name="T6" fmla="*/ 190 w 1270"/>
              <a:gd name="T7" fmla="*/ 1086 h 1270"/>
              <a:gd name="T8" fmla="*/ 144 w 1270"/>
              <a:gd name="T9" fmla="*/ 1036 h 1270"/>
              <a:gd name="T10" fmla="*/ 62 w 1270"/>
              <a:gd name="T11" fmla="*/ 908 h 1270"/>
              <a:gd name="T12" fmla="*/ 12 w 1270"/>
              <a:gd name="T13" fmla="*/ 762 h 1270"/>
              <a:gd name="T14" fmla="*/ 0 w 1270"/>
              <a:gd name="T15" fmla="*/ 634 h 1270"/>
              <a:gd name="T16" fmla="*/ 20 w 1270"/>
              <a:gd name="T17" fmla="*/ 480 h 1270"/>
              <a:gd name="T18" fmla="*/ 72 w 1270"/>
              <a:gd name="T19" fmla="*/ 340 h 1270"/>
              <a:gd name="T20" fmla="*/ 156 w 1270"/>
              <a:gd name="T21" fmla="*/ 218 h 1270"/>
              <a:gd name="T22" fmla="*/ 182 w 1270"/>
              <a:gd name="T23" fmla="*/ 190 h 1270"/>
              <a:gd name="T24" fmla="*/ 232 w 1270"/>
              <a:gd name="T25" fmla="*/ 142 h 1270"/>
              <a:gd name="T26" fmla="*/ 362 w 1270"/>
              <a:gd name="T27" fmla="*/ 62 h 1270"/>
              <a:gd name="T28" fmla="*/ 508 w 1270"/>
              <a:gd name="T29" fmla="*/ 12 h 1270"/>
              <a:gd name="T30" fmla="*/ 636 w 1270"/>
              <a:gd name="T31" fmla="*/ 0 h 1270"/>
              <a:gd name="T32" fmla="*/ 792 w 1270"/>
              <a:gd name="T33" fmla="*/ 18 h 1270"/>
              <a:gd name="T34" fmla="*/ 936 w 1270"/>
              <a:gd name="T35" fmla="*/ 74 h 1270"/>
              <a:gd name="T36" fmla="*/ 1060 w 1270"/>
              <a:gd name="T37" fmla="*/ 162 h 1270"/>
              <a:gd name="T38" fmla="*/ 1092 w 1270"/>
              <a:gd name="T39" fmla="*/ 194 h 1270"/>
              <a:gd name="T40" fmla="*/ 1166 w 1270"/>
              <a:gd name="T41" fmla="*/ 286 h 1270"/>
              <a:gd name="T42" fmla="*/ 1234 w 1270"/>
              <a:gd name="T43" fmla="*/ 420 h 1270"/>
              <a:gd name="T44" fmla="*/ 1268 w 1270"/>
              <a:gd name="T45" fmla="*/ 570 h 1270"/>
              <a:gd name="T46" fmla="*/ 1266 w 1270"/>
              <a:gd name="T47" fmla="*/ 698 h 1270"/>
              <a:gd name="T48" fmla="*/ 1232 w 1270"/>
              <a:gd name="T49" fmla="*/ 852 h 1270"/>
              <a:gd name="T50" fmla="*/ 1162 w 1270"/>
              <a:gd name="T51" fmla="*/ 988 h 1270"/>
              <a:gd name="T52" fmla="*/ 1086 w 1270"/>
              <a:gd name="T53" fmla="*/ 1082 h 1270"/>
              <a:gd name="T54" fmla="*/ 1052 w 1270"/>
              <a:gd name="T55" fmla="*/ 1112 h 1270"/>
              <a:gd name="T56" fmla="*/ 930 w 1270"/>
              <a:gd name="T57" fmla="*/ 1196 h 1270"/>
              <a:gd name="T58" fmla="*/ 790 w 1270"/>
              <a:gd name="T59" fmla="*/ 1250 h 1270"/>
              <a:gd name="T60" fmla="*/ 636 w 1270"/>
              <a:gd name="T61" fmla="*/ 1270 h 1270"/>
              <a:gd name="T62" fmla="*/ 102 w 1270"/>
              <a:gd name="T63" fmla="*/ 722 h 1270"/>
              <a:gd name="T64" fmla="*/ 140 w 1270"/>
              <a:gd name="T65" fmla="*/ 852 h 1270"/>
              <a:gd name="T66" fmla="*/ 206 w 1270"/>
              <a:gd name="T67" fmla="*/ 966 h 1270"/>
              <a:gd name="T68" fmla="*/ 296 w 1270"/>
              <a:gd name="T69" fmla="*/ 1062 h 1270"/>
              <a:gd name="T70" fmla="*/ 408 w 1270"/>
              <a:gd name="T71" fmla="*/ 1134 h 1270"/>
              <a:gd name="T72" fmla="*/ 536 w 1270"/>
              <a:gd name="T73" fmla="*/ 1176 h 1270"/>
              <a:gd name="T74" fmla="*/ 646 w 1270"/>
              <a:gd name="T75" fmla="*/ 1188 h 1270"/>
              <a:gd name="T76" fmla="*/ 784 w 1270"/>
              <a:gd name="T77" fmla="*/ 1170 h 1270"/>
              <a:gd name="T78" fmla="*/ 910 w 1270"/>
              <a:gd name="T79" fmla="*/ 1120 h 1270"/>
              <a:gd name="T80" fmla="*/ 1016 w 1270"/>
              <a:gd name="T81" fmla="*/ 1044 h 1270"/>
              <a:gd name="T82" fmla="*/ 1104 w 1270"/>
              <a:gd name="T83" fmla="*/ 944 h 1270"/>
              <a:gd name="T84" fmla="*/ 1164 w 1270"/>
              <a:gd name="T85" fmla="*/ 826 h 1270"/>
              <a:gd name="T86" fmla="*/ 1194 w 1270"/>
              <a:gd name="T87" fmla="*/ 694 h 1270"/>
              <a:gd name="T88" fmla="*/ 1198 w 1270"/>
              <a:gd name="T89" fmla="*/ 636 h 1270"/>
              <a:gd name="T90" fmla="*/ 1194 w 1270"/>
              <a:gd name="T91" fmla="*/ 580 h 1270"/>
              <a:gd name="T92" fmla="*/ 1164 w 1270"/>
              <a:gd name="T93" fmla="*/ 448 h 1270"/>
              <a:gd name="T94" fmla="*/ 1104 w 1270"/>
              <a:gd name="T95" fmla="*/ 328 h 1270"/>
              <a:gd name="T96" fmla="*/ 1018 w 1270"/>
              <a:gd name="T97" fmla="*/ 228 h 1270"/>
              <a:gd name="T98" fmla="*/ 910 w 1270"/>
              <a:gd name="T99" fmla="*/ 152 h 1270"/>
              <a:gd name="T100" fmla="*/ 784 w 1270"/>
              <a:gd name="T101" fmla="*/ 104 h 1270"/>
              <a:gd name="T102" fmla="*/ 646 w 1270"/>
              <a:gd name="T103" fmla="*/ 86 h 1270"/>
              <a:gd name="T104" fmla="*/ 536 w 1270"/>
              <a:gd name="T105" fmla="*/ 98 h 1270"/>
              <a:gd name="T106" fmla="*/ 408 w 1270"/>
              <a:gd name="T107" fmla="*/ 140 h 1270"/>
              <a:gd name="T108" fmla="*/ 296 w 1270"/>
              <a:gd name="T109" fmla="*/ 212 h 1270"/>
              <a:gd name="T110" fmla="*/ 206 w 1270"/>
              <a:gd name="T111" fmla="*/ 308 h 1270"/>
              <a:gd name="T112" fmla="*/ 140 w 1270"/>
              <a:gd name="T113" fmla="*/ 422 h 1270"/>
              <a:gd name="T114" fmla="*/ 102 w 1270"/>
              <a:gd name="T115" fmla="*/ 552 h 1270"/>
              <a:gd name="T116" fmla="*/ 96 w 1270"/>
              <a:gd name="T117" fmla="*/ 636 h 12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70"/>
              <a:gd name="T178" fmla="*/ 0 h 1270"/>
              <a:gd name="T179" fmla="*/ 1270 w 1270"/>
              <a:gd name="T180" fmla="*/ 1270 h 127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70" h="1270">
                <a:moveTo>
                  <a:pt x="636" y="1270"/>
                </a:moveTo>
                <a:lnTo>
                  <a:pt x="636" y="1270"/>
                </a:lnTo>
                <a:lnTo>
                  <a:pt x="604" y="1268"/>
                </a:lnTo>
                <a:lnTo>
                  <a:pt x="572" y="1266"/>
                </a:lnTo>
                <a:lnTo>
                  <a:pt x="540" y="1262"/>
                </a:lnTo>
                <a:lnTo>
                  <a:pt x="510" y="1256"/>
                </a:lnTo>
                <a:lnTo>
                  <a:pt x="480" y="1250"/>
                </a:lnTo>
                <a:lnTo>
                  <a:pt x="452" y="1242"/>
                </a:lnTo>
                <a:lnTo>
                  <a:pt x="422" y="1232"/>
                </a:lnTo>
                <a:lnTo>
                  <a:pt x="394" y="1222"/>
                </a:lnTo>
                <a:lnTo>
                  <a:pt x="366" y="1210"/>
                </a:lnTo>
                <a:lnTo>
                  <a:pt x="340" y="1196"/>
                </a:lnTo>
                <a:lnTo>
                  <a:pt x="314" y="1182"/>
                </a:lnTo>
                <a:lnTo>
                  <a:pt x="288" y="1166"/>
                </a:lnTo>
                <a:lnTo>
                  <a:pt x="264" y="1150"/>
                </a:lnTo>
                <a:lnTo>
                  <a:pt x="240" y="1132"/>
                </a:lnTo>
                <a:lnTo>
                  <a:pt x="218" y="1112"/>
                </a:lnTo>
                <a:lnTo>
                  <a:pt x="196" y="1092"/>
                </a:lnTo>
                <a:lnTo>
                  <a:pt x="190" y="1086"/>
                </a:lnTo>
                <a:lnTo>
                  <a:pt x="184" y="1082"/>
                </a:lnTo>
                <a:lnTo>
                  <a:pt x="164" y="1060"/>
                </a:lnTo>
                <a:lnTo>
                  <a:pt x="144" y="1036"/>
                </a:lnTo>
                <a:lnTo>
                  <a:pt x="124" y="1012"/>
                </a:lnTo>
                <a:lnTo>
                  <a:pt x="108" y="988"/>
                </a:lnTo>
                <a:lnTo>
                  <a:pt x="92" y="962"/>
                </a:lnTo>
                <a:lnTo>
                  <a:pt x="76" y="936"/>
                </a:lnTo>
                <a:lnTo>
                  <a:pt x="62" y="908"/>
                </a:lnTo>
                <a:lnTo>
                  <a:pt x="50" y="880"/>
                </a:lnTo>
                <a:lnTo>
                  <a:pt x="38" y="852"/>
                </a:lnTo>
                <a:lnTo>
                  <a:pt x="28" y="822"/>
                </a:lnTo>
                <a:lnTo>
                  <a:pt x="20" y="792"/>
                </a:lnTo>
                <a:lnTo>
                  <a:pt x="12" y="762"/>
                </a:lnTo>
                <a:lnTo>
                  <a:pt x="8" y="730"/>
                </a:lnTo>
                <a:lnTo>
                  <a:pt x="4" y="698"/>
                </a:lnTo>
                <a:lnTo>
                  <a:pt x="0" y="666"/>
                </a:lnTo>
                <a:lnTo>
                  <a:pt x="0" y="634"/>
                </a:lnTo>
                <a:lnTo>
                  <a:pt x="0" y="602"/>
                </a:lnTo>
                <a:lnTo>
                  <a:pt x="4" y="572"/>
                </a:lnTo>
                <a:lnTo>
                  <a:pt x="8" y="540"/>
                </a:lnTo>
                <a:lnTo>
                  <a:pt x="12" y="510"/>
                </a:lnTo>
                <a:lnTo>
                  <a:pt x="20" y="480"/>
                </a:lnTo>
                <a:lnTo>
                  <a:pt x="28" y="450"/>
                </a:lnTo>
                <a:lnTo>
                  <a:pt x="36" y="422"/>
                </a:lnTo>
                <a:lnTo>
                  <a:pt x="48" y="394"/>
                </a:lnTo>
                <a:lnTo>
                  <a:pt x="60" y="366"/>
                </a:lnTo>
                <a:lnTo>
                  <a:pt x="72" y="340"/>
                </a:lnTo>
                <a:lnTo>
                  <a:pt x="86" y="314"/>
                </a:lnTo>
                <a:lnTo>
                  <a:pt x="102" y="288"/>
                </a:lnTo>
                <a:lnTo>
                  <a:pt x="120" y="264"/>
                </a:lnTo>
                <a:lnTo>
                  <a:pt x="138" y="240"/>
                </a:lnTo>
                <a:lnTo>
                  <a:pt x="156" y="218"/>
                </a:lnTo>
                <a:lnTo>
                  <a:pt x="176" y="196"/>
                </a:lnTo>
                <a:lnTo>
                  <a:pt x="182" y="190"/>
                </a:lnTo>
                <a:lnTo>
                  <a:pt x="188" y="184"/>
                </a:lnTo>
                <a:lnTo>
                  <a:pt x="210" y="162"/>
                </a:lnTo>
                <a:lnTo>
                  <a:pt x="232" y="142"/>
                </a:lnTo>
                <a:lnTo>
                  <a:pt x="256" y="124"/>
                </a:lnTo>
                <a:lnTo>
                  <a:pt x="282" y="106"/>
                </a:lnTo>
                <a:lnTo>
                  <a:pt x="308" y="90"/>
                </a:lnTo>
                <a:lnTo>
                  <a:pt x="334" y="76"/>
                </a:lnTo>
                <a:lnTo>
                  <a:pt x="362" y="62"/>
                </a:lnTo>
                <a:lnTo>
                  <a:pt x="390" y="48"/>
                </a:lnTo>
                <a:lnTo>
                  <a:pt x="418" y="38"/>
                </a:lnTo>
                <a:lnTo>
                  <a:pt x="448" y="28"/>
                </a:lnTo>
                <a:lnTo>
                  <a:pt x="478" y="20"/>
                </a:lnTo>
                <a:lnTo>
                  <a:pt x="508" y="12"/>
                </a:lnTo>
                <a:lnTo>
                  <a:pt x="538" y="6"/>
                </a:lnTo>
                <a:lnTo>
                  <a:pt x="570" y="2"/>
                </a:lnTo>
                <a:lnTo>
                  <a:pt x="602" y="0"/>
                </a:lnTo>
                <a:lnTo>
                  <a:pt x="636" y="0"/>
                </a:lnTo>
                <a:lnTo>
                  <a:pt x="668" y="0"/>
                </a:lnTo>
                <a:lnTo>
                  <a:pt x="700" y="2"/>
                </a:lnTo>
                <a:lnTo>
                  <a:pt x="732" y="6"/>
                </a:lnTo>
                <a:lnTo>
                  <a:pt x="762" y="12"/>
                </a:lnTo>
                <a:lnTo>
                  <a:pt x="792" y="18"/>
                </a:lnTo>
                <a:lnTo>
                  <a:pt x="822" y="28"/>
                </a:lnTo>
                <a:lnTo>
                  <a:pt x="852" y="38"/>
                </a:lnTo>
                <a:lnTo>
                  <a:pt x="880" y="48"/>
                </a:lnTo>
                <a:lnTo>
                  <a:pt x="908" y="62"/>
                </a:lnTo>
                <a:lnTo>
                  <a:pt x="936" y="74"/>
                </a:lnTo>
                <a:lnTo>
                  <a:pt x="962" y="90"/>
                </a:lnTo>
                <a:lnTo>
                  <a:pt x="988" y="106"/>
                </a:lnTo>
                <a:lnTo>
                  <a:pt x="1014" y="124"/>
                </a:lnTo>
                <a:lnTo>
                  <a:pt x="1038" y="142"/>
                </a:lnTo>
                <a:lnTo>
                  <a:pt x="1060" y="162"/>
                </a:lnTo>
                <a:lnTo>
                  <a:pt x="1082" y="184"/>
                </a:lnTo>
                <a:lnTo>
                  <a:pt x="1086" y="188"/>
                </a:lnTo>
                <a:lnTo>
                  <a:pt x="1092" y="194"/>
                </a:lnTo>
                <a:lnTo>
                  <a:pt x="1112" y="216"/>
                </a:lnTo>
                <a:lnTo>
                  <a:pt x="1132" y="238"/>
                </a:lnTo>
                <a:lnTo>
                  <a:pt x="1150" y="262"/>
                </a:lnTo>
                <a:lnTo>
                  <a:pt x="1166" y="286"/>
                </a:lnTo>
                <a:lnTo>
                  <a:pt x="1182" y="312"/>
                </a:lnTo>
                <a:lnTo>
                  <a:pt x="1198" y="338"/>
                </a:lnTo>
                <a:lnTo>
                  <a:pt x="1210" y="364"/>
                </a:lnTo>
                <a:lnTo>
                  <a:pt x="1222" y="392"/>
                </a:lnTo>
                <a:lnTo>
                  <a:pt x="1234" y="420"/>
                </a:lnTo>
                <a:lnTo>
                  <a:pt x="1242" y="450"/>
                </a:lnTo>
                <a:lnTo>
                  <a:pt x="1252" y="480"/>
                </a:lnTo>
                <a:lnTo>
                  <a:pt x="1258" y="510"/>
                </a:lnTo>
                <a:lnTo>
                  <a:pt x="1264" y="540"/>
                </a:lnTo>
                <a:lnTo>
                  <a:pt x="1268" y="570"/>
                </a:lnTo>
                <a:lnTo>
                  <a:pt x="1270" y="602"/>
                </a:lnTo>
                <a:lnTo>
                  <a:pt x="1270" y="634"/>
                </a:lnTo>
                <a:lnTo>
                  <a:pt x="1270" y="666"/>
                </a:lnTo>
                <a:lnTo>
                  <a:pt x="1266" y="698"/>
                </a:lnTo>
                <a:lnTo>
                  <a:pt x="1262" y="730"/>
                </a:lnTo>
                <a:lnTo>
                  <a:pt x="1258" y="762"/>
                </a:lnTo>
                <a:lnTo>
                  <a:pt x="1250" y="792"/>
                </a:lnTo>
                <a:lnTo>
                  <a:pt x="1242" y="822"/>
                </a:lnTo>
                <a:lnTo>
                  <a:pt x="1232" y="852"/>
                </a:lnTo>
                <a:lnTo>
                  <a:pt x="1220" y="880"/>
                </a:lnTo>
                <a:lnTo>
                  <a:pt x="1208" y="908"/>
                </a:lnTo>
                <a:lnTo>
                  <a:pt x="1194" y="936"/>
                </a:lnTo>
                <a:lnTo>
                  <a:pt x="1180" y="962"/>
                </a:lnTo>
                <a:lnTo>
                  <a:pt x="1162" y="988"/>
                </a:lnTo>
                <a:lnTo>
                  <a:pt x="1146" y="1012"/>
                </a:lnTo>
                <a:lnTo>
                  <a:pt x="1126" y="1036"/>
                </a:lnTo>
                <a:lnTo>
                  <a:pt x="1106" y="1060"/>
                </a:lnTo>
                <a:lnTo>
                  <a:pt x="1086" y="1082"/>
                </a:lnTo>
                <a:lnTo>
                  <a:pt x="1080" y="1088"/>
                </a:lnTo>
                <a:lnTo>
                  <a:pt x="1074" y="1092"/>
                </a:lnTo>
                <a:lnTo>
                  <a:pt x="1052" y="1112"/>
                </a:lnTo>
                <a:lnTo>
                  <a:pt x="1030" y="1132"/>
                </a:lnTo>
                <a:lnTo>
                  <a:pt x="1006" y="1150"/>
                </a:lnTo>
                <a:lnTo>
                  <a:pt x="982" y="1166"/>
                </a:lnTo>
                <a:lnTo>
                  <a:pt x="956" y="1182"/>
                </a:lnTo>
                <a:lnTo>
                  <a:pt x="930" y="1196"/>
                </a:lnTo>
                <a:lnTo>
                  <a:pt x="904" y="1210"/>
                </a:lnTo>
                <a:lnTo>
                  <a:pt x="876" y="1222"/>
                </a:lnTo>
                <a:lnTo>
                  <a:pt x="848" y="1232"/>
                </a:lnTo>
                <a:lnTo>
                  <a:pt x="820" y="1242"/>
                </a:lnTo>
                <a:lnTo>
                  <a:pt x="790" y="1250"/>
                </a:lnTo>
                <a:lnTo>
                  <a:pt x="760" y="1258"/>
                </a:lnTo>
                <a:lnTo>
                  <a:pt x="730" y="1262"/>
                </a:lnTo>
                <a:lnTo>
                  <a:pt x="698" y="1266"/>
                </a:lnTo>
                <a:lnTo>
                  <a:pt x="666" y="1268"/>
                </a:lnTo>
                <a:lnTo>
                  <a:pt x="636" y="1270"/>
                </a:lnTo>
                <a:close/>
                <a:moveTo>
                  <a:pt x="96" y="638"/>
                </a:moveTo>
                <a:lnTo>
                  <a:pt x="96" y="638"/>
                </a:lnTo>
                <a:lnTo>
                  <a:pt x="96" y="666"/>
                </a:lnTo>
                <a:lnTo>
                  <a:pt x="100" y="694"/>
                </a:lnTo>
                <a:lnTo>
                  <a:pt x="102" y="722"/>
                </a:lnTo>
                <a:lnTo>
                  <a:pt x="108" y="748"/>
                </a:lnTo>
                <a:lnTo>
                  <a:pt x="114" y="774"/>
                </a:lnTo>
                <a:lnTo>
                  <a:pt x="122" y="800"/>
                </a:lnTo>
                <a:lnTo>
                  <a:pt x="130" y="826"/>
                </a:lnTo>
                <a:lnTo>
                  <a:pt x="140" y="852"/>
                </a:lnTo>
                <a:lnTo>
                  <a:pt x="150" y="876"/>
                </a:lnTo>
                <a:lnTo>
                  <a:pt x="162" y="900"/>
                </a:lnTo>
                <a:lnTo>
                  <a:pt x="176" y="922"/>
                </a:lnTo>
                <a:lnTo>
                  <a:pt x="190" y="944"/>
                </a:lnTo>
                <a:lnTo>
                  <a:pt x="206" y="966"/>
                </a:lnTo>
                <a:lnTo>
                  <a:pt x="222" y="988"/>
                </a:lnTo>
                <a:lnTo>
                  <a:pt x="240" y="1008"/>
                </a:lnTo>
                <a:lnTo>
                  <a:pt x="258" y="1026"/>
                </a:lnTo>
                <a:lnTo>
                  <a:pt x="276" y="1044"/>
                </a:lnTo>
                <a:lnTo>
                  <a:pt x="296" y="1062"/>
                </a:lnTo>
                <a:lnTo>
                  <a:pt x="318" y="1078"/>
                </a:lnTo>
                <a:lnTo>
                  <a:pt x="340" y="1094"/>
                </a:lnTo>
                <a:lnTo>
                  <a:pt x="362" y="1108"/>
                </a:lnTo>
                <a:lnTo>
                  <a:pt x="384" y="1120"/>
                </a:lnTo>
                <a:lnTo>
                  <a:pt x="408" y="1134"/>
                </a:lnTo>
                <a:lnTo>
                  <a:pt x="432" y="1144"/>
                </a:lnTo>
                <a:lnTo>
                  <a:pt x="458" y="1154"/>
                </a:lnTo>
                <a:lnTo>
                  <a:pt x="484" y="1162"/>
                </a:lnTo>
                <a:lnTo>
                  <a:pt x="510" y="1170"/>
                </a:lnTo>
                <a:lnTo>
                  <a:pt x="536" y="1176"/>
                </a:lnTo>
                <a:lnTo>
                  <a:pt x="564" y="1180"/>
                </a:lnTo>
                <a:lnTo>
                  <a:pt x="590" y="1184"/>
                </a:lnTo>
                <a:lnTo>
                  <a:pt x="618" y="1186"/>
                </a:lnTo>
                <a:lnTo>
                  <a:pt x="646" y="1188"/>
                </a:lnTo>
                <a:lnTo>
                  <a:pt x="676" y="1186"/>
                </a:lnTo>
                <a:lnTo>
                  <a:pt x="704" y="1184"/>
                </a:lnTo>
                <a:lnTo>
                  <a:pt x="730" y="1180"/>
                </a:lnTo>
                <a:lnTo>
                  <a:pt x="758" y="1176"/>
                </a:lnTo>
                <a:lnTo>
                  <a:pt x="784" y="1170"/>
                </a:lnTo>
                <a:lnTo>
                  <a:pt x="810" y="1162"/>
                </a:lnTo>
                <a:lnTo>
                  <a:pt x="836" y="1154"/>
                </a:lnTo>
                <a:lnTo>
                  <a:pt x="860" y="1144"/>
                </a:lnTo>
                <a:lnTo>
                  <a:pt x="886" y="1134"/>
                </a:lnTo>
                <a:lnTo>
                  <a:pt x="910" y="1120"/>
                </a:lnTo>
                <a:lnTo>
                  <a:pt x="932" y="1108"/>
                </a:lnTo>
                <a:lnTo>
                  <a:pt x="954" y="1094"/>
                </a:lnTo>
                <a:lnTo>
                  <a:pt x="976" y="1078"/>
                </a:lnTo>
                <a:lnTo>
                  <a:pt x="996" y="1062"/>
                </a:lnTo>
                <a:lnTo>
                  <a:pt x="1016" y="1044"/>
                </a:lnTo>
                <a:lnTo>
                  <a:pt x="1036" y="1026"/>
                </a:lnTo>
                <a:lnTo>
                  <a:pt x="1054" y="1008"/>
                </a:lnTo>
                <a:lnTo>
                  <a:pt x="1072" y="988"/>
                </a:lnTo>
                <a:lnTo>
                  <a:pt x="1088" y="966"/>
                </a:lnTo>
                <a:lnTo>
                  <a:pt x="1104" y="944"/>
                </a:lnTo>
                <a:lnTo>
                  <a:pt x="1118" y="922"/>
                </a:lnTo>
                <a:lnTo>
                  <a:pt x="1130" y="900"/>
                </a:lnTo>
                <a:lnTo>
                  <a:pt x="1142" y="876"/>
                </a:lnTo>
                <a:lnTo>
                  <a:pt x="1154" y="852"/>
                </a:lnTo>
                <a:lnTo>
                  <a:pt x="1164" y="826"/>
                </a:lnTo>
                <a:lnTo>
                  <a:pt x="1172" y="802"/>
                </a:lnTo>
                <a:lnTo>
                  <a:pt x="1180" y="776"/>
                </a:lnTo>
                <a:lnTo>
                  <a:pt x="1186" y="748"/>
                </a:lnTo>
                <a:lnTo>
                  <a:pt x="1190" y="722"/>
                </a:lnTo>
                <a:lnTo>
                  <a:pt x="1194" y="694"/>
                </a:lnTo>
                <a:lnTo>
                  <a:pt x="1196" y="666"/>
                </a:lnTo>
                <a:lnTo>
                  <a:pt x="1198" y="638"/>
                </a:lnTo>
                <a:lnTo>
                  <a:pt x="1198" y="636"/>
                </a:lnTo>
                <a:lnTo>
                  <a:pt x="1196" y="608"/>
                </a:lnTo>
                <a:lnTo>
                  <a:pt x="1194" y="580"/>
                </a:lnTo>
                <a:lnTo>
                  <a:pt x="1192" y="552"/>
                </a:lnTo>
                <a:lnTo>
                  <a:pt x="1186" y="526"/>
                </a:lnTo>
                <a:lnTo>
                  <a:pt x="1180" y="498"/>
                </a:lnTo>
                <a:lnTo>
                  <a:pt x="1172" y="472"/>
                </a:lnTo>
                <a:lnTo>
                  <a:pt x="1164" y="448"/>
                </a:lnTo>
                <a:lnTo>
                  <a:pt x="1154" y="422"/>
                </a:lnTo>
                <a:lnTo>
                  <a:pt x="1144" y="398"/>
                </a:lnTo>
                <a:lnTo>
                  <a:pt x="1132" y="374"/>
                </a:lnTo>
                <a:lnTo>
                  <a:pt x="1118" y="352"/>
                </a:lnTo>
                <a:lnTo>
                  <a:pt x="1104" y="328"/>
                </a:lnTo>
                <a:lnTo>
                  <a:pt x="1088" y="308"/>
                </a:lnTo>
                <a:lnTo>
                  <a:pt x="1072" y="286"/>
                </a:lnTo>
                <a:lnTo>
                  <a:pt x="1054" y="266"/>
                </a:lnTo>
                <a:lnTo>
                  <a:pt x="1036" y="248"/>
                </a:lnTo>
                <a:lnTo>
                  <a:pt x="1018" y="228"/>
                </a:lnTo>
                <a:lnTo>
                  <a:pt x="998" y="212"/>
                </a:lnTo>
                <a:lnTo>
                  <a:pt x="976" y="196"/>
                </a:lnTo>
                <a:lnTo>
                  <a:pt x="954" y="180"/>
                </a:lnTo>
                <a:lnTo>
                  <a:pt x="932" y="166"/>
                </a:lnTo>
                <a:lnTo>
                  <a:pt x="910" y="152"/>
                </a:lnTo>
                <a:lnTo>
                  <a:pt x="886" y="140"/>
                </a:lnTo>
                <a:lnTo>
                  <a:pt x="862" y="130"/>
                </a:lnTo>
                <a:lnTo>
                  <a:pt x="836" y="120"/>
                </a:lnTo>
                <a:lnTo>
                  <a:pt x="810" y="110"/>
                </a:lnTo>
                <a:lnTo>
                  <a:pt x="784" y="104"/>
                </a:lnTo>
                <a:lnTo>
                  <a:pt x="758" y="98"/>
                </a:lnTo>
                <a:lnTo>
                  <a:pt x="730" y="92"/>
                </a:lnTo>
                <a:lnTo>
                  <a:pt x="704" y="88"/>
                </a:lnTo>
                <a:lnTo>
                  <a:pt x="676" y="86"/>
                </a:lnTo>
                <a:lnTo>
                  <a:pt x="646" y="86"/>
                </a:lnTo>
                <a:lnTo>
                  <a:pt x="618" y="86"/>
                </a:lnTo>
                <a:lnTo>
                  <a:pt x="590" y="88"/>
                </a:lnTo>
                <a:lnTo>
                  <a:pt x="562" y="92"/>
                </a:lnTo>
                <a:lnTo>
                  <a:pt x="536" y="98"/>
                </a:lnTo>
                <a:lnTo>
                  <a:pt x="510" y="104"/>
                </a:lnTo>
                <a:lnTo>
                  <a:pt x="484" y="110"/>
                </a:lnTo>
                <a:lnTo>
                  <a:pt x="458" y="120"/>
                </a:lnTo>
                <a:lnTo>
                  <a:pt x="432" y="130"/>
                </a:lnTo>
                <a:lnTo>
                  <a:pt x="408" y="140"/>
                </a:lnTo>
                <a:lnTo>
                  <a:pt x="384" y="152"/>
                </a:lnTo>
                <a:lnTo>
                  <a:pt x="362" y="166"/>
                </a:lnTo>
                <a:lnTo>
                  <a:pt x="338" y="180"/>
                </a:lnTo>
                <a:lnTo>
                  <a:pt x="318" y="196"/>
                </a:lnTo>
                <a:lnTo>
                  <a:pt x="296" y="212"/>
                </a:lnTo>
                <a:lnTo>
                  <a:pt x="276" y="228"/>
                </a:lnTo>
                <a:lnTo>
                  <a:pt x="258" y="248"/>
                </a:lnTo>
                <a:lnTo>
                  <a:pt x="240" y="266"/>
                </a:lnTo>
                <a:lnTo>
                  <a:pt x="222" y="286"/>
                </a:lnTo>
                <a:lnTo>
                  <a:pt x="206" y="308"/>
                </a:lnTo>
                <a:lnTo>
                  <a:pt x="190" y="328"/>
                </a:lnTo>
                <a:lnTo>
                  <a:pt x="176" y="352"/>
                </a:lnTo>
                <a:lnTo>
                  <a:pt x="162" y="374"/>
                </a:lnTo>
                <a:lnTo>
                  <a:pt x="150" y="398"/>
                </a:lnTo>
                <a:lnTo>
                  <a:pt x="140" y="422"/>
                </a:lnTo>
                <a:lnTo>
                  <a:pt x="130" y="448"/>
                </a:lnTo>
                <a:lnTo>
                  <a:pt x="120" y="472"/>
                </a:lnTo>
                <a:lnTo>
                  <a:pt x="114" y="498"/>
                </a:lnTo>
                <a:lnTo>
                  <a:pt x="108" y="526"/>
                </a:lnTo>
                <a:lnTo>
                  <a:pt x="102" y="552"/>
                </a:lnTo>
                <a:lnTo>
                  <a:pt x="98" y="580"/>
                </a:lnTo>
                <a:lnTo>
                  <a:pt x="96" y="608"/>
                </a:lnTo>
                <a:lnTo>
                  <a:pt x="96" y="636"/>
                </a:lnTo>
                <a:lnTo>
                  <a:pt x="96" y="638"/>
                </a:lnTo>
                <a:close/>
              </a:path>
            </a:pathLst>
          </a:custGeom>
          <a:gradFill flip="none" rotWithShape="1">
            <a:gsLst>
              <a:gs pos="0">
                <a:srgbClr val="C1C1C1"/>
              </a:gs>
              <a:gs pos="100000">
                <a:schemeClr val="tx1">
                  <a:lumMod val="65000"/>
                  <a:lumOff val="35000"/>
                </a:schemeClr>
              </a:gs>
            </a:gsLst>
            <a:lin ang="0" scaled="1"/>
            <a:tileRect/>
          </a:gra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41" name="Freeform 40">
            <a:extLst>
              <a:ext uri="{FF2B5EF4-FFF2-40B4-BE49-F238E27FC236}">
                <a16:creationId xmlns:a16="http://schemas.microsoft.com/office/drawing/2014/main" id="{681007FC-08F1-4799-9BAB-BBCF7E4EDC1A}"/>
              </a:ext>
            </a:extLst>
          </p:cNvPr>
          <p:cNvSpPr>
            <a:spLocks/>
          </p:cNvSpPr>
          <p:nvPr/>
        </p:nvSpPr>
        <p:spPr bwMode="auto">
          <a:xfrm rot="2693986" flipH="1">
            <a:off x="6826251" y="4493107"/>
            <a:ext cx="162983" cy="325967"/>
          </a:xfrm>
          <a:custGeom>
            <a:avLst/>
            <a:gdLst>
              <a:gd name="T0" fmla="*/ 2147483647 w 126"/>
              <a:gd name="T1" fmla="*/ 0 h 250"/>
              <a:gd name="T2" fmla="*/ 0 w 126"/>
              <a:gd name="T3" fmla="*/ 2147483647 h 250"/>
              <a:gd name="T4" fmla="*/ 2147483647 w 126"/>
              <a:gd name="T5" fmla="*/ 2147483647 h 250"/>
              <a:gd name="T6" fmla="*/ 2147483647 w 126"/>
              <a:gd name="T7" fmla="*/ 0 h 250"/>
              <a:gd name="T8" fmla="*/ 0 60000 65536"/>
              <a:gd name="T9" fmla="*/ 0 60000 65536"/>
              <a:gd name="T10" fmla="*/ 0 60000 65536"/>
              <a:gd name="T11" fmla="*/ 0 60000 65536"/>
              <a:gd name="T12" fmla="*/ 0 w 126"/>
              <a:gd name="T13" fmla="*/ 0 h 250"/>
              <a:gd name="T14" fmla="*/ 126 w 126"/>
              <a:gd name="T15" fmla="*/ 250 h 250"/>
            </a:gdLst>
            <a:ahLst/>
            <a:cxnLst>
              <a:cxn ang="T8">
                <a:pos x="T0" y="T1"/>
              </a:cxn>
              <a:cxn ang="T9">
                <a:pos x="T2" y="T3"/>
              </a:cxn>
              <a:cxn ang="T10">
                <a:pos x="T4" y="T5"/>
              </a:cxn>
              <a:cxn ang="T11">
                <a:pos x="T6" y="T7"/>
              </a:cxn>
            </a:cxnLst>
            <a:rect l="T12" t="T13" r="T14" b="T15"/>
            <a:pathLst>
              <a:path w="126" h="250">
                <a:moveTo>
                  <a:pt x="126" y="0"/>
                </a:moveTo>
                <a:lnTo>
                  <a:pt x="0" y="124"/>
                </a:lnTo>
                <a:lnTo>
                  <a:pt x="126" y="250"/>
                </a:lnTo>
                <a:lnTo>
                  <a:pt x="12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cxnSp>
        <p:nvCxnSpPr>
          <p:cNvPr id="42" name="Straight Connector 41">
            <a:extLst>
              <a:ext uri="{FF2B5EF4-FFF2-40B4-BE49-F238E27FC236}">
                <a16:creationId xmlns:a16="http://schemas.microsoft.com/office/drawing/2014/main" id="{E8368FEB-D850-4CFD-AD49-73840866907E}"/>
              </a:ext>
            </a:extLst>
          </p:cNvPr>
          <p:cNvCxnSpPr/>
          <p:nvPr/>
        </p:nvCxnSpPr>
        <p:spPr>
          <a:xfrm rot="18893986" flipV="1">
            <a:off x="5913967" y="4645507"/>
            <a:ext cx="249767" cy="249767"/>
          </a:xfrm>
          <a:prstGeom prst="line">
            <a:avLst/>
          </a:prstGeom>
          <a:ln w="12700" cap="flat" cmpd="sng" algn="ctr">
            <a:solidFill>
              <a:schemeClr val="tx1">
                <a:lumMod val="65000"/>
                <a:lumOff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3" name="TextBox 73">
            <a:extLst>
              <a:ext uri="{FF2B5EF4-FFF2-40B4-BE49-F238E27FC236}">
                <a16:creationId xmlns:a16="http://schemas.microsoft.com/office/drawing/2014/main" id="{E62E0B08-D96F-486C-9C40-20C926814C52}"/>
              </a:ext>
            </a:extLst>
          </p:cNvPr>
          <p:cNvSpPr txBox="1">
            <a:spLocks noChangeArrowheads="1"/>
          </p:cNvSpPr>
          <p:nvPr/>
        </p:nvSpPr>
        <p:spPr bwMode="auto">
          <a:xfrm>
            <a:off x="5166784" y="2914074"/>
            <a:ext cx="472016"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nb-NO" altLang="en-US" sz="1333" dirty="0">
                <a:solidFill>
                  <a:schemeClr val="bg1"/>
                </a:solidFill>
              </a:rPr>
              <a:t>S</a:t>
            </a:r>
          </a:p>
        </p:txBody>
      </p:sp>
      <p:sp>
        <p:nvSpPr>
          <p:cNvPr id="44" name="TextBox 74">
            <a:extLst>
              <a:ext uri="{FF2B5EF4-FFF2-40B4-BE49-F238E27FC236}">
                <a16:creationId xmlns:a16="http://schemas.microsoft.com/office/drawing/2014/main" id="{9825A56C-5C73-4E16-A4FE-FD00A88E0067}"/>
              </a:ext>
            </a:extLst>
          </p:cNvPr>
          <p:cNvSpPr txBox="1">
            <a:spLocks noChangeArrowheads="1"/>
          </p:cNvSpPr>
          <p:nvPr/>
        </p:nvSpPr>
        <p:spPr bwMode="auto">
          <a:xfrm>
            <a:off x="6608234" y="2914074"/>
            <a:ext cx="47201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nb-NO" altLang="en-US" sz="1333">
                <a:solidFill>
                  <a:schemeClr val="bg1"/>
                </a:solidFill>
              </a:rPr>
              <a:t>O</a:t>
            </a:r>
          </a:p>
        </p:txBody>
      </p:sp>
      <p:sp>
        <p:nvSpPr>
          <p:cNvPr id="45" name="TextBox 75">
            <a:extLst>
              <a:ext uri="{FF2B5EF4-FFF2-40B4-BE49-F238E27FC236}">
                <a16:creationId xmlns:a16="http://schemas.microsoft.com/office/drawing/2014/main" id="{45B04ACA-8D08-4062-89C1-99BE7189958E}"/>
              </a:ext>
            </a:extLst>
          </p:cNvPr>
          <p:cNvSpPr txBox="1">
            <a:spLocks noChangeArrowheads="1"/>
          </p:cNvSpPr>
          <p:nvPr/>
        </p:nvSpPr>
        <p:spPr bwMode="auto">
          <a:xfrm>
            <a:off x="5166784" y="4336474"/>
            <a:ext cx="472016"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nb-NO" altLang="en-US" sz="1333">
                <a:solidFill>
                  <a:schemeClr val="bg1"/>
                </a:solidFill>
              </a:rPr>
              <a:t>W</a:t>
            </a:r>
          </a:p>
        </p:txBody>
      </p:sp>
      <p:sp>
        <p:nvSpPr>
          <p:cNvPr id="46" name="TextBox 76">
            <a:extLst>
              <a:ext uri="{FF2B5EF4-FFF2-40B4-BE49-F238E27FC236}">
                <a16:creationId xmlns:a16="http://schemas.microsoft.com/office/drawing/2014/main" id="{AD59A17E-4F5E-4B70-A5E6-553B2932A23A}"/>
              </a:ext>
            </a:extLst>
          </p:cNvPr>
          <p:cNvSpPr txBox="1">
            <a:spLocks noChangeArrowheads="1"/>
          </p:cNvSpPr>
          <p:nvPr/>
        </p:nvSpPr>
        <p:spPr bwMode="auto">
          <a:xfrm>
            <a:off x="6608234" y="4336474"/>
            <a:ext cx="47201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nb-NO" altLang="en-US" sz="1333">
                <a:solidFill>
                  <a:schemeClr val="bg1"/>
                </a:solidFill>
              </a:rPr>
              <a:t>T</a:t>
            </a:r>
          </a:p>
        </p:txBody>
      </p:sp>
      <p:sp>
        <p:nvSpPr>
          <p:cNvPr id="47" name="TextBox 79">
            <a:extLst>
              <a:ext uri="{FF2B5EF4-FFF2-40B4-BE49-F238E27FC236}">
                <a16:creationId xmlns:a16="http://schemas.microsoft.com/office/drawing/2014/main" id="{476DAA48-E355-4455-B37B-0CFC13467DDD}"/>
              </a:ext>
            </a:extLst>
          </p:cNvPr>
          <p:cNvSpPr txBox="1">
            <a:spLocks noChangeArrowheads="1"/>
          </p:cNvSpPr>
          <p:nvPr/>
        </p:nvSpPr>
        <p:spPr bwMode="auto">
          <a:xfrm>
            <a:off x="7670800" y="4046490"/>
            <a:ext cx="177800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altLang="en-US" sz="1467" b="1">
                <a:solidFill>
                  <a:schemeClr val="accent2">
                    <a:lumMod val="75000"/>
                  </a:schemeClr>
                </a:solidFill>
                <a:latin typeface="Arial Narrow Bold" pitchFamily="-65" charset="0"/>
              </a:rPr>
              <a:t>THREATS</a:t>
            </a:r>
          </a:p>
        </p:txBody>
      </p:sp>
      <p:sp>
        <p:nvSpPr>
          <p:cNvPr id="48" name="TextBox 27">
            <a:extLst>
              <a:ext uri="{FF2B5EF4-FFF2-40B4-BE49-F238E27FC236}">
                <a16:creationId xmlns:a16="http://schemas.microsoft.com/office/drawing/2014/main" id="{7330AA92-C574-46FE-8C16-5970FF6DBF98}"/>
              </a:ext>
            </a:extLst>
          </p:cNvPr>
          <p:cNvSpPr txBox="1">
            <a:spLocks noChangeArrowheads="1"/>
          </p:cNvSpPr>
          <p:nvPr/>
        </p:nvSpPr>
        <p:spPr bwMode="auto">
          <a:xfrm>
            <a:off x="7688093" y="1944374"/>
            <a:ext cx="3740151"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altLang="en-US" sz="1467" b="1" dirty="0">
                <a:solidFill>
                  <a:schemeClr val="accent2">
                    <a:lumMod val="75000"/>
                  </a:schemeClr>
                </a:solidFill>
                <a:latin typeface="Arial Narrow Bold" pitchFamily="-65" charset="0"/>
              </a:rPr>
              <a:t>OPPORTUNITIES</a:t>
            </a:r>
          </a:p>
        </p:txBody>
      </p:sp>
      <p:cxnSp>
        <p:nvCxnSpPr>
          <p:cNvPr id="49" name="Straight Connector 48">
            <a:extLst>
              <a:ext uri="{FF2B5EF4-FFF2-40B4-BE49-F238E27FC236}">
                <a16:creationId xmlns:a16="http://schemas.microsoft.com/office/drawing/2014/main" id="{ADC85A46-AE77-4B8B-AC57-D95EFE591992}"/>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50" name="Footer Placeholder 5">
            <a:extLst>
              <a:ext uri="{FF2B5EF4-FFF2-40B4-BE49-F238E27FC236}">
                <a16:creationId xmlns:a16="http://schemas.microsoft.com/office/drawing/2014/main" id="{4DC751DB-07BB-451B-ABAA-01976B80080E}"/>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15341555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b="1" dirty="0">
                <a:solidFill>
                  <a:schemeClr val="accent5">
                    <a:lumMod val="75000"/>
                  </a:schemeClr>
                </a:solidFill>
                <a:latin typeface="Century Gothic" panose="020B0502020202020204" pitchFamily="34" charset="0"/>
              </a:rPr>
              <a:t>Future Work:</a:t>
            </a:r>
          </a:p>
        </p:txBody>
      </p:sp>
      <p:sp>
        <p:nvSpPr>
          <p:cNvPr id="6" name="Slide Number Placeholder 5"/>
          <p:cNvSpPr>
            <a:spLocks noGrp="1"/>
          </p:cNvSpPr>
          <p:nvPr>
            <p:ph type="sldNum" sz="quarter" idx="12"/>
          </p:nvPr>
        </p:nvSpPr>
        <p:spPr/>
        <p:txBody>
          <a:bodyPr/>
          <a:lstStyle/>
          <a:p>
            <a:fld id="{4FD2041C-278E-442A-BF5C-FF744CCD675F}" type="slidenum">
              <a:rPr lang="en-US" smtClean="0"/>
              <a:t>83</a:t>
            </a:fld>
            <a:endParaRPr lang="en-US"/>
          </a:p>
        </p:txBody>
      </p:sp>
      <p:cxnSp>
        <p:nvCxnSpPr>
          <p:cNvPr id="7" name="Straight Connector 6">
            <a:extLst>
              <a:ext uri="{FF2B5EF4-FFF2-40B4-BE49-F238E27FC236}">
                <a16:creationId xmlns:a16="http://schemas.microsoft.com/office/drawing/2014/main" id="{86CE08DC-8069-4828-96EA-D87F4DBAD62B}"/>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9" name="Content Placeholder 2">
            <a:extLst>
              <a:ext uri="{FF2B5EF4-FFF2-40B4-BE49-F238E27FC236}">
                <a16:creationId xmlns:a16="http://schemas.microsoft.com/office/drawing/2014/main" id="{D1AEBDC1-A76F-4338-86FF-7DA4DEECD918}"/>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20" name="Content Placeholder 2">
            <a:extLst>
              <a:ext uri="{FF2B5EF4-FFF2-40B4-BE49-F238E27FC236}">
                <a16:creationId xmlns:a16="http://schemas.microsoft.com/office/drawing/2014/main" id="{B779888B-3537-499E-B06E-509A34E633EC}"/>
              </a:ext>
            </a:extLst>
          </p:cNvPr>
          <p:cNvSpPr txBox="1">
            <a:spLocks/>
          </p:cNvSpPr>
          <p:nvPr/>
        </p:nvSpPr>
        <p:spPr>
          <a:xfrm>
            <a:off x="6357731" y="1870075"/>
            <a:ext cx="5267036" cy="43068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67" dirty="0"/>
          </a:p>
        </p:txBody>
      </p:sp>
      <p:sp>
        <p:nvSpPr>
          <p:cNvPr id="37" name="Footer Placeholder 5">
            <a:extLst>
              <a:ext uri="{FF2B5EF4-FFF2-40B4-BE49-F238E27FC236}">
                <a16:creationId xmlns:a16="http://schemas.microsoft.com/office/drawing/2014/main" id="{0351281C-A2D0-4CAE-AA03-6E47548F0D71}"/>
              </a:ext>
            </a:extLst>
          </p:cNvPr>
          <p:cNvSpPr>
            <a:spLocks noGrp="1"/>
          </p:cNvSpPr>
          <p:nvPr>
            <p:ph type="ftr" sz="quarter" idx="11"/>
          </p:nvPr>
        </p:nvSpPr>
        <p:spPr>
          <a:xfrm>
            <a:off x="4038600" y="6356350"/>
            <a:ext cx="4114800" cy="365125"/>
          </a:xfrm>
        </p:spPr>
        <p:txBody>
          <a:bodyPr/>
          <a:lstStyle/>
          <a:p>
            <a:r>
              <a:rPr lang="en-US" dirty="0"/>
              <a:t>Multi-Agent Robotics</a:t>
            </a:r>
          </a:p>
        </p:txBody>
      </p:sp>
      <p:sp>
        <p:nvSpPr>
          <p:cNvPr id="38" name="Content Placeholder 2">
            <a:extLst>
              <a:ext uri="{FF2B5EF4-FFF2-40B4-BE49-F238E27FC236}">
                <a16:creationId xmlns:a16="http://schemas.microsoft.com/office/drawing/2014/main" id="{021B5E6F-14BD-4999-A5E9-CAB535F195EE}"/>
              </a:ext>
            </a:extLst>
          </p:cNvPr>
          <p:cNvSpPr>
            <a:spLocks noGrp="1"/>
          </p:cNvSpPr>
          <p:nvPr>
            <p:ph idx="1"/>
          </p:nvPr>
        </p:nvSpPr>
        <p:spPr>
          <a:xfrm>
            <a:off x="838200" y="1825625"/>
            <a:ext cx="10515600" cy="4351338"/>
          </a:xfrm>
        </p:spPr>
        <p:txBody>
          <a:bodyPr>
            <a:normAutofit/>
          </a:bodyPr>
          <a:lstStyle/>
          <a:p>
            <a:r>
              <a:rPr lang="en-US" sz="2000" dirty="0">
                <a:latin typeface="Century Gothic" panose="020B0502020202020204" pitchFamily="34" charset="0"/>
              </a:rPr>
              <a:t>Equip the robots with manipulators to hold objects. </a:t>
            </a:r>
            <a:br>
              <a:rPr lang="en-US" sz="2000" dirty="0">
                <a:latin typeface="Century Gothic" panose="020B0502020202020204" pitchFamily="34" charset="0"/>
              </a:rPr>
            </a:br>
            <a:endParaRPr lang="en-US" sz="2000" dirty="0">
              <a:latin typeface="Century Gothic" panose="020B0502020202020204" pitchFamily="34" charset="0"/>
            </a:endParaRPr>
          </a:p>
          <a:p>
            <a:r>
              <a:rPr lang="en-US" sz="2000" dirty="0">
                <a:latin typeface="Century Gothic" panose="020B0502020202020204" pitchFamily="34" charset="0"/>
              </a:rPr>
              <a:t>Extend the server coordinating robots in a local environment to a global server on a cloud which enable the system to be installed in different environment for different users having accounts on system cloud. </a:t>
            </a:r>
            <a:br>
              <a:rPr lang="en-US" sz="2000" dirty="0">
                <a:latin typeface="Century Gothic" panose="020B0502020202020204" pitchFamily="34" charset="0"/>
              </a:rPr>
            </a:br>
            <a:endParaRPr lang="en-US" sz="2000" dirty="0">
              <a:latin typeface="Century Gothic" panose="020B0502020202020204" pitchFamily="34" charset="0"/>
            </a:endParaRPr>
          </a:p>
          <a:p>
            <a:r>
              <a:rPr lang="en-US" sz="2000" dirty="0">
                <a:latin typeface="Century Gothic" panose="020B0502020202020204" pitchFamily="34" charset="0"/>
              </a:rPr>
              <a:t>Extend the number of agents in the system to any number according to environment dimensions. </a:t>
            </a:r>
            <a:br>
              <a:rPr lang="en-US" sz="2000" dirty="0">
                <a:latin typeface="Century Gothic" panose="020B0502020202020204" pitchFamily="34" charset="0"/>
              </a:rPr>
            </a:br>
            <a:endParaRPr lang="en-US" sz="2000" dirty="0">
              <a:latin typeface="Century Gothic" panose="020B0502020202020204" pitchFamily="34" charset="0"/>
            </a:endParaRPr>
          </a:p>
          <a:p>
            <a:r>
              <a:rPr lang="en-US" sz="2000" dirty="0">
                <a:latin typeface="Century Gothic" panose="020B0502020202020204" pitchFamily="34" charset="0"/>
              </a:rPr>
              <a:t>Extend the coordination of multi-agent system to heterogeneous robots with different specifications. </a:t>
            </a:r>
          </a:p>
          <a:p>
            <a:pPr marL="0" indent="0">
              <a:buClr>
                <a:schemeClr val="tx2"/>
              </a:buClr>
              <a:buNone/>
            </a:pPr>
            <a:endParaRPr lang="en-GB" altLang="en-US" b="1" dirty="0">
              <a:solidFill>
                <a:schemeClr val="tx1">
                  <a:lumMod val="65000"/>
                  <a:lumOff val="35000"/>
                </a:schemeClr>
              </a:solidFill>
            </a:endParaRPr>
          </a:p>
        </p:txBody>
      </p:sp>
    </p:spTree>
    <p:extLst>
      <p:ext uri="{BB962C8B-B14F-4D97-AF65-F5344CB8AC3E}">
        <p14:creationId xmlns:p14="http://schemas.microsoft.com/office/powerpoint/2010/main" val="105237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Effect transition="in" filter="fade">
                                      <p:cBhvr>
                                        <p:cTn id="7" dur="500"/>
                                        <p:tgtEl>
                                          <p:spTgt spid="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xEl>
                                              <p:pRg st="1" end="1"/>
                                            </p:txEl>
                                          </p:spTgt>
                                        </p:tgtEl>
                                        <p:attrNameLst>
                                          <p:attrName>style.visibility</p:attrName>
                                        </p:attrNameLst>
                                      </p:cBhvr>
                                      <p:to>
                                        <p:strVal val="visible"/>
                                      </p:to>
                                    </p:set>
                                    <p:animEffect transition="in" filter="fade">
                                      <p:cBhvr>
                                        <p:cTn id="12" dur="500"/>
                                        <p:tgtEl>
                                          <p:spTgt spid="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500"/>
                                        <p:tgtEl>
                                          <p:spTgt spid="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8">
                                            <p:txEl>
                                              <p:pRg st="3" end="3"/>
                                            </p:txEl>
                                          </p:spTgt>
                                        </p:tgtEl>
                                        <p:attrNameLst>
                                          <p:attrName>style.visibility</p:attrName>
                                        </p:attrNameLst>
                                      </p:cBhvr>
                                      <p:to>
                                        <p:strVal val="visible"/>
                                      </p:to>
                                    </p:set>
                                    <p:animEffect transition="in" filter="fade">
                                      <p:cBhvr>
                                        <p:cTn id="22" dur="500"/>
                                        <p:tgtEl>
                                          <p:spTgt spid="3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FD2041C-278E-442A-BF5C-FF744CCD675F}" type="slidenum">
              <a:rPr lang="en-US"/>
              <a:pPr/>
              <a:t>84</a:t>
            </a:fld>
            <a:endParaRPr lang="en-US" dirty="0"/>
          </a:p>
        </p:txBody>
      </p:sp>
      <p:sp>
        <p:nvSpPr>
          <p:cNvPr id="5" name="Content Placeholder 4"/>
          <p:cNvSpPr>
            <a:spLocks noGrp="1"/>
          </p:cNvSpPr>
          <p:nvPr>
            <p:ph idx="4294967295"/>
          </p:nvPr>
        </p:nvSpPr>
        <p:spPr>
          <a:xfrm>
            <a:off x="0" y="2198255"/>
            <a:ext cx="12192000" cy="1986396"/>
          </a:xfrm>
        </p:spPr>
        <p:txBody>
          <a:bodyPr>
            <a:noAutofit/>
          </a:bodyPr>
          <a:lstStyle/>
          <a:p>
            <a:pPr marL="0" indent="0" algn="ctr">
              <a:buNone/>
            </a:pPr>
            <a:r>
              <a:rPr lang="en-US" sz="8000" b="1" dirty="0">
                <a:solidFill>
                  <a:schemeClr val="bg1"/>
                </a:solidFill>
              </a:rPr>
              <a:t>Video of Motion</a:t>
            </a:r>
          </a:p>
        </p:txBody>
      </p:sp>
      <p:sp>
        <p:nvSpPr>
          <p:cNvPr id="6" name="Footer Placeholder 5"/>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8065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11227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FD2041C-278E-442A-BF5C-FF744CCD675F}" type="slidenum">
              <a:rPr lang="en-US"/>
              <a:pPr/>
              <a:t>86</a:t>
            </a:fld>
            <a:endParaRPr lang="en-US" dirty="0"/>
          </a:p>
        </p:txBody>
      </p:sp>
      <p:sp>
        <p:nvSpPr>
          <p:cNvPr id="5" name="Content Placeholder 4"/>
          <p:cNvSpPr>
            <a:spLocks noGrp="1"/>
          </p:cNvSpPr>
          <p:nvPr>
            <p:ph idx="4294967295"/>
          </p:nvPr>
        </p:nvSpPr>
        <p:spPr>
          <a:xfrm>
            <a:off x="0" y="2198255"/>
            <a:ext cx="12192000" cy="1986396"/>
          </a:xfrm>
        </p:spPr>
        <p:txBody>
          <a:bodyPr>
            <a:noAutofit/>
          </a:bodyPr>
          <a:lstStyle/>
          <a:p>
            <a:pPr marL="0" indent="0" algn="ctr">
              <a:buNone/>
            </a:pPr>
            <a:r>
              <a:rPr lang="en-US" sz="8000" b="1" dirty="0">
                <a:solidFill>
                  <a:schemeClr val="bg1"/>
                </a:solidFill>
              </a:rPr>
              <a:t>Thank You!</a:t>
            </a:r>
          </a:p>
        </p:txBody>
      </p:sp>
      <p:sp>
        <p:nvSpPr>
          <p:cNvPr id="7" name="Footer Placeholder 5">
            <a:extLst>
              <a:ext uri="{FF2B5EF4-FFF2-40B4-BE49-F238E27FC236}">
                <a16:creationId xmlns:a16="http://schemas.microsoft.com/office/drawing/2014/main" id="{34C92146-DF14-4164-A886-562231C7246D}"/>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453160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accent5">
                    <a:lumMod val="75000"/>
                  </a:schemeClr>
                </a:solidFill>
                <a:latin typeface="Century Gothic" panose="020B0502020202020204" pitchFamily="34" charset="0"/>
              </a:rPr>
              <a:t>SWOT Analysis</a:t>
            </a:r>
          </a:p>
        </p:txBody>
      </p:sp>
      <p:sp>
        <p:nvSpPr>
          <p:cNvPr id="5" name="Slide Number Placeholder 4"/>
          <p:cNvSpPr>
            <a:spLocks noGrp="1"/>
          </p:cNvSpPr>
          <p:nvPr>
            <p:ph type="sldNum" sz="quarter" idx="12"/>
          </p:nvPr>
        </p:nvSpPr>
        <p:spPr/>
        <p:txBody>
          <a:bodyPr/>
          <a:lstStyle/>
          <a:p>
            <a:fld id="{4FD2041C-278E-442A-BF5C-FF744CCD675F}" type="slidenum">
              <a:rPr lang="en-US" smtClean="0"/>
              <a:t>87</a:t>
            </a:fld>
            <a:endParaRPr lang="en-US"/>
          </a:p>
        </p:txBody>
      </p:sp>
      <p:sp>
        <p:nvSpPr>
          <p:cNvPr id="7" name="Rounded Rectangle 6"/>
          <p:cNvSpPr/>
          <p:nvPr/>
        </p:nvSpPr>
        <p:spPr>
          <a:xfrm rot="10800000">
            <a:off x="6093885" y="1758374"/>
            <a:ext cx="4330700" cy="2027767"/>
          </a:xfrm>
          <a:prstGeom prst="roundRect">
            <a:avLst>
              <a:gd name="adj" fmla="val 6883"/>
            </a:avLst>
          </a:prstGeom>
          <a:gradFill flip="none" rotWithShape="1">
            <a:gsLst>
              <a:gs pos="0">
                <a:srgbClr val="FFFFFF"/>
              </a:gs>
              <a:gs pos="100000">
                <a:schemeClr val="bg1">
                  <a:lumMod val="95000"/>
                </a:schemeClr>
              </a:gs>
            </a:gsLst>
            <a:lin ang="16200000" scaled="0"/>
            <a:tileRect/>
          </a:gradFill>
          <a:ln w="635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ltLang="en-US" sz="2400">
              <a:solidFill>
                <a:srgbClr val="FFFFFF"/>
              </a:solidFill>
              <a:ea typeface="ＭＳ Ｐゴシック" charset="-128"/>
            </a:endParaRPr>
          </a:p>
        </p:txBody>
      </p:sp>
      <p:sp>
        <p:nvSpPr>
          <p:cNvPr id="8" name="Rounded Rectangle 7"/>
          <p:cNvSpPr/>
          <p:nvPr/>
        </p:nvSpPr>
        <p:spPr>
          <a:xfrm rot="10800000">
            <a:off x="6093319" y="3859973"/>
            <a:ext cx="4331687" cy="2026815"/>
          </a:xfrm>
          <a:prstGeom prst="roundRect">
            <a:avLst>
              <a:gd name="adj" fmla="val 6883"/>
            </a:avLst>
          </a:prstGeom>
          <a:gradFill flip="none" rotWithShape="1">
            <a:gsLst>
              <a:gs pos="0">
                <a:srgbClr val="FFFFFF"/>
              </a:gs>
              <a:gs pos="100000">
                <a:schemeClr val="bg1">
                  <a:lumMod val="95000"/>
                </a:schemeClr>
              </a:gs>
            </a:gsLst>
            <a:lin ang="16200000" scaled="0"/>
            <a:tileRect/>
          </a:gradFill>
          <a:ln w="6350" cap="flat" cmpd="sng" algn="ctr">
            <a:solidFill>
              <a:schemeClr val="bg1">
                <a:lumMod val="85000"/>
              </a:schemeClr>
            </a:solidFill>
            <a:prstDash val="solid"/>
            <a:round/>
            <a:headEnd type="none" w="med" len="med"/>
            <a:tailEnd type="none" w="med" len="med"/>
          </a:ln>
          <a:effectLst>
            <a:reflection blurRad="6350" stA="50000" endA="300" endPos="550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nb-NO" sz="2400" dirty="0"/>
          </a:p>
        </p:txBody>
      </p:sp>
      <p:sp>
        <p:nvSpPr>
          <p:cNvPr id="9" name="Rounded Rectangle 8"/>
          <p:cNvSpPr/>
          <p:nvPr/>
        </p:nvSpPr>
        <p:spPr>
          <a:xfrm>
            <a:off x="1713514" y="3859973"/>
            <a:ext cx="4331687" cy="2026815"/>
          </a:xfrm>
          <a:prstGeom prst="roundRect">
            <a:avLst>
              <a:gd name="adj" fmla="val 6883"/>
            </a:avLst>
          </a:prstGeom>
          <a:gradFill flip="none" rotWithShape="1">
            <a:gsLst>
              <a:gs pos="0">
                <a:srgbClr val="FFFFFF"/>
              </a:gs>
              <a:gs pos="100000">
                <a:schemeClr val="bg1">
                  <a:lumMod val="95000"/>
                </a:schemeClr>
              </a:gs>
            </a:gsLst>
            <a:lin ang="5400000" scaled="0"/>
            <a:tileRect/>
          </a:gradFill>
          <a:ln w="6350" cap="flat" cmpd="sng" algn="ctr">
            <a:solidFill>
              <a:schemeClr val="bg1">
                <a:lumMod val="85000"/>
              </a:schemeClr>
            </a:solidFill>
            <a:prstDash val="solid"/>
            <a:round/>
            <a:headEnd type="none" w="med" len="med"/>
            <a:tailEnd type="none" w="med" len="med"/>
          </a:ln>
          <a:effectLst>
            <a:reflection blurRad="6350" stA="91000" endA="300" endPos="55000" dir="5400000" sy="-100000" algn="bl" rotWithShape="0"/>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nb-NO" sz="2400" dirty="0"/>
          </a:p>
        </p:txBody>
      </p:sp>
      <p:sp>
        <p:nvSpPr>
          <p:cNvPr id="11" name="Rounded Rectangle 10"/>
          <p:cNvSpPr/>
          <p:nvPr/>
        </p:nvSpPr>
        <p:spPr>
          <a:xfrm>
            <a:off x="1714501" y="1758374"/>
            <a:ext cx="4330700" cy="2027767"/>
          </a:xfrm>
          <a:prstGeom prst="roundRect">
            <a:avLst>
              <a:gd name="adj" fmla="val 6883"/>
            </a:avLst>
          </a:prstGeom>
          <a:gradFill flip="none" rotWithShape="1">
            <a:gsLst>
              <a:gs pos="0">
                <a:srgbClr val="FFFFFF"/>
              </a:gs>
              <a:gs pos="100000">
                <a:schemeClr val="bg1">
                  <a:lumMod val="95000"/>
                </a:schemeClr>
              </a:gs>
            </a:gsLst>
            <a:lin ang="5400000" scaled="0"/>
            <a:tileRect/>
          </a:gradFill>
          <a:ln w="6350" cap="flat" cmpd="sng" algn="ctr">
            <a:solidFill>
              <a:schemeClr val="bg1">
                <a:lumMod val="85000"/>
              </a:schemeClr>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ltLang="en-US" sz="2400">
              <a:solidFill>
                <a:srgbClr val="FFFFFF"/>
              </a:solidFill>
              <a:ea typeface="ＭＳ Ｐゴシック" charset="-128"/>
            </a:endParaRPr>
          </a:p>
        </p:txBody>
      </p:sp>
      <p:sp>
        <p:nvSpPr>
          <p:cNvPr id="12" name="TextBox 16"/>
          <p:cNvSpPr txBox="1">
            <a:spLocks noChangeArrowheads="1"/>
          </p:cNvSpPr>
          <p:nvPr/>
        </p:nvSpPr>
        <p:spPr bwMode="auto">
          <a:xfrm>
            <a:off x="2101851" y="4383040"/>
            <a:ext cx="3251200" cy="70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buFont typeface="Arial" charset="0"/>
              <a:buChar char="•"/>
            </a:pPr>
            <a:r>
              <a:rPr lang="en-GB" altLang="en-US" sz="1333" dirty="0">
                <a:solidFill>
                  <a:srgbClr val="595959"/>
                </a:solidFill>
              </a:rPr>
              <a:t>Lack of accurate sensors.</a:t>
            </a:r>
          </a:p>
          <a:p>
            <a:pPr>
              <a:buFont typeface="Arial" charset="0"/>
              <a:buChar char="•"/>
            </a:pPr>
            <a:r>
              <a:rPr lang="en-GB" altLang="en-US" sz="1333" dirty="0">
                <a:solidFill>
                  <a:srgbClr val="595959"/>
                </a:solidFill>
              </a:rPr>
              <a:t>.</a:t>
            </a:r>
          </a:p>
          <a:p>
            <a:pPr>
              <a:buFont typeface="Arial" charset="0"/>
              <a:buChar char="•"/>
            </a:pPr>
            <a:endParaRPr lang="en-GB" altLang="en-US" sz="1333" dirty="0">
              <a:solidFill>
                <a:srgbClr val="595959"/>
              </a:solidFill>
            </a:endParaRPr>
          </a:p>
        </p:txBody>
      </p:sp>
      <p:sp>
        <p:nvSpPr>
          <p:cNvPr id="13" name="TextBox 17"/>
          <p:cNvSpPr txBox="1">
            <a:spLocks noChangeArrowheads="1"/>
          </p:cNvSpPr>
          <p:nvPr/>
        </p:nvSpPr>
        <p:spPr bwMode="auto">
          <a:xfrm>
            <a:off x="2101852" y="2262141"/>
            <a:ext cx="3222777"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82549" indent="-82549">
              <a:buFont typeface="Arial" charset="0"/>
              <a:buChar char="•"/>
            </a:pPr>
            <a:r>
              <a:rPr lang="en-US" altLang="en-US" sz="1333" dirty="0">
                <a:solidFill>
                  <a:srgbClr val="595959"/>
                </a:solidFill>
              </a:rPr>
              <a:t>Suitable for real production.</a:t>
            </a:r>
            <a:endParaRPr lang="en-GB" altLang="en-US" sz="1333" dirty="0">
              <a:solidFill>
                <a:srgbClr val="595959"/>
              </a:solidFill>
            </a:endParaRPr>
          </a:p>
          <a:p>
            <a:pPr marL="82549" indent="-82549">
              <a:buFont typeface="Arial" charset="0"/>
              <a:buChar char="•"/>
            </a:pPr>
            <a:r>
              <a:rPr lang="en-US" altLang="en-US" sz="1333" dirty="0">
                <a:solidFill>
                  <a:srgbClr val="595959"/>
                </a:solidFill>
              </a:rPr>
              <a:t>Cross platform.</a:t>
            </a:r>
          </a:p>
          <a:p>
            <a:pPr marL="82549" indent="-82549">
              <a:buFont typeface="Arial" charset="0"/>
              <a:buChar char="•"/>
            </a:pPr>
            <a:r>
              <a:rPr lang="en-GB" altLang="en-US" sz="1333" dirty="0">
                <a:solidFill>
                  <a:srgbClr val="595959"/>
                </a:solidFill>
              </a:rPr>
              <a:t>Not restricted to environment.</a:t>
            </a:r>
          </a:p>
          <a:p>
            <a:pPr marL="82549" indent="-82549">
              <a:buFont typeface="Arial" charset="0"/>
              <a:buChar char="•"/>
            </a:pPr>
            <a:endParaRPr lang="en-GB" altLang="en-US" sz="1333" dirty="0">
              <a:solidFill>
                <a:srgbClr val="595959"/>
              </a:solidFill>
            </a:endParaRPr>
          </a:p>
        </p:txBody>
      </p:sp>
      <p:sp>
        <p:nvSpPr>
          <p:cNvPr id="14" name="TextBox 18"/>
          <p:cNvSpPr txBox="1">
            <a:spLocks noChangeArrowheads="1"/>
          </p:cNvSpPr>
          <p:nvPr/>
        </p:nvSpPr>
        <p:spPr bwMode="auto">
          <a:xfrm>
            <a:off x="7670800" y="4383040"/>
            <a:ext cx="3251200" cy="502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buFont typeface="Arial" charset="0"/>
              <a:buChar char="•"/>
            </a:pPr>
            <a:r>
              <a:rPr lang="en-GB" altLang="en-US" sz="1333" dirty="0">
                <a:solidFill>
                  <a:srgbClr val="595959"/>
                </a:solidFill>
              </a:rPr>
              <a:t>Use of heterogeneous robots. </a:t>
            </a:r>
          </a:p>
          <a:p>
            <a:pPr>
              <a:buFont typeface="Arial" charset="0"/>
              <a:buChar char="•"/>
            </a:pPr>
            <a:r>
              <a:rPr lang="en-GB" altLang="en-US" sz="1333" dirty="0">
                <a:solidFill>
                  <a:srgbClr val="595959"/>
                </a:solidFill>
              </a:rPr>
              <a:t>Inertia effect of heavy loads.</a:t>
            </a:r>
          </a:p>
        </p:txBody>
      </p:sp>
      <p:sp>
        <p:nvSpPr>
          <p:cNvPr id="15" name="TextBox 19"/>
          <p:cNvSpPr txBox="1">
            <a:spLocks noChangeArrowheads="1"/>
          </p:cNvSpPr>
          <p:nvPr/>
        </p:nvSpPr>
        <p:spPr bwMode="auto">
          <a:xfrm>
            <a:off x="7670800" y="2262140"/>
            <a:ext cx="3251200" cy="91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buFont typeface="Arial" charset="0"/>
              <a:buChar char="•"/>
            </a:pPr>
            <a:r>
              <a:rPr lang="en-GB" altLang="en-US" sz="1333" dirty="0">
                <a:solidFill>
                  <a:srgbClr val="595959"/>
                </a:solidFill>
              </a:rPr>
              <a:t>This is an example text. </a:t>
            </a:r>
          </a:p>
          <a:p>
            <a:pPr>
              <a:buFont typeface="Arial" charset="0"/>
              <a:buChar char="•"/>
            </a:pPr>
            <a:r>
              <a:rPr lang="en-GB" altLang="en-US" sz="1333" dirty="0">
                <a:solidFill>
                  <a:srgbClr val="595959"/>
                </a:solidFill>
              </a:rPr>
              <a:t>Please fill in your own text </a:t>
            </a:r>
          </a:p>
          <a:p>
            <a:pPr>
              <a:buFont typeface="Arial" charset="0"/>
              <a:buChar char="•"/>
            </a:pPr>
            <a:r>
              <a:rPr lang="en-GB" altLang="en-US" sz="1333" dirty="0">
                <a:solidFill>
                  <a:srgbClr val="595959"/>
                </a:solidFill>
              </a:rPr>
              <a:t>This is an example</a:t>
            </a:r>
          </a:p>
          <a:p>
            <a:pPr>
              <a:buFont typeface="Arial" charset="0"/>
              <a:buChar char="•"/>
            </a:pPr>
            <a:r>
              <a:rPr lang="en-GB" altLang="en-US" sz="1333" dirty="0">
                <a:solidFill>
                  <a:srgbClr val="595959"/>
                </a:solidFill>
              </a:rPr>
              <a:t>Please fill in your own text</a:t>
            </a:r>
          </a:p>
        </p:txBody>
      </p:sp>
      <p:sp>
        <p:nvSpPr>
          <p:cNvPr id="17" name="TextBox 24"/>
          <p:cNvSpPr txBox="1">
            <a:spLocks noChangeArrowheads="1"/>
          </p:cNvSpPr>
          <p:nvPr/>
        </p:nvSpPr>
        <p:spPr bwMode="auto">
          <a:xfrm>
            <a:off x="2122088" y="1944374"/>
            <a:ext cx="3740149"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altLang="en-US" sz="1467" b="1" dirty="0">
                <a:solidFill>
                  <a:schemeClr val="accent2">
                    <a:lumMod val="75000"/>
                  </a:schemeClr>
                </a:solidFill>
                <a:latin typeface="Arial Narrow Bold" pitchFamily="-65" charset="0"/>
              </a:rPr>
              <a:t>STRENGTHS</a:t>
            </a:r>
          </a:p>
          <a:p>
            <a:pPr>
              <a:buFont typeface="Wingdings" pitchFamily="-65" charset="2"/>
              <a:buChar char="ü"/>
            </a:pPr>
            <a:endParaRPr lang="en-GB" altLang="en-US" sz="1467" dirty="0">
              <a:solidFill>
                <a:schemeClr val="accent2">
                  <a:lumMod val="75000"/>
                </a:schemeClr>
              </a:solidFill>
            </a:endParaRPr>
          </a:p>
        </p:txBody>
      </p:sp>
      <p:sp>
        <p:nvSpPr>
          <p:cNvPr id="18" name="TextBox 25"/>
          <p:cNvSpPr txBox="1">
            <a:spLocks noChangeArrowheads="1"/>
          </p:cNvSpPr>
          <p:nvPr/>
        </p:nvSpPr>
        <p:spPr bwMode="auto">
          <a:xfrm>
            <a:off x="2101851" y="4033790"/>
            <a:ext cx="3740149"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altLang="en-US" sz="1467" b="1" dirty="0">
                <a:solidFill>
                  <a:schemeClr val="accent2">
                    <a:lumMod val="75000"/>
                  </a:schemeClr>
                </a:solidFill>
                <a:latin typeface="Arial Narrow Bold" pitchFamily="-65" charset="0"/>
              </a:rPr>
              <a:t>WEAKNESSES</a:t>
            </a:r>
          </a:p>
        </p:txBody>
      </p:sp>
      <p:sp>
        <p:nvSpPr>
          <p:cNvPr id="19" name="Ellipse 83"/>
          <p:cNvSpPr/>
          <p:nvPr/>
        </p:nvSpPr>
        <p:spPr bwMode="auto">
          <a:xfrm rot="1356468">
            <a:off x="5305626" y="3103417"/>
            <a:ext cx="1524591" cy="1525353"/>
          </a:xfrm>
          <a:prstGeom prst="ellipse">
            <a:avLst/>
          </a:prstGeom>
          <a:solidFill>
            <a:schemeClr val="accent4">
              <a:lumMod val="20000"/>
              <a:lumOff val="80000"/>
            </a:schemeClr>
          </a:solidFill>
          <a:ln w="12700">
            <a:solidFill>
              <a:srgbClr val="AECD71"/>
            </a:solidFill>
          </a:ln>
          <a:effectLst/>
          <a:scene3d>
            <a:camera prst="orthographicFront">
              <a:rot lat="0" lon="0" rev="0"/>
            </a:camera>
            <a:lightRig rig="threePt" dir="t">
              <a:rot lat="0" lon="0" rev="1200000"/>
            </a:lightRig>
          </a:scene3d>
          <a:sp3d/>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n-US" altLang="en-US" sz="2400">
              <a:solidFill>
                <a:srgbClr val="FFFFFF"/>
              </a:solidFill>
            </a:endParaRPr>
          </a:p>
        </p:txBody>
      </p:sp>
      <p:sp>
        <p:nvSpPr>
          <p:cNvPr id="20" name="Ellipse 84"/>
          <p:cNvSpPr>
            <a:spLocks noChangeArrowheads="1"/>
          </p:cNvSpPr>
          <p:nvPr/>
        </p:nvSpPr>
        <p:spPr bwMode="auto">
          <a:xfrm>
            <a:off x="5486934" y="3033724"/>
            <a:ext cx="1209188" cy="896789"/>
          </a:xfrm>
          <a:prstGeom prst="ellipse">
            <a:avLst/>
          </a:prstGeom>
          <a:gradFill rotWithShape="1">
            <a:gsLst>
              <a:gs pos="0">
                <a:schemeClr val="bg1">
                  <a:alpha val="80000"/>
                </a:schemeClr>
              </a:gs>
              <a:gs pos="100000">
                <a:schemeClr val="bg1">
                  <a:lumMod val="85000"/>
                  <a:alpha val="0"/>
                </a:schemeClr>
              </a:gs>
            </a:gsLst>
            <a:lin ang="5400000"/>
          </a:gradFill>
          <a:ln w="9525">
            <a:noFill/>
            <a:round/>
            <a:headEnd/>
            <a:tailEnd/>
          </a:ln>
          <a:effectLst>
            <a:softEdge rad="127000"/>
          </a:effectLst>
        </p:spPr>
        <p:txBody>
          <a:bodyPr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buFont typeface="Calibri" charset="0"/>
              <a:buAutoNum type="arabicPeriod"/>
            </a:pPr>
            <a:endParaRPr lang="en-US" altLang="en-US" sz="2400">
              <a:solidFill>
                <a:srgbClr val="FFFFFF"/>
              </a:solidFill>
            </a:endParaRPr>
          </a:p>
        </p:txBody>
      </p:sp>
      <p:grpSp>
        <p:nvGrpSpPr>
          <p:cNvPr id="21" name="Måne 85"/>
          <p:cNvGrpSpPr>
            <a:grpSpLocks/>
          </p:cNvGrpSpPr>
          <p:nvPr/>
        </p:nvGrpSpPr>
        <p:grpSpPr bwMode="auto">
          <a:xfrm>
            <a:off x="5346700" y="3970290"/>
            <a:ext cx="1382184" cy="681567"/>
            <a:chOff x="4047744" y="3596640"/>
            <a:chExt cx="1036320" cy="512064"/>
          </a:xfrm>
        </p:grpSpPr>
        <p:pic>
          <p:nvPicPr>
            <p:cNvPr id="50" name="Måne 8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7744" y="3596640"/>
              <a:ext cx="1036320"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Text Box 31"/>
            <p:cNvSpPr txBox="1">
              <a:spLocks noChangeArrowheads="1"/>
            </p:cNvSpPr>
            <p:nvPr/>
          </p:nvSpPr>
          <p:spPr bwMode="auto">
            <a:xfrm rot="-5047903">
              <a:off x="4497996" y="3876981"/>
              <a:ext cx="59547" cy="337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endParaRPr lang="en-US" altLang="en-US" sz="2400">
                <a:solidFill>
                  <a:srgbClr val="FFFFFF"/>
                </a:solidFill>
              </a:endParaRPr>
            </a:p>
          </p:txBody>
        </p:sp>
      </p:grpSp>
      <p:sp>
        <p:nvSpPr>
          <p:cNvPr id="22" name="Freeform 21"/>
          <p:cNvSpPr>
            <a:spLocks noEditPoints="1"/>
          </p:cNvSpPr>
          <p:nvPr/>
        </p:nvSpPr>
        <p:spPr bwMode="auto">
          <a:xfrm rot="2693986">
            <a:off x="4924981" y="2676587"/>
            <a:ext cx="2289039" cy="2289039"/>
          </a:xfrm>
          <a:custGeom>
            <a:avLst/>
            <a:gdLst/>
            <a:ahLst/>
            <a:cxnLst>
              <a:cxn ang="0">
                <a:pos x="746" y="1752"/>
              </a:cxn>
              <a:cxn ang="0">
                <a:pos x="538" y="1692"/>
              </a:cxn>
              <a:cxn ang="0">
                <a:pos x="354" y="1586"/>
              </a:cxn>
              <a:cxn ang="0">
                <a:pos x="202" y="1440"/>
              </a:cxn>
              <a:cxn ang="0">
                <a:pos x="88" y="1262"/>
              </a:cxn>
              <a:cxn ang="0">
                <a:pos x="18" y="1058"/>
              </a:cxn>
              <a:cxn ang="0">
                <a:pos x="0" y="880"/>
              </a:cxn>
              <a:cxn ang="0">
                <a:pos x="26" y="664"/>
              </a:cxn>
              <a:cxn ang="0">
                <a:pos x="102" y="468"/>
              </a:cxn>
              <a:cxn ang="0">
                <a:pos x="220" y="298"/>
              </a:cxn>
              <a:cxn ang="0">
                <a:pos x="384" y="486"/>
              </a:cxn>
              <a:cxn ang="0">
                <a:pos x="306" y="612"/>
              </a:cxn>
              <a:cxn ang="0">
                <a:pos x="258" y="756"/>
              </a:cxn>
              <a:cxn ang="0">
                <a:pos x="246" y="880"/>
              </a:cxn>
              <a:cxn ang="0">
                <a:pos x="266" y="1038"/>
              </a:cxn>
              <a:cxn ang="0">
                <a:pos x="322" y="1182"/>
              </a:cxn>
              <a:cxn ang="0">
                <a:pos x="410" y="1306"/>
              </a:cxn>
              <a:cxn ang="0">
                <a:pos x="268" y="1512"/>
              </a:cxn>
              <a:cxn ang="0">
                <a:pos x="510" y="1396"/>
              </a:cxn>
              <a:cxn ang="0">
                <a:pos x="640" y="1468"/>
              </a:cxn>
              <a:cxn ang="0">
                <a:pos x="786" y="1508"/>
              </a:cxn>
              <a:cxn ang="0">
                <a:pos x="912" y="1514"/>
              </a:cxn>
              <a:cxn ang="0">
                <a:pos x="1066" y="1488"/>
              </a:cxn>
              <a:cxn ang="0">
                <a:pos x="1202" y="1428"/>
              </a:cxn>
              <a:cxn ang="0">
                <a:pos x="1320" y="1338"/>
              </a:cxn>
              <a:cxn ang="0">
                <a:pos x="1332" y="1328"/>
              </a:cxn>
              <a:cxn ang="0">
                <a:pos x="1408" y="1234"/>
              </a:cxn>
              <a:cxn ang="0">
                <a:pos x="1478" y="1098"/>
              </a:cxn>
              <a:cxn ang="0">
                <a:pos x="1512" y="944"/>
              </a:cxn>
              <a:cxn ang="0">
                <a:pos x="1514" y="816"/>
              </a:cxn>
              <a:cxn ang="0">
                <a:pos x="1480" y="666"/>
              </a:cxn>
              <a:cxn ang="0">
                <a:pos x="1412" y="532"/>
              </a:cxn>
              <a:cxn ang="0">
                <a:pos x="1512" y="266"/>
              </a:cxn>
              <a:cxn ang="0">
                <a:pos x="1616" y="396"/>
              </a:cxn>
              <a:cxn ang="0">
                <a:pos x="1710" y="582"/>
              </a:cxn>
              <a:cxn ang="0">
                <a:pos x="1758" y="792"/>
              </a:cxn>
              <a:cxn ang="0">
                <a:pos x="1758" y="970"/>
              </a:cxn>
              <a:cxn ang="0">
                <a:pos x="1708" y="1184"/>
              </a:cxn>
              <a:cxn ang="0">
                <a:pos x="1612" y="1372"/>
              </a:cxn>
              <a:cxn ang="0">
                <a:pos x="1474" y="1532"/>
              </a:cxn>
              <a:cxn ang="0">
                <a:pos x="1302" y="1654"/>
              </a:cxn>
              <a:cxn ang="0">
                <a:pos x="1102" y="1734"/>
              </a:cxn>
              <a:cxn ang="0">
                <a:pos x="882" y="1762"/>
              </a:cxn>
              <a:cxn ang="0">
                <a:pos x="274" y="242"/>
              </a:cxn>
              <a:cxn ang="0">
                <a:pos x="414" y="134"/>
              </a:cxn>
              <a:cxn ang="0">
                <a:pos x="574" y="54"/>
              </a:cxn>
              <a:cxn ang="0">
                <a:pos x="752" y="8"/>
              </a:cxn>
              <a:cxn ang="0">
                <a:pos x="882" y="0"/>
              </a:cxn>
              <a:cxn ang="0">
                <a:pos x="1080" y="22"/>
              </a:cxn>
              <a:cxn ang="0">
                <a:pos x="1250" y="80"/>
              </a:cxn>
              <a:cxn ang="0">
                <a:pos x="1400" y="168"/>
              </a:cxn>
              <a:cxn ang="0">
                <a:pos x="1506" y="260"/>
              </a:cxn>
              <a:cxn ang="0">
                <a:pos x="1284" y="388"/>
              </a:cxn>
              <a:cxn ang="0">
                <a:pos x="1154" y="308"/>
              </a:cxn>
              <a:cxn ang="0">
                <a:pos x="1008" y="258"/>
              </a:cxn>
              <a:cxn ang="0">
                <a:pos x="882" y="246"/>
              </a:cxn>
              <a:cxn ang="0">
                <a:pos x="724" y="266"/>
              </a:cxn>
              <a:cxn ang="0">
                <a:pos x="580" y="322"/>
              </a:cxn>
              <a:cxn ang="0">
                <a:pos x="456" y="408"/>
              </a:cxn>
              <a:cxn ang="0">
                <a:pos x="428" y="436"/>
              </a:cxn>
            </a:cxnLst>
            <a:rect l="0" t="0" r="r" b="b"/>
            <a:pathLst>
              <a:path w="1762" h="1762">
                <a:moveTo>
                  <a:pt x="882" y="1762"/>
                </a:moveTo>
                <a:lnTo>
                  <a:pt x="882" y="1762"/>
                </a:lnTo>
                <a:lnTo>
                  <a:pt x="836" y="1760"/>
                </a:lnTo>
                <a:lnTo>
                  <a:pt x="792" y="1756"/>
                </a:lnTo>
                <a:lnTo>
                  <a:pt x="746" y="1752"/>
                </a:lnTo>
                <a:lnTo>
                  <a:pt x="704" y="1744"/>
                </a:lnTo>
                <a:lnTo>
                  <a:pt x="660" y="1734"/>
                </a:lnTo>
                <a:lnTo>
                  <a:pt x="620" y="1722"/>
                </a:lnTo>
                <a:lnTo>
                  <a:pt x="578" y="1708"/>
                </a:lnTo>
                <a:lnTo>
                  <a:pt x="538" y="1692"/>
                </a:lnTo>
                <a:lnTo>
                  <a:pt x="500" y="1674"/>
                </a:lnTo>
                <a:lnTo>
                  <a:pt x="462" y="1654"/>
                </a:lnTo>
                <a:lnTo>
                  <a:pt x="424" y="1634"/>
                </a:lnTo>
                <a:lnTo>
                  <a:pt x="388" y="1610"/>
                </a:lnTo>
                <a:lnTo>
                  <a:pt x="354" y="1586"/>
                </a:lnTo>
                <a:lnTo>
                  <a:pt x="320" y="1560"/>
                </a:lnTo>
                <a:lnTo>
                  <a:pt x="288" y="1532"/>
                </a:lnTo>
                <a:lnTo>
                  <a:pt x="258" y="1504"/>
                </a:lnTo>
                <a:lnTo>
                  <a:pt x="230" y="1472"/>
                </a:lnTo>
                <a:lnTo>
                  <a:pt x="202" y="1440"/>
                </a:lnTo>
                <a:lnTo>
                  <a:pt x="176" y="1408"/>
                </a:lnTo>
                <a:lnTo>
                  <a:pt x="150" y="1372"/>
                </a:lnTo>
                <a:lnTo>
                  <a:pt x="128" y="1338"/>
                </a:lnTo>
                <a:lnTo>
                  <a:pt x="106" y="1300"/>
                </a:lnTo>
                <a:lnTo>
                  <a:pt x="88" y="1262"/>
                </a:lnTo>
                <a:lnTo>
                  <a:pt x="70" y="1224"/>
                </a:lnTo>
                <a:lnTo>
                  <a:pt x="54" y="1184"/>
                </a:lnTo>
                <a:lnTo>
                  <a:pt x="40" y="1142"/>
                </a:lnTo>
                <a:lnTo>
                  <a:pt x="28" y="1100"/>
                </a:lnTo>
                <a:lnTo>
                  <a:pt x="18" y="1058"/>
                </a:lnTo>
                <a:lnTo>
                  <a:pt x="10" y="1014"/>
                </a:lnTo>
                <a:lnTo>
                  <a:pt x="4" y="970"/>
                </a:lnTo>
                <a:lnTo>
                  <a:pt x="2" y="926"/>
                </a:lnTo>
                <a:lnTo>
                  <a:pt x="0" y="880"/>
                </a:lnTo>
                <a:lnTo>
                  <a:pt x="0" y="880"/>
                </a:lnTo>
                <a:lnTo>
                  <a:pt x="2" y="836"/>
                </a:lnTo>
                <a:lnTo>
                  <a:pt x="4" y="792"/>
                </a:lnTo>
                <a:lnTo>
                  <a:pt x="10" y="748"/>
                </a:lnTo>
                <a:lnTo>
                  <a:pt x="18" y="706"/>
                </a:lnTo>
                <a:lnTo>
                  <a:pt x="26" y="664"/>
                </a:lnTo>
                <a:lnTo>
                  <a:pt x="38" y="624"/>
                </a:lnTo>
                <a:lnTo>
                  <a:pt x="52" y="584"/>
                </a:lnTo>
                <a:lnTo>
                  <a:pt x="66" y="544"/>
                </a:lnTo>
                <a:lnTo>
                  <a:pt x="84" y="506"/>
                </a:lnTo>
                <a:lnTo>
                  <a:pt x="102" y="468"/>
                </a:lnTo>
                <a:lnTo>
                  <a:pt x="122" y="432"/>
                </a:lnTo>
                <a:lnTo>
                  <a:pt x="144" y="396"/>
                </a:lnTo>
                <a:lnTo>
                  <a:pt x="168" y="362"/>
                </a:lnTo>
                <a:lnTo>
                  <a:pt x="194" y="330"/>
                </a:lnTo>
                <a:lnTo>
                  <a:pt x="220" y="298"/>
                </a:lnTo>
                <a:lnTo>
                  <a:pt x="248" y="268"/>
                </a:lnTo>
                <a:lnTo>
                  <a:pt x="422" y="442"/>
                </a:lnTo>
                <a:lnTo>
                  <a:pt x="422" y="442"/>
                </a:lnTo>
                <a:lnTo>
                  <a:pt x="402" y="464"/>
                </a:lnTo>
                <a:lnTo>
                  <a:pt x="384" y="486"/>
                </a:lnTo>
                <a:lnTo>
                  <a:pt x="366" y="510"/>
                </a:lnTo>
                <a:lnTo>
                  <a:pt x="348" y="534"/>
                </a:lnTo>
                <a:lnTo>
                  <a:pt x="332" y="560"/>
                </a:lnTo>
                <a:lnTo>
                  <a:pt x="318" y="586"/>
                </a:lnTo>
                <a:lnTo>
                  <a:pt x="306" y="612"/>
                </a:lnTo>
                <a:lnTo>
                  <a:pt x="294" y="640"/>
                </a:lnTo>
                <a:lnTo>
                  <a:pt x="282" y="668"/>
                </a:lnTo>
                <a:lnTo>
                  <a:pt x="274" y="696"/>
                </a:lnTo>
                <a:lnTo>
                  <a:pt x="264" y="726"/>
                </a:lnTo>
                <a:lnTo>
                  <a:pt x="258" y="756"/>
                </a:lnTo>
                <a:lnTo>
                  <a:pt x="254" y="786"/>
                </a:lnTo>
                <a:lnTo>
                  <a:pt x="250" y="818"/>
                </a:lnTo>
                <a:lnTo>
                  <a:pt x="246" y="848"/>
                </a:lnTo>
                <a:lnTo>
                  <a:pt x="246" y="880"/>
                </a:lnTo>
                <a:lnTo>
                  <a:pt x="246" y="880"/>
                </a:lnTo>
                <a:lnTo>
                  <a:pt x="246" y="912"/>
                </a:lnTo>
                <a:lnTo>
                  <a:pt x="250" y="944"/>
                </a:lnTo>
                <a:lnTo>
                  <a:pt x="254" y="976"/>
                </a:lnTo>
                <a:lnTo>
                  <a:pt x="258" y="1008"/>
                </a:lnTo>
                <a:lnTo>
                  <a:pt x="266" y="1038"/>
                </a:lnTo>
                <a:lnTo>
                  <a:pt x="274" y="1068"/>
                </a:lnTo>
                <a:lnTo>
                  <a:pt x="284" y="1098"/>
                </a:lnTo>
                <a:lnTo>
                  <a:pt x="296" y="1126"/>
                </a:lnTo>
                <a:lnTo>
                  <a:pt x="308" y="1154"/>
                </a:lnTo>
                <a:lnTo>
                  <a:pt x="322" y="1182"/>
                </a:lnTo>
                <a:lnTo>
                  <a:pt x="336" y="1208"/>
                </a:lnTo>
                <a:lnTo>
                  <a:pt x="354" y="1234"/>
                </a:lnTo>
                <a:lnTo>
                  <a:pt x="370" y="1258"/>
                </a:lnTo>
                <a:lnTo>
                  <a:pt x="390" y="1282"/>
                </a:lnTo>
                <a:lnTo>
                  <a:pt x="410" y="1306"/>
                </a:lnTo>
                <a:lnTo>
                  <a:pt x="430" y="1328"/>
                </a:lnTo>
                <a:lnTo>
                  <a:pt x="256" y="1500"/>
                </a:lnTo>
                <a:lnTo>
                  <a:pt x="262" y="1506"/>
                </a:lnTo>
                <a:lnTo>
                  <a:pt x="262" y="1506"/>
                </a:lnTo>
                <a:lnTo>
                  <a:pt x="268" y="1512"/>
                </a:lnTo>
                <a:lnTo>
                  <a:pt x="442" y="1338"/>
                </a:lnTo>
                <a:lnTo>
                  <a:pt x="442" y="1338"/>
                </a:lnTo>
                <a:lnTo>
                  <a:pt x="464" y="1358"/>
                </a:lnTo>
                <a:lnTo>
                  <a:pt x="486" y="1378"/>
                </a:lnTo>
                <a:lnTo>
                  <a:pt x="510" y="1396"/>
                </a:lnTo>
                <a:lnTo>
                  <a:pt x="534" y="1412"/>
                </a:lnTo>
                <a:lnTo>
                  <a:pt x="560" y="1428"/>
                </a:lnTo>
                <a:lnTo>
                  <a:pt x="586" y="1442"/>
                </a:lnTo>
                <a:lnTo>
                  <a:pt x="612" y="1456"/>
                </a:lnTo>
                <a:lnTo>
                  <a:pt x="640" y="1468"/>
                </a:lnTo>
                <a:lnTo>
                  <a:pt x="668" y="1478"/>
                </a:lnTo>
                <a:lnTo>
                  <a:pt x="698" y="1488"/>
                </a:lnTo>
                <a:lnTo>
                  <a:pt x="726" y="1496"/>
                </a:lnTo>
                <a:lnTo>
                  <a:pt x="756" y="1502"/>
                </a:lnTo>
                <a:lnTo>
                  <a:pt x="786" y="1508"/>
                </a:lnTo>
                <a:lnTo>
                  <a:pt x="818" y="1512"/>
                </a:lnTo>
                <a:lnTo>
                  <a:pt x="850" y="1514"/>
                </a:lnTo>
                <a:lnTo>
                  <a:pt x="882" y="1516"/>
                </a:lnTo>
                <a:lnTo>
                  <a:pt x="882" y="1516"/>
                </a:lnTo>
                <a:lnTo>
                  <a:pt x="912" y="1514"/>
                </a:lnTo>
                <a:lnTo>
                  <a:pt x="944" y="1512"/>
                </a:lnTo>
                <a:lnTo>
                  <a:pt x="976" y="1508"/>
                </a:lnTo>
                <a:lnTo>
                  <a:pt x="1006" y="1504"/>
                </a:lnTo>
                <a:lnTo>
                  <a:pt x="1036" y="1496"/>
                </a:lnTo>
                <a:lnTo>
                  <a:pt x="1066" y="1488"/>
                </a:lnTo>
                <a:lnTo>
                  <a:pt x="1094" y="1478"/>
                </a:lnTo>
                <a:lnTo>
                  <a:pt x="1122" y="1468"/>
                </a:lnTo>
                <a:lnTo>
                  <a:pt x="1150" y="1456"/>
                </a:lnTo>
                <a:lnTo>
                  <a:pt x="1176" y="1442"/>
                </a:lnTo>
                <a:lnTo>
                  <a:pt x="1202" y="1428"/>
                </a:lnTo>
                <a:lnTo>
                  <a:pt x="1228" y="1412"/>
                </a:lnTo>
                <a:lnTo>
                  <a:pt x="1252" y="1396"/>
                </a:lnTo>
                <a:lnTo>
                  <a:pt x="1276" y="1378"/>
                </a:lnTo>
                <a:lnTo>
                  <a:pt x="1298" y="1358"/>
                </a:lnTo>
                <a:lnTo>
                  <a:pt x="1320" y="1338"/>
                </a:lnTo>
                <a:lnTo>
                  <a:pt x="1494" y="1512"/>
                </a:lnTo>
                <a:lnTo>
                  <a:pt x="1500" y="1506"/>
                </a:lnTo>
                <a:lnTo>
                  <a:pt x="1500" y="1506"/>
                </a:lnTo>
                <a:lnTo>
                  <a:pt x="1504" y="1500"/>
                </a:lnTo>
                <a:lnTo>
                  <a:pt x="1332" y="1328"/>
                </a:lnTo>
                <a:lnTo>
                  <a:pt x="1332" y="1328"/>
                </a:lnTo>
                <a:lnTo>
                  <a:pt x="1352" y="1306"/>
                </a:lnTo>
                <a:lnTo>
                  <a:pt x="1372" y="1282"/>
                </a:lnTo>
                <a:lnTo>
                  <a:pt x="1392" y="1258"/>
                </a:lnTo>
                <a:lnTo>
                  <a:pt x="1408" y="1234"/>
                </a:lnTo>
                <a:lnTo>
                  <a:pt x="1426" y="1208"/>
                </a:lnTo>
                <a:lnTo>
                  <a:pt x="1440" y="1182"/>
                </a:lnTo>
                <a:lnTo>
                  <a:pt x="1454" y="1154"/>
                </a:lnTo>
                <a:lnTo>
                  <a:pt x="1466" y="1126"/>
                </a:lnTo>
                <a:lnTo>
                  <a:pt x="1478" y="1098"/>
                </a:lnTo>
                <a:lnTo>
                  <a:pt x="1488" y="1068"/>
                </a:lnTo>
                <a:lnTo>
                  <a:pt x="1496" y="1038"/>
                </a:lnTo>
                <a:lnTo>
                  <a:pt x="1504" y="1008"/>
                </a:lnTo>
                <a:lnTo>
                  <a:pt x="1508" y="976"/>
                </a:lnTo>
                <a:lnTo>
                  <a:pt x="1512" y="944"/>
                </a:lnTo>
                <a:lnTo>
                  <a:pt x="1516" y="912"/>
                </a:lnTo>
                <a:lnTo>
                  <a:pt x="1516" y="880"/>
                </a:lnTo>
                <a:lnTo>
                  <a:pt x="1516" y="880"/>
                </a:lnTo>
                <a:lnTo>
                  <a:pt x="1516" y="848"/>
                </a:lnTo>
                <a:lnTo>
                  <a:pt x="1514" y="816"/>
                </a:lnTo>
                <a:lnTo>
                  <a:pt x="1510" y="786"/>
                </a:lnTo>
                <a:lnTo>
                  <a:pt x="1504" y="756"/>
                </a:lnTo>
                <a:lnTo>
                  <a:pt x="1498" y="726"/>
                </a:lnTo>
                <a:lnTo>
                  <a:pt x="1488" y="696"/>
                </a:lnTo>
                <a:lnTo>
                  <a:pt x="1480" y="666"/>
                </a:lnTo>
                <a:lnTo>
                  <a:pt x="1468" y="638"/>
                </a:lnTo>
                <a:lnTo>
                  <a:pt x="1456" y="610"/>
                </a:lnTo>
                <a:lnTo>
                  <a:pt x="1444" y="584"/>
                </a:lnTo>
                <a:lnTo>
                  <a:pt x="1428" y="558"/>
                </a:lnTo>
                <a:lnTo>
                  <a:pt x="1412" y="532"/>
                </a:lnTo>
                <a:lnTo>
                  <a:pt x="1396" y="508"/>
                </a:lnTo>
                <a:lnTo>
                  <a:pt x="1378" y="484"/>
                </a:lnTo>
                <a:lnTo>
                  <a:pt x="1358" y="462"/>
                </a:lnTo>
                <a:lnTo>
                  <a:pt x="1338" y="440"/>
                </a:lnTo>
                <a:lnTo>
                  <a:pt x="1512" y="266"/>
                </a:lnTo>
                <a:lnTo>
                  <a:pt x="1512" y="266"/>
                </a:lnTo>
                <a:lnTo>
                  <a:pt x="1540" y="296"/>
                </a:lnTo>
                <a:lnTo>
                  <a:pt x="1568" y="328"/>
                </a:lnTo>
                <a:lnTo>
                  <a:pt x="1592" y="360"/>
                </a:lnTo>
                <a:lnTo>
                  <a:pt x="1616" y="396"/>
                </a:lnTo>
                <a:lnTo>
                  <a:pt x="1638" y="430"/>
                </a:lnTo>
                <a:lnTo>
                  <a:pt x="1660" y="466"/>
                </a:lnTo>
                <a:lnTo>
                  <a:pt x="1678" y="504"/>
                </a:lnTo>
                <a:lnTo>
                  <a:pt x="1696" y="542"/>
                </a:lnTo>
                <a:lnTo>
                  <a:pt x="1710" y="582"/>
                </a:lnTo>
                <a:lnTo>
                  <a:pt x="1724" y="622"/>
                </a:lnTo>
                <a:lnTo>
                  <a:pt x="1736" y="664"/>
                </a:lnTo>
                <a:lnTo>
                  <a:pt x="1744" y="706"/>
                </a:lnTo>
                <a:lnTo>
                  <a:pt x="1752" y="748"/>
                </a:lnTo>
                <a:lnTo>
                  <a:pt x="1758" y="792"/>
                </a:lnTo>
                <a:lnTo>
                  <a:pt x="1762" y="836"/>
                </a:lnTo>
                <a:lnTo>
                  <a:pt x="1762" y="880"/>
                </a:lnTo>
                <a:lnTo>
                  <a:pt x="1762" y="880"/>
                </a:lnTo>
                <a:lnTo>
                  <a:pt x="1760" y="926"/>
                </a:lnTo>
                <a:lnTo>
                  <a:pt x="1758" y="970"/>
                </a:lnTo>
                <a:lnTo>
                  <a:pt x="1752" y="1014"/>
                </a:lnTo>
                <a:lnTo>
                  <a:pt x="1744" y="1058"/>
                </a:lnTo>
                <a:lnTo>
                  <a:pt x="1734" y="1100"/>
                </a:lnTo>
                <a:lnTo>
                  <a:pt x="1722" y="1142"/>
                </a:lnTo>
                <a:lnTo>
                  <a:pt x="1708" y="1184"/>
                </a:lnTo>
                <a:lnTo>
                  <a:pt x="1692" y="1224"/>
                </a:lnTo>
                <a:lnTo>
                  <a:pt x="1676" y="1262"/>
                </a:lnTo>
                <a:lnTo>
                  <a:pt x="1656" y="1300"/>
                </a:lnTo>
                <a:lnTo>
                  <a:pt x="1634" y="1338"/>
                </a:lnTo>
                <a:lnTo>
                  <a:pt x="1612" y="1372"/>
                </a:lnTo>
                <a:lnTo>
                  <a:pt x="1588" y="1408"/>
                </a:lnTo>
                <a:lnTo>
                  <a:pt x="1560" y="1440"/>
                </a:lnTo>
                <a:lnTo>
                  <a:pt x="1534" y="1472"/>
                </a:lnTo>
                <a:lnTo>
                  <a:pt x="1504" y="1504"/>
                </a:lnTo>
                <a:lnTo>
                  <a:pt x="1474" y="1532"/>
                </a:lnTo>
                <a:lnTo>
                  <a:pt x="1442" y="1560"/>
                </a:lnTo>
                <a:lnTo>
                  <a:pt x="1408" y="1586"/>
                </a:lnTo>
                <a:lnTo>
                  <a:pt x="1374" y="1610"/>
                </a:lnTo>
                <a:lnTo>
                  <a:pt x="1338" y="1634"/>
                </a:lnTo>
                <a:lnTo>
                  <a:pt x="1302" y="1654"/>
                </a:lnTo>
                <a:lnTo>
                  <a:pt x="1264" y="1674"/>
                </a:lnTo>
                <a:lnTo>
                  <a:pt x="1224" y="1692"/>
                </a:lnTo>
                <a:lnTo>
                  <a:pt x="1184" y="1708"/>
                </a:lnTo>
                <a:lnTo>
                  <a:pt x="1144" y="1722"/>
                </a:lnTo>
                <a:lnTo>
                  <a:pt x="1102" y="1734"/>
                </a:lnTo>
                <a:lnTo>
                  <a:pt x="1058" y="1744"/>
                </a:lnTo>
                <a:lnTo>
                  <a:pt x="1016" y="1752"/>
                </a:lnTo>
                <a:lnTo>
                  <a:pt x="972" y="1756"/>
                </a:lnTo>
                <a:lnTo>
                  <a:pt x="926" y="1760"/>
                </a:lnTo>
                <a:lnTo>
                  <a:pt x="882" y="1762"/>
                </a:lnTo>
                <a:close/>
                <a:moveTo>
                  <a:pt x="428" y="436"/>
                </a:moveTo>
                <a:lnTo>
                  <a:pt x="254" y="262"/>
                </a:lnTo>
                <a:lnTo>
                  <a:pt x="248" y="268"/>
                </a:lnTo>
                <a:lnTo>
                  <a:pt x="248" y="268"/>
                </a:lnTo>
                <a:lnTo>
                  <a:pt x="274" y="242"/>
                </a:lnTo>
                <a:lnTo>
                  <a:pt x="300" y="218"/>
                </a:lnTo>
                <a:lnTo>
                  <a:pt x="328" y="196"/>
                </a:lnTo>
                <a:lnTo>
                  <a:pt x="356" y="174"/>
                </a:lnTo>
                <a:lnTo>
                  <a:pt x="384" y="152"/>
                </a:lnTo>
                <a:lnTo>
                  <a:pt x="414" y="134"/>
                </a:lnTo>
                <a:lnTo>
                  <a:pt x="444" y="114"/>
                </a:lnTo>
                <a:lnTo>
                  <a:pt x="476" y="98"/>
                </a:lnTo>
                <a:lnTo>
                  <a:pt x="508" y="82"/>
                </a:lnTo>
                <a:lnTo>
                  <a:pt x="542" y="68"/>
                </a:lnTo>
                <a:lnTo>
                  <a:pt x="574" y="54"/>
                </a:lnTo>
                <a:lnTo>
                  <a:pt x="608" y="42"/>
                </a:lnTo>
                <a:lnTo>
                  <a:pt x="644" y="32"/>
                </a:lnTo>
                <a:lnTo>
                  <a:pt x="680" y="22"/>
                </a:lnTo>
                <a:lnTo>
                  <a:pt x="716" y="14"/>
                </a:lnTo>
                <a:lnTo>
                  <a:pt x="752" y="8"/>
                </a:lnTo>
                <a:lnTo>
                  <a:pt x="752" y="8"/>
                </a:lnTo>
                <a:lnTo>
                  <a:pt x="816" y="2"/>
                </a:lnTo>
                <a:lnTo>
                  <a:pt x="848" y="0"/>
                </a:lnTo>
                <a:lnTo>
                  <a:pt x="882" y="0"/>
                </a:lnTo>
                <a:lnTo>
                  <a:pt x="882" y="0"/>
                </a:lnTo>
                <a:lnTo>
                  <a:pt x="946" y="2"/>
                </a:lnTo>
                <a:lnTo>
                  <a:pt x="1010" y="8"/>
                </a:lnTo>
                <a:lnTo>
                  <a:pt x="1010" y="8"/>
                </a:lnTo>
                <a:lnTo>
                  <a:pt x="1046" y="14"/>
                </a:lnTo>
                <a:lnTo>
                  <a:pt x="1080" y="22"/>
                </a:lnTo>
                <a:lnTo>
                  <a:pt x="1116" y="30"/>
                </a:lnTo>
                <a:lnTo>
                  <a:pt x="1150" y="42"/>
                </a:lnTo>
                <a:lnTo>
                  <a:pt x="1184" y="52"/>
                </a:lnTo>
                <a:lnTo>
                  <a:pt x="1218" y="66"/>
                </a:lnTo>
                <a:lnTo>
                  <a:pt x="1250" y="80"/>
                </a:lnTo>
                <a:lnTo>
                  <a:pt x="1282" y="96"/>
                </a:lnTo>
                <a:lnTo>
                  <a:pt x="1312" y="112"/>
                </a:lnTo>
                <a:lnTo>
                  <a:pt x="1342" y="130"/>
                </a:lnTo>
                <a:lnTo>
                  <a:pt x="1372" y="148"/>
                </a:lnTo>
                <a:lnTo>
                  <a:pt x="1400" y="168"/>
                </a:lnTo>
                <a:lnTo>
                  <a:pt x="1428" y="190"/>
                </a:lnTo>
                <a:lnTo>
                  <a:pt x="1456" y="212"/>
                </a:lnTo>
                <a:lnTo>
                  <a:pt x="1482" y="236"/>
                </a:lnTo>
                <a:lnTo>
                  <a:pt x="1506" y="260"/>
                </a:lnTo>
                <a:lnTo>
                  <a:pt x="1506" y="260"/>
                </a:lnTo>
                <a:lnTo>
                  <a:pt x="1502" y="256"/>
                </a:lnTo>
                <a:lnTo>
                  <a:pt x="1328" y="430"/>
                </a:lnTo>
                <a:lnTo>
                  <a:pt x="1328" y="430"/>
                </a:lnTo>
                <a:lnTo>
                  <a:pt x="1306" y="408"/>
                </a:lnTo>
                <a:lnTo>
                  <a:pt x="1284" y="388"/>
                </a:lnTo>
                <a:lnTo>
                  <a:pt x="1260" y="370"/>
                </a:lnTo>
                <a:lnTo>
                  <a:pt x="1234" y="352"/>
                </a:lnTo>
                <a:lnTo>
                  <a:pt x="1208" y="336"/>
                </a:lnTo>
                <a:lnTo>
                  <a:pt x="1182" y="320"/>
                </a:lnTo>
                <a:lnTo>
                  <a:pt x="1154" y="308"/>
                </a:lnTo>
                <a:lnTo>
                  <a:pt x="1126" y="294"/>
                </a:lnTo>
                <a:lnTo>
                  <a:pt x="1098" y="284"/>
                </a:lnTo>
                <a:lnTo>
                  <a:pt x="1068" y="274"/>
                </a:lnTo>
                <a:lnTo>
                  <a:pt x="1038" y="264"/>
                </a:lnTo>
                <a:lnTo>
                  <a:pt x="1008" y="258"/>
                </a:lnTo>
                <a:lnTo>
                  <a:pt x="978" y="252"/>
                </a:lnTo>
                <a:lnTo>
                  <a:pt x="946" y="248"/>
                </a:lnTo>
                <a:lnTo>
                  <a:pt x="914" y="246"/>
                </a:lnTo>
                <a:lnTo>
                  <a:pt x="882" y="246"/>
                </a:lnTo>
                <a:lnTo>
                  <a:pt x="882" y="246"/>
                </a:lnTo>
                <a:lnTo>
                  <a:pt x="848" y="246"/>
                </a:lnTo>
                <a:lnTo>
                  <a:pt x="816" y="248"/>
                </a:lnTo>
                <a:lnTo>
                  <a:pt x="784" y="252"/>
                </a:lnTo>
                <a:lnTo>
                  <a:pt x="754" y="258"/>
                </a:lnTo>
                <a:lnTo>
                  <a:pt x="724" y="266"/>
                </a:lnTo>
                <a:lnTo>
                  <a:pt x="694" y="274"/>
                </a:lnTo>
                <a:lnTo>
                  <a:pt x="664" y="284"/>
                </a:lnTo>
                <a:lnTo>
                  <a:pt x="636" y="294"/>
                </a:lnTo>
                <a:lnTo>
                  <a:pt x="608" y="308"/>
                </a:lnTo>
                <a:lnTo>
                  <a:pt x="580" y="322"/>
                </a:lnTo>
                <a:lnTo>
                  <a:pt x="554" y="336"/>
                </a:lnTo>
                <a:lnTo>
                  <a:pt x="528" y="352"/>
                </a:lnTo>
                <a:lnTo>
                  <a:pt x="502" y="370"/>
                </a:lnTo>
                <a:lnTo>
                  <a:pt x="478" y="388"/>
                </a:lnTo>
                <a:lnTo>
                  <a:pt x="456" y="408"/>
                </a:lnTo>
                <a:lnTo>
                  <a:pt x="434" y="430"/>
                </a:lnTo>
                <a:lnTo>
                  <a:pt x="260" y="256"/>
                </a:lnTo>
                <a:lnTo>
                  <a:pt x="254" y="262"/>
                </a:lnTo>
                <a:lnTo>
                  <a:pt x="428" y="436"/>
                </a:lnTo>
                <a:lnTo>
                  <a:pt x="428" y="436"/>
                </a:lnTo>
                <a:lnTo>
                  <a:pt x="428" y="436"/>
                </a:lnTo>
                <a:close/>
              </a:path>
            </a:pathLst>
          </a:custGeom>
          <a:gradFill flip="none" rotWithShape="1">
            <a:gsLst>
              <a:gs pos="0">
                <a:schemeClr val="bg1">
                  <a:lumMod val="50000"/>
                </a:schemeClr>
              </a:gs>
              <a:gs pos="0">
                <a:schemeClr val="bg1"/>
              </a:gs>
              <a:gs pos="64000">
                <a:schemeClr val="bg1">
                  <a:lumMod val="50000"/>
                </a:schemeClr>
              </a:gs>
            </a:gsLst>
            <a:path path="circle">
              <a:fillToRect l="50000" t="50000" r="50000" b="50000"/>
            </a:path>
            <a:tileRect/>
          </a:gra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3" name="Freeform 22"/>
          <p:cNvSpPr>
            <a:spLocks/>
          </p:cNvSpPr>
          <p:nvPr/>
        </p:nvSpPr>
        <p:spPr bwMode="auto">
          <a:xfrm rot="2693986">
            <a:off x="6762751" y="2888674"/>
            <a:ext cx="328083" cy="162983"/>
          </a:xfrm>
          <a:custGeom>
            <a:avLst/>
            <a:gdLst>
              <a:gd name="T0" fmla="*/ 2147483647 w 252"/>
              <a:gd name="T1" fmla="*/ 2147483647 h 126"/>
              <a:gd name="T2" fmla="*/ 2147483647 w 252"/>
              <a:gd name="T3" fmla="*/ 0 h 126"/>
              <a:gd name="T4" fmla="*/ 0 w 252"/>
              <a:gd name="T5" fmla="*/ 2147483647 h 126"/>
              <a:gd name="T6" fmla="*/ 2147483647 w 252"/>
              <a:gd name="T7" fmla="*/ 2147483647 h 126"/>
              <a:gd name="T8" fmla="*/ 0 60000 65536"/>
              <a:gd name="T9" fmla="*/ 0 60000 65536"/>
              <a:gd name="T10" fmla="*/ 0 60000 65536"/>
              <a:gd name="T11" fmla="*/ 0 60000 65536"/>
              <a:gd name="T12" fmla="*/ 0 w 252"/>
              <a:gd name="T13" fmla="*/ 0 h 126"/>
              <a:gd name="T14" fmla="*/ 252 w 252"/>
              <a:gd name="T15" fmla="*/ 126 h 126"/>
            </a:gdLst>
            <a:ahLst/>
            <a:cxnLst>
              <a:cxn ang="T8">
                <a:pos x="T0" y="T1"/>
              </a:cxn>
              <a:cxn ang="T9">
                <a:pos x="T2" y="T3"/>
              </a:cxn>
              <a:cxn ang="T10">
                <a:pos x="T4" y="T5"/>
              </a:cxn>
              <a:cxn ang="T11">
                <a:pos x="T6" y="T7"/>
              </a:cxn>
            </a:cxnLst>
            <a:rect l="T12" t="T13" r="T14" b="T15"/>
            <a:pathLst>
              <a:path w="252" h="126">
                <a:moveTo>
                  <a:pt x="252" y="126"/>
                </a:moveTo>
                <a:lnTo>
                  <a:pt x="126" y="0"/>
                </a:lnTo>
                <a:lnTo>
                  <a:pt x="0" y="126"/>
                </a:lnTo>
                <a:lnTo>
                  <a:pt x="252" y="12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4" name="Freeform 23"/>
          <p:cNvSpPr>
            <a:spLocks/>
          </p:cNvSpPr>
          <p:nvPr/>
        </p:nvSpPr>
        <p:spPr bwMode="auto">
          <a:xfrm rot="2693986">
            <a:off x="6762751" y="2888674"/>
            <a:ext cx="328083" cy="162983"/>
          </a:xfrm>
          <a:custGeom>
            <a:avLst/>
            <a:gdLst>
              <a:gd name="T0" fmla="*/ 2147483647 w 252"/>
              <a:gd name="T1" fmla="*/ 2147483647 h 126"/>
              <a:gd name="T2" fmla="*/ 2147483647 w 252"/>
              <a:gd name="T3" fmla="*/ 0 h 126"/>
              <a:gd name="T4" fmla="*/ 0 w 252"/>
              <a:gd name="T5" fmla="*/ 2147483647 h 126"/>
              <a:gd name="T6" fmla="*/ 0 60000 65536"/>
              <a:gd name="T7" fmla="*/ 0 60000 65536"/>
              <a:gd name="T8" fmla="*/ 0 60000 65536"/>
              <a:gd name="T9" fmla="*/ 0 w 252"/>
              <a:gd name="T10" fmla="*/ 0 h 126"/>
              <a:gd name="T11" fmla="*/ 252 w 252"/>
              <a:gd name="T12" fmla="*/ 126 h 126"/>
            </a:gdLst>
            <a:ahLst/>
            <a:cxnLst>
              <a:cxn ang="T6">
                <a:pos x="T0" y="T1"/>
              </a:cxn>
              <a:cxn ang="T7">
                <a:pos x="T2" y="T3"/>
              </a:cxn>
              <a:cxn ang="T8">
                <a:pos x="T4" y="T5"/>
              </a:cxn>
            </a:cxnLst>
            <a:rect l="T9" t="T10" r="T11" b="T12"/>
            <a:pathLst>
              <a:path w="252" h="126">
                <a:moveTo>
                  <a:pt x="252" y="126"/>
                </a:moveTo>
                <a:lnTo>
                  <a:pt x="126" y="0"/>
                </a:lnTo>
                <a:lnTo>
                  <a:pt x="0" y="12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5" name="Freeform 24"/>
          <p:cNvSpPr>
            <a:spLocks/>
          </p:cNvSpPr>
          <p:nvPr/>
        </p:nvSpPr>
        <p:spPr bwMode="auto">
          <a:xfrm rot="2693986">
            <a:off x="5054601" y="4603174"/>
            <a:ext cx="328084" cy="162983"/>
          </a:xfrm>
          <a:custGeom>
            <a:avLst/>
            <a:gdLst>
              <a:gd name="T0" fmla="*/ 0 w 252"/>
              <a:gd name="T1" fmla="*/ 0 h 126"/>
              <a:gd name="T2" fmla="*/ 2147483647 w 252"/>
              <a:gd name="T3" fmla="*/ 2147483647 h 126"/>
              <a:gd name="T4" fmla="*/ 2147483647 w 252"/>
              <a:gd name="T5" fmla="*/ 0 h 126"/>
              <a:gd name="T6" fmla="*/ 0 w 252"/>
              <a:gd name="T7" fmla="*/ 0 h 126"/>
              <a:gd name="T8" fmla="*/ 0 60000 65536"/>
              <a:gd name="T9" fmla="*/ 0 60000 65536"/>
              <a:gd name="T10" fmla="*/ 0 60000 65536"/>
              <a:gd name="T11" fmla="*/ 0 60000 65536"/>
              <a:gd name="T12" fmla="*/ 0 w 252"/>
              <a:gd name="T13" fmla="*/ 0 h 126"/>
              <a:gd name="T14" fmla="*/ 252 w 252"/>
              <a:gd name="T15" fmla="*/ 126 h 126"/>
            </a:gdLst>
            <a:ahLst/>
            <a:cxnLst>
              <a:cxn ang="T8">
                <a:pos x="T0" y="T1"/>
              </a:cxn>
              <a:cxn ang="T9">
                <a:pos x="T2" y="T3"/>
              </a:cxn>
              <a:cxn ang="T10">
                <a:pos x="T4" y="T5"/>
              </a:cxn>
              <a:cxn ang="T11">
                <a:pos x="T6" y="T7"/>
              </a:cxn>
            </a:cxnLst>
            <a:rect l="T12" t="T13" r="T14" b="T15"/>
            <a:pathLst>
              <a:path w="252" h="126">
                <a:moveTo>
                  <a:pt x="0" y="0"/>
                </a:moveTo>
                <a:lnTo>
                  <a:pt x="126" y="126"/>
                </a:lnTo>
                <a:lnTo>
                  <a:pt x="252" y="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6" name="Freeform 25"/>
          <p:cNvSpPr>
            <a:spLocks/>
          </p:cNvSpPr>
          <p:nvPr/>
        </p:nvSpPr>
        <p:spPr bwMode="auto">
          <a:xfrm rot="2693986">
            <a:off x="5054601" y="4603174"/>
            <a:ext cx="328084" cy="162983"/>
          </a:xfrm>
          <a:custGeom>
            <a:avLst/>
            <a:gdLst>
              <a:gd name="T0" fmla="*/ 0 w 252"/>
              <a:gd name="T1" fmla="*/ 0 h 126"/>
              <a:gd name="T2" fmla="*/ 2147483647 w 252"/>
              <a:gd name="T3" fmla="*/ 2147483647 h 126"/>
              <a:gd name="T4" fmla="*/ 2147483647 w 252"/>
              <a:gd name="T5" fmla="*/ 0 h 126"/>
              <a:gd name="T6" fmla="*/ 0 60000 65536"/>
              <a:gd name="T7" fmla="*/ 0 60000 65536"/>
              <a:gd name="T8" fmla="*/ 0 60000 65536"/>
              <a:gd name="T9" fmla="*/ 0 w 252"/>
              <a:gd name="T10" fmla="*/ 0 h 126"/>
              <a:gd name="T11" fmla="*/ 252 w 252"/>
              <a:gd name="T12" fmla="*/ 126 h 126"/>
            </a:gdLst>
            <a:ahLst/>
            <a:cxnLst>
              <a:cxn ang="T6">
                <a:pos x="T0" y="T1"/>
              </a:cxn>
              <a:cxn ang="T7">
                <a:pos x="T2" y="T3"/>
              </a:cxn>
              <a:cxn ang="T8">
                <a:pos x="T4" y="T5"/>
              </a:cxn>
            </a:cxnLst>
            <a:rect l="T9" t="T10" r="T11" b="T12"/>
            <a:pathLst>
              <a:path w="252" h="126">
                <a:moveTo>
                  <a:pt x="0" y="0"/>
                </a:moveTo>
                <a:lnTo>
                  <a:pt x="126" y="126"/>
                </a:lnTo>
                <a:lnTo>
                  <a:pt x="2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7" name="Freeform 26"/>
          <p:cNvSpPr>
            <a:spLocks/>
          </p:cNvSpPr>
          <p:nvPr/>
        </p:nvSpPr>
        <p:spPr bwMode="auto">
          <a:xfrm rot="2693986">
            <a:off x="5120218" y="2820941"/>
            <a:ext cx="165100" cy="325967"/>
          </a:xfrm>
          <a:custGeom>
            <a:avLst/>
            <a:gdLst>
              <a:gd name="T0" fmla="*/ 2147483647 w 126"/>
              <a:gd name="T1" fmla="*/ 0 h 250"/>
              <a:gd name="T2" fmla="*/ 0 w 126"/>
              <a:gd name="T3" fmla="*/ 2147483647 h 250"/>
              <a:gd name="T4" fmla="*/ 2147483647 w 126"/>
              <a:gd name="T5" fmla="*/ 2147483647 h 250"/>
              <a:gd name="T6" fmla="*/ 2147483647 w 126"/>
              <a:gd name="T7" fmla="*/ 0 h 250"/>
              <a:gd name="T8" fmla="*/ 0 60000 65536"/>
              <a:gd name="T9" fmla="*/ 0 60000 65536"/>
              <a:gd name="T10" fmla="*/ 0 60000 65536"/>
              <a:gd name="T11" fmla="*/ 0 60000 65536"/>
              <a:gd name="T12" fmla="*/ 0 w 126"/>
              <a:gd name="T13" fmla="*/ 0 h 250"/>
              <a:gd name="T14" fmla="*/ 126 w 126"/>
              <a:gd name="T15" fmla="*/ 250 h 250"/>
            </a:gdLst>
            <a:ahLst/>
            <a:cxnLst>
              <a:cxn ang="T8">
                <a:pos x="T0" y="T1"/>
              </a:cxn>
              <a:cxn ang="T9">
                <a:pos x="T2" y="T3"/>
              </a:cxn>
              <a:cxn ang="T10">
                <a:pos x="T4" y="T5"/>
              </a:cxn>
              <a:cxn ang="T11">
                <a:pos x="T6" y="T7"/>
              </a:cxn>
            </a:cxnLst>
            <a:rect l="T12" t="T13" r="T14" b="T15"/>
            <a:pathLst>
              <a:path w="126" h="250">
                <a:moveTo>
                  <a:pt x="126" y="0"/>
                </a:moveTo>
                <a:lnTo>
                  <a:pt x="0" y="124"/>
                </a:lnTo>
                <a:lnTo>
                  <a:pt x="126" y="250"/>
                </a:lnTo>
                <a:lnTo>
                  <a:pt x="12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8" name="Freeform 27"/>
          <p:cNvSpPr>
            <a:spLocks/>
          </p:cNvSpPr>
          <p:nvPr/>
        </p:nvSpPr>
        <p:spPr bwMode="auto">
          <a:xfrm rot="2693986">
            <a:off x="5135033" y="2808241"/>
            <a:ext cx="162984" cy="323849"/>
          </a:xfrm>
          <a:custGeom>
            <a:avLst/>
            <a:gdLst>
              <a:gd name="T0" fmla="*/ 2147483647 w 126"/>
              <a:gd name="T1" fmla="*/ 0 h 250"/>
              <a:gd name="T2" fmla="*/ 0 w 126"/>
              <a:gd name="T3" fmla="*/ 2147483647 h 250"/>
              <a:gd name="T4" fmla="*/ 2147483647 w 126"/>
              <a:gd name="T5" fmla="*/ 2147483647 h 250"/>
              <a:gd name="T6" fmla="*/ 0 60000 65536"/>
              <a:gd name="T7" fmla="*/ 0 60000 65536"/>
              <a:gd name="T8" fmla="*/ 0 60000 65536"/>
              <a:gd name="T9" fmla="*/ 0 w 126"/>
              <a:gd name="T10" fmla="*/ 0 h 250"/>
              <a:gd name="T11" fmla="*/ 126 w 126"/>
              <a:gd name="T12" fmla="*/ 250 h 250"/>
            </a:gdLst>
            <a:ahLst/>
            <a:cxnLst>
              <a:cxn ang="T6">
                <a:pos x="T0" y="T1"/>
              </a:cxn>
              <a:cxn ang="T7">
                <a:pos x="T2" y="T3"/>
              </a:cxn>
              <a:cxn ang="T8">
                <a:pos x="T4" y="T5"/>
              </a:cxn>
            </a:cxnLst>
            <a:rect l="T9" t="T10" r="T11" b="T12"/>
            <a:pathLst>
              <a:path w="126" h="250">
                <a:moveTo>
                  <a:pt x="126" y="0"/>
                </a:moveTo>
                <a:lnTo>
                  <a:pt x="0" y="124"/>
                </a:lnTo>
                <a:lnTo>
                  <a:pt x="126" y="2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29" name="Freeform 28"/>
          <p:cNvSpPr>
            <a:spLocks/>
          </p:cNvSpPr>
          <p:nvPr/>
        </p:nvSpPr>
        <p:spPr bwMode="auto">
          <a:xfrm rot="2693986">
            <a:off x="5367867" y="3121507"/>
            <a:ext cx="1430867" cy="1430867"/>
          </a:xfrm>
          <a:custGeom>
            <a:avLst/>
            <a:gdLst>
              <a:gd name="T0" fmla="*/ 0 w 1102"/>
              <a:gd name="T1" fmla="*/ 2147483647 h 1102"/>
              <a:gd name="T2" fmla="*/ 2147483647 w 1102"/>
              <a:gd name="T3" fmla="*/ 2147483647 h 1102"/>
              <a:gd name="T4" fmla="*/ 2147483647 w 1102"/>
              <a:gd name="T5" fmla="*/ 2147483647 h 1102"/>
              <a:gd name="T6" fmla="*/ 2147483647 w 1102"/>
              <a:gd name="T7" fmla="*/ 2147483647 h 1102"/>
              <a:gd name="T8" fmla="*/ 2147483647 w 1102"/>
              <a:gd name="T9" fmla="*/ 2147483647 h 1102"/>
              <a:gd name="T10" fmla="*/ 2147483647 w 1102"/>
              <a:gd name="T11" fmla="*/ 2147483647 h 1102"/>
              <a:gd name="T12" fmla="*/ 2147483647 w 1102"/>
              <a:gd name="T13" fmla="*/ 2147483647 h 1102"/>
              <a:gd name="T14" fmla="*/ 2147483647 w 1102"/>
              <a:gd name="T15" fmla="*/ 2147483647 h 1102"/>
              <a:gd name="T16" fmla="*/ 2147483647 w 1102"/>
              <a:gd name="T17" fmla="*/ 2147483647 h 1102"/>
              <a:gd name="T18" fmla="*/ 2147483647 w 1102"/>
              <a:gd name="T19" fmla="*/ 2147483647 h 1102"/>
              <a:gd name="T20" fmla="*/ 2147483647 w 1102"/>
              <a:gd name="T21" fmla="*/ 2147483647 h 1102"/>
              <a:gd name="T22" fmla="*/ 2147483647 w 1102"/>
              <a:gd name="T23" fmla="*/ 2147483647 h 1102"/>
              <a:gd name="T24" fmla="*/ 2147483647 w 1102"/>
              <a:gd name="T25" fmla="*/ 2147483647 h 1102"/>
              <a:gd name="T26" fmla="*/ 2147483647 w 1102"/>
              <a:gd name="T27" fmla="*/ 2147483647 h 1102"/>
              <a:gd name="T28" fmla="*/ 2147483647 w 1102"/>
              <a:gd name="T29" fmla="*/ 2147483647 h 1102"/>
              <a:gd name="T30" fmla="*/ 2147483647 w 1102"/>
              <a:gd name="T31" fmla="*/ 2147483647 h 1102"/>
              <a:gd name="T32" fmla="*/ 2147483647 w 1102"/>
              <a:gd name="T33" fmla="*/ 2147483647 h 1102"/>
              <a:gd name="T34" fmla="*/ 2147483647 w 1102"/>
              <a:gd name="T35" fmla="*/ 2147483647 h 1102"/>
              <a:gd name="T36" fmla="*/ 2147483647 w 1102"/>
              <a:gd name="T37" fmla="*/ 2147483647 h 1102"/>
              <a:gd name="T38" fmla="*/ 2147483647 w 1102"/>
              <a:gd name="T39" fmla="*/ 2147483647 h 1102"/>
              <a:gd name="T40" fmla="*/ 2147483647 w 1102"/>
              <a:gd name="T41" fmla="*/ 2147483647 h 1102"/>
              <a:gd name="T42" fmla="*/ 2147483647 w 1102"/>
              <a:gd name="T43" fmla="*/ 2147483647 h 1102"/>
              <a:gd name="T44" fmla="*/ 2147483647 w 1102"/>
              <a:gd name="T45" fmla="*/ 2147483647 h 1102"/>
              <a:gd name="T46" fmla="*/ 2147483647 w 1102"/>
              <a:gd name="T47" fmla="*/ 2147483647 h 1102"/>
              <a:gd name="T48" fmla="*/ 2147483647 w 1102"/>
              <a:gd name="T49" fmla="*/ 2147483647 h 1102"/>
              <a:gd name="T50" fmla="*/ 2147483647 w 1102"/>
              <a:gd name="T51" fmla="*/ 2147483647 h 1102"/>
              <a:gd name="T52" fmla="*/ 2147483647 w 1102"/>
              <a:gd name="T53" fmla="*/ 2147483647 h 1102"/>
              <a:gd name="T54" fmla="*/ 2147483647 w 1102"/>
              <a:gd name="T55" fmla="*/ 2147483647 h 1102"/>
              <a:gd name="T56" fmla="*/ 2147483647 w 1102"/>
              <a:gd name="T57" fmla="*/ 2147483647 h 1102"/>
              <a:gd name="T58" fmla="*/ 2147483647 w 1102"/>
              <a:gd name="T59" fmla="*/ 2147483647 h 1102"/>
              <a:gd name="T60" fmla="*/ 2147483647 w 1102"/>
              <a:gd name="T61" fmla="*/ 2147483647 h 1102"/>
              <a:gd name="T62" fmla="*/ 2147483647 w 1102"/>
              <a:gd name="T63" fmla="*/ 2147483647 h 1102"/>
              <a:gd name="T64" fmla="*/ 2147483647 w 1102"/>
              <a:gd name="T65" fmla="*/ 2147483647 h 1102"/>
              <a:gd name="T66" fmla="*/ 2147483647 w 1102"/>
              <a:gd name="T67" fmla="*/ 2147483647 h 1102"/>
              <a:gd name="T68" fmla="*/ 2147483647 w 1102"/>
              <a:gd name="T69" fmla="*/ 0 h 1102"/>
              <a:gd name="T70" fmla="*/ 2147483647 w 1102"/>
              <a:gd name="T71" fmla="*/ 2147483647 h 1102"/>
              <a:gd name="T72" fmla="*/ 2147483647 w 1102"/>
              <a:gd name="T73" fmla="*/ 2147483647 h 1102"/>
              <a:gd name="T74" fmla="*/ 2147483647 w 1102"/>
              <a:gd name="T75" fmla="*/ 2147483647 h 1102"/>
              <a:gd name="T76" fmla="*/ 2147483647 w 1102"/>
              <a:gd name="T77" fmla="*/ 2147483647 h 1102"/>
              <a:gd name="T78" fmla="*/ 2147483647 w 1102"/>
              <a:gd name="T79" fmla="*/ 2147483647 h 1102"/>
              <a:gd name="T80" fmla="*/ 2147483647 w 1102"/>
              <a:gd name="T81" fmla="*/ 2147483647 h 1102"/>
              <a:gd name="T82" fmla="*/ 2147483647 w 1102"/>
              <a:gd name="T83" fmla="*/ 2147483647 h 1102"/>
              <a:gd name="T84" fmla="*/ 2147483647 w 1102"/>
              <a:gd name="T85" fmla="*/ 2147483647 h 1102"/>
              <a:gd name="T86" fmla="*/ 2147483647 w 1102"/>
              <a:gd name="T87" fmla="*/ 2147483647 h 1102"/>
              <a:gd name="T88" fmla="*/ 2147483647 w 1102"/>
              <a:gd name="T89" fmla="*/ 2147483647 h 1102"/>
              <a:gd name="T90" fmla="*/ 0 w 1102"/>
              <a:gd name="T91" fmla="*/ 2147483647 h 1102"/>
              <a:gd name="T92" fmla="*/ 0 w 1102"/>
              <a:gd name="T93" fmla="*/ 2147483647 h 110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02"/>
              <a:gd name="T142" fmla="*/ 0 h 1102"/>
              <a:gd name="T143" fmla="*/ 1102 w 1102"/>
              <a:gd name="T144" fmla="*/ 1102 h 110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02" h="1102">
                <a:moveTo>
                  <a:pt x="0" y="552"/>
                </a:moveTo>
                <a:lnTo>
                  <a:pt x="0" y="552"/>
                </a:lnTo>
                <a:lnTo>
                  <a:pt x="0" y="580"/>
                </a:lnTo>
                <a:lnTo>
                  <a:pt x="4" y="608"/>
                </a:lnTo>
                <a:lnTo>
                  <a:pt x="6" y="636"/>
                </a:lnTo>
                <a:lnTo>
                  <a:pt x="12" y="662"/>
                </a:lnTo>
                <a:lnTo>
                  <a:pt x="18" y="688"/>
                </a:lnTo>
                <a:lnTo>
                  <a:pt x="26" y="714"/>
                </a:lnTo>
                <a:lnTo>
                  <a:pt x="34" y="740"/>
                </a:lnTo>
                <a:lnTo>
                  <a:pt x="44" y="766"/>
                </a:lnTo>
                <a:lnTo>
                  <a:pt x="54" y="790"/>
                </a:lnTo>
                <a:lnTo>
                  <a:pt x="66" y="814"/>
                </a:lnTo>
                <a:lnTo>
                  <a:pt x="80" y="836"/>
                </a:lnTo>
                <a:lnTo>
                  <a:pt x="94" y="858"/>
                </a:lnTo>
                <a:lnTo>
                  <a:pt x="110" y="880"/>
                </a:lnTo>
                <a:lnTo>
                  <a:pt x="126" y="902"/>
                </a:lnTo>
                <a:lnTo>
                  <a:pt x="144" y="922"/>
                </a:lnTo>
                <a:lnTo>
                  <a:pt x="162" y="940"/>
                </a:lnTo>
                <a:lnTo>
                  <a:pt x="180" y="958"/>
                </a:lnTo>
                <a:lnTo>
                  <a:pt x="200" y="976"/>
                </a:lnTo>
                <a:lnTo>
                  <a:pt x="222" y="992"/>
                </a:lnTo>
                <a:lnTo>
                  <a:pt x="244" y="1008"/>
                </a:lnTo>
                <a:lnTo>
                  <a:pt x="266" y="1022"/>
                </a:lnTo>
                <a:lnTo>
                  <a:pt x="288" y="1034"/>
                </a:lnTo>
                <a:lnTo>
                  <a:pt x="312" y="1048"/>
                </a:lnTo>
                <a:lnTo>
                  <a:pt x="336" y="1058"/>
                </a:lnTo>
                <a:lnTo>
                  <a:pt x="362" y="1068"/>
                </a:lnTo>
                <a:lnTo>
                  <a:pt x="388" y="1076"/>
                </a:lnTo>
                <a:lnTo>
                  <a:pt x="414" y="1084"/>
                </a:lnTo>
                <a:lnTo>
                  <a:pt x="440" y="1090"/>
                </a:lnTo>
                <a:lnTo>
                  <a:pt x="468" y="1094"/>
                </a:lnTo>
                <a:lnTo>
                  <a:pt x="494" y="1098"/>
                </a:lnTo>
                <a:lnTo>
                  <a:pt x="522" y="1100"/>
                </a:lnTo>
                <a:lnTo>
                  <a:pt x="550" y="1102"/>
                </a:lnTo>
                <a:lnTo>
                  <a:pt x="580" y="1100"/>
                </a:lnTo>
                <a:lnTo>
                  <a:pt x="608" y="1098"/>
                </a:lnTo>
                <a:lnTo>
                  <a:pt x="634" y="1094"/>
                </a:lnTo>
                <a:lnTo>
                  <a:pt x="662" y="1090"/>
                </a:lnTo>
                <a:lnTo>
                  <a:pt x="688" y="1084"/>
                </a:lnTo>
                <a:lnTo>
                  <a:pt x="714" y="1076"/>
                </a:lnTo>
                <a:lnTo>
                  <a:pt x="740" y="1068"/>
                </a:lnTo>
                <a:lnTo>
                  <a:pt x="764" y="1058"/>
                </a:lnTo>
                <a:lnTo>
                  <a:pt x="790" y="1048"/>
                </a:lnTo>
                <a:lnTo>
                  <a:pt x="814" y="1034"/>
                </a:lnTo>
                <a:lnTo>
                  <a:pt x="836" y="1022"/>
                </a:lnTo>
                <a:lnTo>
                  <a:pt x="858" y="1008"/>
                </a:lnTo>
                <a:lnTo>
                  <a:pt x="880" y="992"/>
                </a:lnTo>
                <a:lnTo>
                  <a:pt x="900" y="976"/>
                </a:lnTo>
                <a:lnTo>
                  <a:pt x="920" y="958"/>
                </a:lnTo>
                <a:lnTo>
                  <a:pt x="940" y="940"/>
                </a:lnTo>
                <a:lnTo>
                  <a:pt x="958" y="922"/>
                </a:lnTo>
                <a:lnTo>
                  <a:pt x="976" y="902"/>
                </a:lnTo>
                <a:lnTo>
                  <a:pt x="992" y="880"/>
                </a:lnTo>
                <a:lnTo>
                  <a:pt x="1008" y="858"/>
                </a:lnTo>
                <a:lnTo>
                  <a:pt x="1022" y="836"/>
                </a:lnTo>
                <a:lnTo>
                  <a:pt x="1034" y="814"/>
                </a:lnTo>
                <a:lnTo>
                  <a:pt x="1046" y="790"/>
                </a:lnTo>
                <a:lnTo>
                  <a:pt x="1058" y="766"/>
                </a:lnTo>
                <a:lnTo>
                  <a:pt x="1068" y="740"/>
                </a:lnTo>
                <a:lnTo>
                  <a:pt x="1076" y="716"/>
                </a:lnTo>
                <a:lnTo>
                  <a:pt x="1084" y="690"/>
                </a:lnTo>
                <a:lnTo>
                  <a:pt x="1090" y="662"/>
                </a:lnTo>
                <a:lnTo>
                  <a:pt x="1094" y="636"/>
                </a:lnTo>
                <a:lnTo>
                  <a:pt x="1098" y="608"/>
                </a:lnTo>
                <a:lnTo>
                  <a:pt x="1100" y="580"/>
                </a:lnTo>
                <a:lnTo>
                  <a:pt x="1102" y="552"/>
                </a:lnTo>
                <a:lnTo>
                  <a:pt x="1102" y="550"/>
                </a:lnTo>
                <a:lnTo>
                  <a:pt x="1100" y="522"/>
                </a:lnTo>
                <a:lnTo>
                  <a:pt x="1098" y="494"/>
                </a:lnTo>
                <a:lnTo>
                  <a:pt x="1096" y="466"/>
                </a:lnTo>
                <a:lnTo>
                  <a:pt x="1090" y="440"/>
                </a:lnTo>
                <a:lnTo>
                  <a:pt x="1084" y="412"/>
                </a:lnTo>
                <a:lnTo>
                  <a:pt x="1076" y="386"/>
                </a:lnTo>
                <a:lnTo>
                  <a:pt x="1068" y="362"/>
                </a:lnTo>
                <a:lnTo>
                  <a:pt x="1058" y="336"/>
                </a:lnTo>
                <a:lnTo>
                  <a:pt x="1048" y="312"/>
                </a:lnTo>
                <a:lnTo>
                  <a:pt x="1036" y="288"/>
                </a:lnTo>
                <a:lnTo>
                  <a:pt x="1022" y="266"/>
                </a:lnTo>
                <a:lnTo>
                  <a:pt x="1008" y="242"/>
                </a:lnTo>
                <a:lnTo>
                  <a:pt x="992" y="222"/>
                </a:lnTo>
                <a:lnTo>
                  <a:pt x="976" y="200"/>
                </a:lnTo>
                <a:lnTo>
                  <a:pt x="958" y="180"/>
                </a:lnTo>
                <a:lnTo>
                  <a:pt x="940" y="162"/>
                </a:lnTo>
                <a:lnTo>
                  <a:pt x="922" y="142"/>
                </a:lnTo>
                <a:lnTo>
                  <a:pt x="902" y="126"/>
                </a:lnTo>
                <a:lnTo>
                  <a:pt x="880" y="110"/>
                </a:lnTo>
                <a:lnTo>
                  <a:pt x="858" y="94"/>
                </a:lnTo>
                <a:lnTo>
                  <a:pt x="836" y="80"/>
                </a:lnTo>
                <a:lnTo>
                  <a:pt x="814" y="66"/>
                </a:lnTo>
                <a:lnTo>
                  <a:pt x="790" y="54"/>
                </a:lnTo>
                <a:lnTo>
                  <a:pt x="766" y="44"/>
                </a:lnTo>
                <a:lnTo>
                  <a:pt x="740" y="34"/>
                </a:lnTo>
                <a:lnTo>
                  <a:pt x="714" y="24"/>
                </a:lnTo>
                <a:lnTo>
                  <a:pt x="688" y="18"/>
                </a:lnTo>
                <a:lnTo>
                  <a:pt x="662" y="12"/>
                </a:lnTo>
                <a:lnTo>
                  <a:pt x="634" y="6"/>
                </a:lnTo>
                <a:lnTo>
                  <a:pt x="608" y="2"/>
                </a:lnTo>
                <a:lnTo>
                  <a:pt x="580" y="0"/>
                </a:lnTo>
                <a:lnTo>
                  <a:pt x="550" y="0"/>
                </a:lnTo>
                <a:lnTo>
                  <a:pt x="522" y="0"/>
                </a:lnTo>
                <a:lnTo>
                  <a:pt x="494" y="2"/>
                </a:lnTo>
                <a:lnTo>
                  <a:pt x="466" y="6"/>
                </a:lnTo>
                <a:lnTo>
                  <a:pt x="440" y="12"/>
                </a:lnTo>
                <a:lnTo>
                  <a:pt x="414" y="18"/>
                </a:lnTo>
                <a:lnTo>
                  <a:pt x="388" y="24"/>
                </a:lnTo>
                <a:lnTo>
                  <a:pt x="362" y="34"/>
                </a:lnTo>
                <a:lnTo>
                  <a:pt x="336" y="44"/>
                </a:lnTo>
                <a:lnTo>
                  <a:pt x="312" y="54"/>
                </a:lnTo>
                <a:lnTo>
                  <a:pt x="288" y="66"/>
                </a:lnTo>
                <a:lnTo>
                  <a:pt x="266" y="80"/>
                </a:lnTo>
                <a:lnTo>
                  <a:pt x="242" y="94"/>
                </a:lnTo>
                <a:lnTo>
                  <a:pt x="222" y="110"/>
                </a:lnTo>
                <a:lnTo>
                  <a:pt x="200" y="126"/>
                </a:lnTo>
                <a:lnTo>
                  <a:pt x="180" y="142"/>
                </a:lnTo>
                <a:lnTo>
                  <a:pt x="162" y="162"/>
                </a:lnTo>
                <a:lnTo>
                  <a:pt x="144" y="180"/>
                </a:lnTo>
                <a:lnTo>
                  <a:pt x="126" y="200"/>
                </a:lnTo>
                <a:lnTo>
                  <a:pt x="110" y="222"/>
                </a:lnTo>
                <a:lnTo>
                  <a:pt x="94" y="242"/>
                </a:lnTo>
                <a:lnTo>
                  <a:pt x="80" y="266"/>
                </a:lnTo>
                <a:lnTo>
                  <a:pt x="66" y="288"/>
                </a:lnTo>
                <a:lnTo>
                  <a:pt x="54" y="312"/>
                </a:lnTo>
                <a:lnTo>
                  <a:pt x="44" y="336"/>
                </a:lnTo>
                <a:lnTo>
                  <a:pt x="34" y="362"/>
                </a:lnTo>
                <a:lnTo>
                  <a:pt x="24" y="386"/>
                </a:lnTo>
                <a:lnTo>
                  <a:pt x="18" y="412"/>
                </a:lnTo>
                <a:lnTo>
                  <a:pt x="12" y="440"/>
                </a:lnTo>
                <a:lnTo>
                  <a:pt x="6" y="466"/>
                </a:lnTo>
                <a:lnTo>
                  <a:pt x="2" y="494"/>
                </a:lnTo>
                <a:lnTo>
                  <a:pt x="0" y="522"/>
                </a:lnTo>
                <a:lnTo>
                  <a:pt x="0" y="550"/>
                </a:lnTo>
                <a:lnTo>
                  <a:pt x="0" y="55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30" name="Freeform 29"/>
          <p:cNvSpPr>
            <a:spLocks/>
          </p:cNvSpPr>
          <p:nvPr/>
        </p:nvSpPr>
        <p:spPr bwMode="auto">
          <a:xfrm rot="2693986">
            <a:off x="5211233" y="3498273"/>
            <a:ext cx="1430867" cy="990600"/>
          </a:xfrm>
          <a:custGeom>
            <a:avLst/>
            <a:gdLst>
              <a:gd name="T0" fmla="*/ 2147483647 w 1102"/>
              <a:gd name="T1" fmla="*/ 2147483647 h 762"/>
              <a:gd name="T2" fmla="*/ 2147483647 w 1102"/>
              <a:gd name="T3" fmla="*/ 2147483647 h 762"/>
              <a:gd name="T4" fmla="*/ 2147483647 w 1102"/>
              <a:gd name="T5" fmla="*/ 2147483647 h 762"/>
              <a:gd name="T6" fmla="*/ 2147483647 w 1102"/>
              <a:gd name="T7" fmla="*/ 2147483647 h 762"/>
              <a:gd name="T8" fmla="*/ 2147483647 w 1102"/>
              <a:gd name="T9" fmla="*/ 2147483647 h 762"/>
              <a:gd name="T10" fmla="*/ 2147483647 w 1102"/>
              <a:gd name="T11" fmla="*/ 2147483647 h 762"/>
              <a:gd name="T12" fmla="*/ 2147483647 w 1102"/>
              <a:gd name="T13" fmla="*/ 2147483647 h 762"/>
              <a:gd name="T14" fmla="*/ 2147483647 w 1102"/>
              <a:gd name="T15" fmla="*/ 2147483647 h 762"/>
              <a:gd name="T16" fmla="*/ 2147483647 w 1102"/>
              <a:gd name="T17" fmla="*/ 2147483647 h 762"/>
              <a:gd name="T18" fmla="*/ 2147483647 w 1102"/>
              <a:gd name="T19" fmla="*/ 2147483647 h 762"/>
              <a:gd name="T20" fmla="*/ 2147483647 w 1102"/>
              <a:gd name="T21" fmla="*/ 2147483647 h 762"/>
              <a:gd name="T22" fmla="*/ 2147483647 w 1102"/>
              <a:gd name="T23" fmla="*/ 2147483647 h 762"/>
              <a:gd name="T24" fmla="*/ 2147483647 w 1102"/>
              <a:gd name="T25" fmla="*/ 2147483647 h 762"/>
              <a:gd name="T26" fmla="*/ 2147483647 w 1102"/>
              <a:gd name="T27" fmla="*/ 2147483647 h 762"/>
              <a:gd name="T28" fmla="*/ 2147483647 w 1102"/>
              <a:gd name="T29" fmla="*/ 2147483647 h 762"/>
              <a:gd name="T30" fmla="*/ 2147483647 w 1102"/>
              <a:gd name="T31" fmla="*/ 2147483647 h 762"/>
              <a:gd name="T32" fmla="*/ 0 w 1102"/>
              <a:gd name="T33" fmla="*/ 2147483647 h 762"/>
              <a:gd name="T34" fmla="*/ 2147483647 w 1102"/>
              <a:gd name="T35" fmla="*/ 2147483647 h 762"/>
              <a:gd name="T36" fmla="*/ 2147483647 w 1102"/>
              <a:gd name="T37" fmla="*/ 2147483647 h 762"/>
              <a:gd name="T38" fmla="*/ 2147483647 w 1102"/>
              <a:gd name="T39" fmla="*/ 2147483647 h 762"/>
              <a:gd name="T40" fmla="*/ 2147483647 w 1102"/>
              <a:gd name="T41" fmla="*/ 2147483647 h 762"/>
              <a:gd name="T42" fmla="*/ 2147483647 w 1102"/>
              <a:gd name="T43" fmla="*/ 2147483647 h 762"/>
              <a:gd name="T44" fmla="*/ 2147483647 w 1102"/>
              <a:gd name="T45" fmla="*/ 2147483647 h 762"/>
              <a:gd name="T46" fmla="*/ 2147483647 w 1102"/>
              <a:gd name="T47" fmla="*/ 2147483647 h 762"/>
              <a:gd name="T48" fmla="*/ 2147483647 w 1102"/>
              <a:gd name="T49" fmla="*/ 2147483647 h 762"/>
              <a:gd name="T50" fmla="*/ 2147483647 w 1102"/>
              <a:gd name="T51" fmla="*/ 0 h 762"/>
              <a:gd name="T52" fmla="*/ 2147483647 w 1102"/>
              <a:gd name="T53" fmla="*/ 0 h 762"/>
              <a:gd name="T54" fmla="*/ 2147483647 w 1102"/>
              <a:gd name="T55" fmla="*/ 2147483647 h 762"/>
              <a:gd name="T56" fmla="*/ 2147483647 w 1102"/>
              <a:gd name="T57" fmla="*/ 2147483647 h 762"/>
              <a:gd name="T58" fmla="*/ 2147483647 w 1102"/>
              <a:gd name="T59" fmla="*/ 2147483647 h 762"/>
              <a:gd name="T60" fmla="*/ 2147483647 w 1102"/>
              <a:gd name="T61" fmla="*/ 2147483647 h 762"/>
              <a:gd name="T62" fmla="*/ 2147483647 w 1102"/>
              <a:gd name="T63" fmla="*/ 2147483647 h 762"/>
              <a:gd name="T64" fmla="*/ 2147483647 w 1102"/>
              <a:gd name="T65" fmla="*/ 2147483647 h 762"/>
              <a:gd name="T66" fmla="*/ 2147483647 w 1102"/>
              <a:gd name="T67" fmla="*/ 2147483647 h 762"/>
              <a:gd name="T68" fmla="*/ 2147483647 w 1102"/>
              <a:gd name="T69" fmla="*/ 2147483647 h 762"/>
              <a:gd name="T70" fmla="*/ 2147483647 w 1102"/>
              <a:gd name="T71" fmla="*/ 2147483647 h 762"/>
              <a:gd name="T72" fmla="*/ 2147483647 w 1102"/>
              <a:gd name="T73" fmla="*/ 2147483647 h 762"/>
              <a:gd name="T74" fmla="*/ 2147483647 w 1102"/>
              <a:gd name="T75" fmla="*/ 2147483647 h 762"/>
              <a:gd name="T76" fmla="*/ 2147483647 w 1102"/>
              <a:gd name="T77" fmla="*/ 2147483647 h 762"/>
              <a:gd name="T78" fmla="*/ 2147483647 w 1102"/>
              <a:gd name="T79" fmla="*/ 2147483647 h 762"/>
              <a:gd name="T80" fmla="*/ 2147483647 w 1102"/>
              <a:gd name="T81" fmla="*/ 2147483647 h 762"/>
              <a:gd name="T82" fmla="*/ 2147483647 w 1102"/>
              <a:gd name="T83" fmla="*/ 2147483647 h 762"/>
              <a:gd name="T84" fmla="*/ 2147483647 w 1102"/>
              <a:gd name="T85" fmla="*/ 2147483647 h 762"/>
              <a:gd name="T86" fmla="*/ 2147483647 w 1102"/>
              <a:gd name="T87" fmla="*/ 2147483647 h 762"/>
              <a:gd name="T88" fmla="*/ 2147483647 w 1102"/>
              <a:gd name="T89" fmla="*/ 2147483647 h 762"/>
              <a:gd name="T90" fmla="*/ 2147483647 w 1102"/>
              <a:gd name="T91" fmla="*/ 2147483647 h 762"/>
              <a:gd name="T92" fmla="*/ 2147483647 w 1102"/>
              <a:gd name="T93" fmla="*/ 2147483647 h 762"/>
              <a:gd name="T94" fmla="*/ 2147483647 w 1102"/>
              <a:gd name="T95" fmla="*/ 2147483647 h 762"/>
              <a:gd name="T96" fmla="*/ 2147483647 w 1102"/>
              <a:gd name="T97" fmla="*/ 2147483647 h 762"/>
              <a:gd name="T98" fmla="*/ 2147483647 w 1102"/>
              <a:gd name="T99" fmla="*/ 2147483647 h 762"/>
              <a:gd name="T100" fmla="*/ 2147483647 w 1102"/>
              <a:gd name="T101" fmla="*/ 2147483647 h 762"/>
              <a:gd name="T102" fmla="*/ 2147483647 w 1102"/>
              <a:gd name="T103" fmla="*/ 2147483647 h 76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102"/>
              <a:gd name="T157" fmla="*/ 0 h 762"/>
              <a:gd name="T158" fmla="*/ 1102 w 1102"/>
              <a:gd name="T159" fmla="*/ 762 h 76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102" h="762">
                <a:moveTo>
                  <a:pt x="550" y="762"/>
                </a:moveTo>
                <a:lnTo>
                  <a:pt x="550" y="762"/>
                </a:lnTo>
                <a:lnTo>
                  <a:pt x="522" y="760"/>
                </a:lnTo>
                <a:lnTo>
                  <a:pt x="494" y="758"/>
                </a:lnTo>
                <a:lnTo>
                  <a:pt x="468" y="754"/>
                </a:lnTo>
                <a:lnTo>
                  <a:pt x="440" y="750"/>
                </a:lnTo>
                <a:lnTo>
                  <a:pt x="414" y="744"/>
                </a:lnTo>
                <a:lnTo>
                  <a:pt x="388" y="736"/>
                </a:lnTo>
                <a:lnTo>
                  <a:pt x="362" y="728"/>
                </a:lnTo>
                <a:lnTo>
                  <a:pt x="336" y="718"/>
                </a:lnTo>
                <a:lnTo>
                  <a:pt x="312" y="708"/>
                </a:lnTo>
                <a:lnTo>
                  <a:pt x="288" y="694"/>
                </a:lnTo>
                <a:lnTo>
                  <a:pt x="266" y="682"/>
                </a:lnTo>
                <a:lnTo>
                  <a:pt x="244" y="668"/>
                </a:lnTo>
                <a:lnTo>
                  <a:pt x="222" y="652"/>
                </a:lnTo>
                <a:lnTo>
                  <a:pt x="200" y="636"/>
                </a:lnTo>
                <a:lnTo>
                  <a:pt x="180" y="618"/>
                </a:lnTo>
                <a:lnTo>
                  <a:pt x="162" y="600"/>
                </a:lnTo>
                <a:lnTo>
                  <a:pt x="144" y="582"/>
                </a:lnTo>
                <a:lnTo>
                  <a:pt x="126" y="562"/>
                </a:lnTo>
                <a:lnTo>
                  <a:pt x="110" y="540"/>
                </a:lnTo>
                <a:lnTo>
                  <a:pt x="94" y="518"/>
                </a:lnTo>
                <a:lnTo>
                  <a:pt x="80" y="496"/>
                </a:lnTo>
                <a:lnTo>
                  <a:pt x="66" y="474"/>
                </a:lnTo>
                <a:lnTo>
                  <a:pt x="54" y="450"/>
                </a:lnTo>
                <a:lnTo>
                  <a:pt x="44" y="426"/>
                </a:lnTo>
                <a:lnTo>
                  <a:pt x="34" y="400"/>
                </a:lnTo>
                <a:lnTo>
                  <a:pt x="26" y="374"/>
                </a:lnTo>
                <a:lnTo>
                  <a:pt x="18" y="348"/>
                </a:lnTo>
                <a:lnTo>
                  <a:pt x="12" y="322"/>
                </a:lnTo>
                <a:lnTo>
                  <a:pt x="6" y="296"/>
                </a:lnTo>
                <a:lnTo>
                  <a:pt x="4" y="268"/>
                </a:lnTo>
                <a:lnTo>
                  <a:pt x="0" y="240"/>
                </a:lnTo>
                <a:lnTo>
                  <a:pt x="0" y="212"/>
                </a:lnTo>
                <a:lnTo>
                  <a:pt x="2" y="214"/>
                </a:lnTo>
                <a:lnTo>
                  <a:pt x="4" y="216"/>
                </a:lnTo>
                <a:lnTo>
                  <a:pt x="14" y="214"/>
                </a:lnTo>
                <a:lnTo>
                  <a:pt x="26" y="206"/>
                </a:lnTo>
                <a:lnTo>
                  <a:pt x="66" y="182"/>
                </a:lnTo>
                <a:lnTo>
                  <a:pt x="120" y="148"/>
                </a:lnTo>
                <a:lnTo>
                  <a:pt x="188" y="108"/>
                </a:lnTo>
                <a:lnTo>
                  <a:pt x="226" y="88"/>
                </a:lnTo>
                <a:lnTo>
                  <a:pt x="266" y="68"/>
                </a:lnTo>
                <a:lnTo>
                  <a:pt x="310" y="50"/>
                </a:lnTo>
                <a:lnTo>
                  <a:pt x="356" y="34"/>
                </a:lnTo>
                <a:lnTo>
                  <a:pt x="402" y="20"/>
                </a:lnTo>
                <a:lnTo>
                  <a:pt x="452" y="10"/>
                </a:lnTo>
                <a:lnTo>
                  <a:pt x="502" y="2"/>
                </a:lnTo>
                <a:lnTo>
                  <a:pt x="528" y="0"/>
                </a:lnTo>
                <a:lnTo>
                  <a:pt x="554" y="0"/>
                </a:lnTo>
                <a:lnTo>
                  <a:pt x="580" y="0"/>
                </a:lnTo>
                <a:lnTo>
                  <a:pt x="604" y="2"/>
                </a:lnTo>
                <a:lnTo>
                  <a:pt x="654" y="10"/>
                </a:lnTo>
                <a:lnTo>
                  <a:pt x="702" y="20"/>
                </a:lnTo>
                <a:lnTo>
                  <a:pt x="746" y="34"/>
                </a:lnTo>
                <a:lnTo>
                  <a:pt x="790" y="52"/>
                </a:lnTo>
                <a:lnTo>
                  <a:pt x="832" y="70"/>
                </a:lnTo>
                <a:lnTo>
                  <a:pt x="872" y="90"/>
                </a:lnTo>
                <a:lnTo>
                  <a:pt x="910" y="110"/>
                </a:lnTo>
                <a:lnTo>
                  <a:pt x="976" y="150"/>
                </a:lnTo>
                <a:lnTo>
                  <a:pt x="1030" y="186"/>
                </a:lnTo>
                <a:lnTo>
                  <a:pt x="1070" y="212"/>
                </a:lnTo>
                <a:lnTo>
                  <a:pt x="1084" y="218"/>
                </a:lnTo>
                <a:lnTo>
                  <a:pt x="1094" y="220"/>
                </a:lnTo>
                <a:lnTo>
                  <a:pt x="1098" y="220"/>
                </a:lnTo>
                <a:lnTo>
                  <a:pt x="1100" y="218"/>
                </a:lnTo>
                <a:lnTo>
                  <a:pt x="1100" y="216"/>
                </a:lnTo>
                <a:lnTo>
                  <a:pt x="1102" y="212"/>
                </a:lnTo>
                <a:lnTo>
                  <a:pt x="1100" y="240"/>
                </a:lnTo>
                <a:lnTo>
                  <a:pt x="1098" y="268"/>
                </a:lnTo>
                <a:lnTo>
                  <a:pt x="1094" y="296"/>
                </a:lnTo>
                <a:lnTo>
                  <a:pt x="1090" y="322"/>
                </a:lnTo>
                <a:lnTo>
                  <a:pt x="1084" y="350"/>
                </a:lnTo>
                <a:lnTo>
                  <a:pt x="1076" y="376"/>
                </a:lnTo>
                <a:lnTo>
                  <a:pt x="1068" y="400"/>
                </a:lnTo>
                <a:lnTo>
                  <a:pt x="1058" y="426"/>
                </a:lnTo>
                <a:lnTo>
                  <a:pt x="1046" y="450"/>
                </a:lnTo>
                <a:lnTo>
                  <a:pt x="1034" y="474"/>
                </a:lnTo>
                <a:lnTo>
                  <a:pt x="1022" y="496"/>
                </a:lnTo>
                <a:lnTo>
                  <a:pt x="1008" y="518"/>
                </a:lnTo>
                <a:lnTo>
                  <a:pt x="992" y="540"/>
                </a:lnTo>
                <a:lnTo>
                  <a:pt x="976" y="562"/>
                </a:lnTo>
                <a:lnTo>
                  <a:pt x="958" y="582"/>
                </a:lnTo>
                <a:lnTo>
                  <a:pt x="940" y="600"/>
                </a:lnTo>
                <a:lnTo>
                  <a:pt x="920" y="618"/>
                </a:lnTo>
                <a:lnTo>
                  <a:pt x="900" y="636"/>
                </a:lnTo>
                <a:lnTo>
                  <a:pt x="880" y="652"/>
                </a:lnTo>
                <a:lnTo>
                  <a:pt x="858" y="668"/>
                </a:lnTo>
                <a:lnTo>
                  <a:pt x="836" y="682"/>
                </a:lnTo>
                <a:lnTo>
                  <a:pt x="814" y="694"/>
                </a:lnTo>
                <a:lnTo>
                  <a:pt x="790" y="708"/>
                </a:lnTo>
                <a:lnTo>
                  <a:pt x="764" y="718"/>
                </a:lnTo>
                <a:lnTo>
                  <a:pt x="740" y="728"/>
                </a:lnTo>
                <a:lnTo>
                  <a:pt x="714" y="736"/>
                </a:lnTo>
                <a:lnTo>
                  <a:pt x="688" y="744"/>
                </a:lnTo>
                <a:lnTo>
                  <a:pt x="662" y="750"/>
                </a:lnTo>
                <a:lnTo>
                  <a:pt x="634" y="754"/>
                </a:lnTo>
                <a:lnTo>
                  <a:pt x="608" y="758"/>
                </a:lnTo>
                <a:lnTo>
                  <a:pt x="580" y="760"/>
                </a:lnTo>
                <a:lnTo>
                  <a:pt x="550" y="7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31" name="Freeform 30"/>
          <p:cNvSpPr>
            <a:spLocks/>
          </p:cNvSpPr>
          <p:nvPr/>
        </p:nvSpPr>
        <p:spPr bwMode="auto">
          <a:xfrm rot="2693986">
            <a:off x="5619751" y="3227341"/>
            <a:ext cx="1430867" cy="713316"/>
          </a:xfrm>
          <a:custGeom>
            <a:avLst/>
            <a:gdLst>
              <a:gd name="T0" fmla="*/ 2147483647 w 1102"/>
              <a:gd name="T1" fmla="*/ 2147483647 h 550"/>
              <a:gd name="T2" fmla="*/ 2147483647 w 1102"/>
              <a:gd name="T3" fmla="*/ 2147483647 h 550"/>
              <a:gd name="T4" fmla="*/ 2147483647 w 1102"/>
              <a:gd name="T5" fmla="*/ 2147483647 h 550"/>
              <a:gd name="T6" fmla="*/ 2147483647 w 1102"/>
              <a:gd name="T7" fmla="*/ 2147483647 h 550"/>
              <a:gd name="T8" fmla="*/ 2147483647 w 1102"/>
              <a:gd name="T9" fmla="*/ 2147483647 h 550"/>
              <a:gd name="T10" fmla="*/ 2147483647 w 1102"/>
              <a:gd name="T11" fmla="*/ 2147483647 h 550"/>
              <a:gd name="T12" fmla="*/ 2147483647 w 1102"/>
              <a:gd name="T13" fmla="*/ 2147483647 h 550"/>
              <a:gd name="T14" fmla="*/ 2147483647 w 1102"/>
              <a:gd name="T15" fmla="*/ 2147483647 h 550"/>
              <a:gd name="T16" fmla="*/ 2147483647 w 1102"/>
              <a:gd name="T17" fmla="*/ 2147483647 h 550"/>
              <a:gd name="T18" fmla="*/ 2147483647 w 1102"/>
              <a:gd name="T19" fmla="*/ 2147483647 h 550"/>
              <a:gd name="T20" fmla="*/ 2147483647 w 1102"/>
              <a:gd name="T21" fmla="*/ 0 h 550"/>
              <a:gd name="T22" fmla="*/ 2147483647 w 1102"/>
              <a:gd name="T23" fmla="*/ 0 h 550"/>
              <a:gd name="T24" fmla="*/ 2147483647 w 1102"/>
              <a:gd name="T25" fmla="*/ 2147483647 h 550"/>
              <a:gd name="T26" fmla="*/ 2147483647 w 1102"/>
              <a:gd name="T27" fmla="*/ 2147483647 h 550"/>
              <a:gd name="T28" fmla="*/ 2147483647 w 1102"/>
              <a:gd name="T29" fmla="*/ 2147483647 h 550"/>
              <a:gd name="T30" fmla="*/ 2147483647 w 1102"/>
              <a:gd name="T31" fmla="*/ 2147483647 h 550"/>
              <a:gd name="T32" fmla="*/ 2147483647 w 1102"/>
              <a:gd name="T33" fmla="*/ 2147483647 h 550"/>
              <a:gd name="T34" fmla="*/ 2147483647 w 1102"/>
              <a:gd name="T35" fmla="*/ 2147483647 h 550"/>
              <a:gd name="T36" fmla="*/ 2147483647 w 1102"/>
              <a:gd name="T37" fmla="*/ 2147483647 h 550"/>
              <a:gd name="T38" fmla="*/ 2147483647 w 1102"/>
              <a:gd name="T39" fmla="*/ 2147483647 h 550"/>
              <a:gd name="T40" fmla="*/ 2147483647 w 1102"/>
              <a:gd name="T41" fmla="*/ 2147483647 h 550"/>
              <a:gd name="T42" fmla="*/ 2147483647 w 1102"/>
              <a:gd name="T43" fmla="*/ 2147483647 h 550"/>
              <a:gd name="T44" fmla="*/ 0 w 1102"/>
              <a:gd name="T45" fmla="*/ 2147483647 h 550"/>
              <a:gd name="T46" fmla="*/ 2147483647 w 1102"/>
              <a:gd name="T47" fmla="*/ 2147483647 h 550"/>
              <a:gd name="T48" fmla="*/ 2147483647 w 1102"/>
              <a:gd name="T49" fmla="*/ 2147483647 h 550"/>
              <a:gd name="T50" fmla="*/ 2147483647 w 1102"/>
              <a:gd name="T51" fmla="*/ 2147483647 h 550"/>
              <a:gd name="T52" fmla="*/ 2147483647 w 1102"/>
              <a:gd name="T53" fmla="*/ 2147483647 h 550"/>
              <a:gd name="T54" fmla="*/ 2147483647 w 1102"/>
              <a:gd name="T55" fmla="*/ 2147483647 h 550"/>
              <a:gd name="T56" fmla="*/ 2147483647 w 1102"/>
              <a:gd name="T57" fmla="*/ 2147483647 h 550"/>
              <a:gd name="T58" fmla="*/ 2147483647 w 1102"/>
              <a:gd name="T59" fmla="*/ 2147483647 h 550"/>
              <a:gd name="T60" fmla="*/ 2147483647 w 1102"/>
              <a:gd name="T61" fmla="*/ 2147483647 h 550"/>
              <a:gd name="T62" fmla="*/ 2147483647 w 1102"/>
              <a:gd name="T63" fmla="*/ 2147483647 h 550"/>
              <a:gd name="T64" fmla="*/ 2147483647 w 1102"/>
              <a:gd name="T65" fmla="*/ 2147483647 h 550"/>
              <a:gd name="T66" fmla="*/ 2147483647 w 1102"/>
              <a:gd name="T67" fmla="*/ 0 h 550"/>
              <a:gd name="T68" fmla="*/ 2147483647 w 1102"/>
              <a:gd name="T69" fmla="*/ 2147483647 h 550"/>
              <a:gd name="T70" fmla="*/ 2147483647 w 1102"/>
              <a:gd name="T71" fmla="*/ 2147483647 h 550"/>
              <a:gd name="T72" fmla="*/ 2147483647 w 1102"/>
              <a:gd name="T73" fmla="*/ 2147483647 h 550"/>
              <a:gd name="T74" fmla="*/ 2147483647 w 1102"/>
              <a:gd name="T75" fmla="*/ 2147483647 h 550"/>
              <a:gd name="T76" fmla="*/ 2147483647 w 1102"/>
              <a:gd name="T77" fmla="*/ 2147483647 h 550"/>
              <a:gd name="T78" fmla="*/ 2147483647 w 1102"/>
              <a:gd name="T79" fmla="*/ 2147483647 h 550"/>
              <a:gd name="T80" fmla="*/ 2147483647 w 1102"/>
              <a:gd name="T81" fmla="*/ 2147483647 h 550"/>
              <a:gd name="T82" fmla="*/ 2147483647 w 1102"/>
              <a:gd name="T83" fmla="*/ 2147483647 h 550"/>
              <a:gd name="T84" fmla="*/ 2147483647 w 1102"/>
              <a:gd name="T85" fmla="*/ 2147483647 h 550"/>
              <a:gd name="T86" fmla="*/ 2147483647 w 1102"/>
              <a:gd name="T87" fmla="*/ 2147483647 h 550"/>
              <a:gd name="T88" fmla="*/ 2147483647 w 1102"/>
              <a:gd name="T89" fmla="*/ 2147483647 h 5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02"/>
              <a:gd name="T136" fmla="*/ 0 h 550"/>
              <a:gd name="T137" fmla="*/ 1102 w 1102"/>
              <a:gd name="T138" fmla="*/ 550 h 55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02" h="550">
                <a:moveTo>
                  <a:pt x="1102" y="550"/>
                </a:moveTo>
                <a:lnTo>
                  <a:pt x="1102" y="550"/>
                </a:lnTo>
                <a:lnTo>
                  <a:pt x="1100" y="522"/>
                </a:lnTo>
                <a:lnTo>
                  <a:pt x="1098" y="494"/>
                </a:lnTo>
                <a:lnTo>
                  <a:pt x="1094" y="466"/>
                </a:lnTo>
                <a:lnTo>
                  <a:pt x="1088" y="440"/>
                </a:lnTo>
                <a:lnTo>
                  <a:pt x="1082" y="412"/>
                </a:lnTo>
                <a:lnTo>
                  <a:pt x="1074" y="386"/>
                </a:lnTo>
                <a:lnTo>
                  <a:pt x="1066" y="362"/>
                </a:lnTo>
                <a:lnTo>
                  <a:pt x="1056" y="336"/>
                </a:lnTo>
                <a:lnTo>
                  <a:pt x="1044" y="312"/>
                </a:lnTo>
                <a:lnTo>
                  <a:pt x="1032" y="288"/>
                </a:lnTo>
                <a:lnTo>
                  <a:pt x="1020" y="266"/>
                </a:lnTo>
                <a:lnTo>
                  <a:pt x="1004" y="242"/>
                </a:lnTo>
                <a:lnTo>
                  <a:pt x="990" y="222"/>
                </a:lnTo>
                <a:lnTo>
                  <a:pt x="974" y="200"/>
                </a:lnTo>
                <a:lnTo>
                  <a:pt x="956" y="180"/>
                </a:lnTo>
                <a:lnTo>
                  <a:pt x="938" y="162"/>
                </a:lnTo>
                <a:lnTo>
                  <a:pt x="918" y="142"/>
                </a:lnTo>
                <a:lnTo>
                  <a:pt x="900" y="126"/>
                </a:lnTo>
                <a:lnTo>
                  <a:pt x="878" y="110"/>
                </a:lnTo>
                <a:lnTo>
                  <a:pt x="858" y="94"/>
                </a:lnTo>
                <a:lnTo>
                  <a:pt x="834" y="80"/>
                </a:lnTo>
                <a:lnTo>
                  <a:pt x="812" y="66"/>
                </a:lnTo>
                <a:lnTo>
                  <a:pt x="788" y="54"/>
                </a:lnTo>
                <a:lnTo>
                  <a:pt x="764" y="44"/>
                </a:lnTo>
                <a:lnTo>
                  <a:pt x="740" y="34"/>
                </a:lnTo>
                <a:lnTo>
                  <a:pt x="714" y="24"/>
                </a:lnTo>
                <a:lnTo>
                  <a:pt x="688" y="18"/>
                </a:lnTo>
                <a:lnTo>
                  <a:pt x="662" y="12"/>
                </a:lnTo>
                <a:lnTo>
                  <a:pt x="634" y="6"/>
                </a:lnTo>
                <a:lnTo>
                  <a:pt x="608" y="2"/>
                </a:lnTo>
                <a:lnTo>
                  <a:pt x="580" y="0"/>
                </a:lnTo>
                <a:lnTo>
                  <a:pt x="550" y="0"/>
                </a:lnTo>
                <a:lnTo>
                  <a:pt x="522" y="0"/>
                </a:lnTo>
                <a:lnTo>
                  <a:pt x="494" y="2"/>
                </a:lnTo>
                <a:lnTo>
                  <a:pt x="468" y="6"/>
                </a:lnTo>
                <a:lnTo>
                  <a:pt x="440" y="12"/>
                </a:lnTo>
                <a:lnTo>
                  <a:pt x="414" y="18"/>
                </a:lnTo>
                <a:lnTo>
                  <a:pt x="388" y="24"/>
                </a:lnTo>
                <a:lnTo>
                  <a:pt x="362" y="34"/>
                </a:lnTo>
                <a:lnTo>
                  <a:pt x="338" y="44"/>
                </a:lnTo>
                <a:lnTo>
                  <a:pt x="314" y="54"/>
                </a:lnTo>
                <a:lnTo>
                  <a:pt x="290" y="66"/>
                </a:lnTo>
                <a:lnTo>
                  <a:pt x="268" y="80"/>
                </a:lnTo>
                <a:lnTo>
                  <a:pt x="246" y="94"/>
                </a:lnTo>
                <a:lnTo>
                  <a:pt x="224" y="110"/>
                </a:lnTo>
                <a:lnTo>
                  <a:pt x="204" y="126"/>
                </a:lnTo>
                <a:lnTo>
                  <a:pt x="184" y="144"/>
                </a:lnTo>
                <a:lnTo>
                  <a:pt x="164" y="162"/>
                </a:lnTo>
                <a:lnTo>
                  <a:pt x="146" y="180"/>
                </a:lnTo>
                <a:lnTo>
                  <a:pt x="130" y="200"/>
                </a:lnTo>
                <a:lnTo>
                  <a:pt x="114" y="222"/>
                </a:lnTo>
                <a:lnTo>
                  <a:pt x="98" y="242"/>
                </a:lnTo>
                <a:lnTo>
                  <a:pt x="84" y="266"/>
                </a:lnTo>
                <a:lnTo>
                  <a:pt x="70" y="288"/>
                </a:lnTo>
                <a:lnTo>
                  <a:pt x="58" y="312"/>
                </a:lnTo>
                <a:lnTo>
                  <a:pt x="48" y="336"/>
                </a:lnTo>
                <a:lnTo>
                  <a:pt x="38" y="362"/>
                </a:lnTo>
                <a:lnTo>
                  <a:pt x="28" y="386"/>
                </a:lnTo>
                <a:lnTo>
                  <a:pt x="20" y="412"/>
                </a:lnTo>
                <a:lnTo>
                  <a:pt x="14" y="440"/>
                </a:lnTo>
                <a:lnTo>
                  <a:pt x="8" y="466"/>
                </a:lnTo>
                <a:lnTo>
                  <a:pt x="4" y="494"/>
                </a:lnTo>
                <a:lnTo>
                  <a:pt x="2" y="522"/>
                </a:lnTo>
                <a:lnTo>
                  <a:pt x="0" y="550"/>
                </a:lnTo>
                <a:lnTo>
                  <a:pt x="0" y="522"/>
                </a:lnTo>
                <a:lnTo>
                  <a:pt x="2" y="494"/>
                </a:lnTo>
                <a:lnTo>
                  <a:pt x="6" y="466"/>
                </a:lnTo>
                <a:lnTo>
                  <a:pt x="12" y="440"/>
                </a:lnTo>
                <a:lnTo>
                  <a:pt x="18" y="412"/>
                </a:lnTo>
                <a:lnTo>
                  <a:pt x="24" y="386"/>
                </a:lnTo>
                <a:lnTo>
                  <a:pt x="34" y="362"/>
                </a:lnTo>
                <a:lnTo>
                  <a:pt x="44" y="336"/>
                </a:lnTo>
                <a:lnTo>
                  <a:pt x="54" y="312"/>
                </a:lnTo>
                <a:lnTo>
                  <a:pt x="66" y="288"/>
                </a:lnTo>
                <a:lnTo>
                  <a:pt x="80" y="266"/>
                </a:lnTo>
                <a:lnTo>
                  <a:pt x="94" y="242"/>
                </a:lnTo>
                <a:lnTo>
                  <a:pt x="110" y="222"/>
                </a:lnTo>
                <a:lnTo>
                  <a:pt x="126" y="200"/>
                </a:lnTo>
                <a:lnTo>
                  <a:pt x="144" y="180"/>
                </a:lnTo>
                <a:lnTo>
                  <a:pt x="162" y="162"/>
                </a:lnTo>
                <a:lnTo>
                  <a:pt x="180" y="142"/>
                </a:lnTo>
                <a:lnTo>
                  <a:pt x="200" y="126"/>
                </a:lnTo>
                <a:lnTo>
                  <a:pt x="222" y="110"/>
                </a:lnTo>
                <a:lnTo>
                  <a:pt x="242" y="94"/>
                </a:lnTo>
                <a:lnTo>
                  <a:pt x="266" y="80"/>
                </a:lnTo>
                <a:lnTo>
                  <a:pt x="288" y="66"/>
                </a:lnTo>
                <a:lnTo>
                  <a:pt x="312" y="54"/>
                </a:lnTo>
                <a:lnTo>
                  <a:pt x="336" y="44"/>
                </a:lnTo>
                <a:lnTo>
                  <a:pt x="362" y="34"/>
                </a:lnTo>
                <a:lnTo>
                  <a:pt x="388" y="24"/>
                </a:lnTo>
                <a:lnTo>
                  <a:pt x="414" y="18"/>
                </a:lnTo>
                <a:lnTo>
                  <a:pt x="440" y="12"/>
                </a:lnTo>
                <a:lnTo>
                  <a:pt x="466" y="6"/>
                </a:lnTo>
                <a:lnTo>
                  <a:pt x="494" y="2"/>
                </a:lnTo>
                <a:lnTo>
                  <a:pt x="522" y="0"/>
                </a:lnTo>
                <a:lnTo>
                  <a:pt x="550" y="0"/>
                </a:lnTo>
                <a:lnTo>
                  <a:pt x="580" y="0"/>
                </a:lnTo>
                <a:lnTo>
                  <a:pt x="608" y="2"/>
                </a:lnTo>
                <a:lnTo>
                  <a:pt x="634" y="6"/>
                </a:lnTo>
                <a:lnTo>
                  <a:pt x="662" y="12"/>
                </a:lnTo>
                <a:lnTo>
                  <a:pt x="688" y="18"/>
                </a:lnTo>
                <a:lnTo>
                  <a:pt x="714" y="24"/>
                </a:lnTo>
                <a:lnTo>
                  <a:pt x="740" y="34"/>
                </a:lnTo>
                <a:lnTo>
                  <a:pt x="766" y="44"/>
                </a:lnTo>
                <a:lnTo>
                  <a:pt x="790" y="54"/>
                </a:lnTo>
                <a:lnTo>
                  <a:pt x="814" y="66"/>
                </a:lnTo>
                <a:lnTo>
                  <a:pt x="836" y="80"/>
                </a:lnTo>
                <a:lnTo>
                  <a:pt x="858" y="94"/>
                </a:lnTo>
                <a:lnTo>
                  <a:pt x="880" y="110"/>
                </a:lnTo>
                <a:lnTo>
                  <a:pt x="902" y="126"/>
                </a:lnTo>
                <a:lnTo>
                  <a:pt x="922" y="142"/>
                </a:lnTo>
                <a:lnTo>
                  <a:pt x="940" y="162"/>
                </a:lnTo>
                <a:lnTo>
                  <a:pt x="958" y="180"/>
                </a:lnTo>
                <a:lnTo>
                  <a:pt x="976" y="200"/>
                </a:lnTo>
                <a:lnTo>
                  <a:pt x="992" y="222"/>
                </a:lnTo>
                <a:lnTo>
                  <a:pt x="1008" y="242"/>
                </a:lnTo>
                <a:lnTo>
                  <a:pt x="1022" y="266"/>
                </a:lnTo>
                <a:lnTo>
                  <a:pt x="1036" y="288"/>
                </a:lnTo>
                <a:lnTo>
                  <a:pt x="1048" y="312"/>
                </a:lnTo>
                <a:lnTo>
                  <a:pt x="1058" y="336"/>
                </a:lnTo>
                <a:lnTo>
                  <a:pt x="1068" y="362"/>
                </a:lnTo>
                <a:lnTo>
                  <a:pt x="1076" y="386"/>
                </a:lnTo>
                <a:lnTo>
                  <a:pt x="1084" y="412"/>
                </a:lnTo>
                <a:lnTo>
                  <a:pt x="1090" y="440"/>
                </a:lnTo>
                <a:lnTo>
                  <a:pt x="1096" y="466"/>
                </a:lnTo>
                <a:lnTo>
                  <a:pt x="1098" y="494"/>
                </a:lnTo>
                <a:lnTo>
                  <a:pt x="1100" y="522"/>
                </a:lnTo>
                <a:lnTo>
                  <a:pt x="1102" y="5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32" name="Freeform 31"/>
          <p:cNvSpPr>
            <a:spLocks/>
          </p:cNvSpPr>
          <p:nvPr/>
        </p:nvSpPr>
        <p:spPr bwMode="auto">
          <a:xfrm>
            <a:off x="5334235" y="3017293"/>
            <a:ext cx="1432052" cy="728375"/>
          </a:xfrm>
          <a:custGeom>
            <a:avLst/>
            <a:gdLst/>
            <a:ahLst/>
            <a:cxnLst>
              <a:cxn ang="0">
                <a:pos x="1094" y="560"/>
              </a:cxn>
              <a:cxn ang="0">
                <a:pos x="1070" y="552"/>
              </a:cxn>
              <a:cxn ang="0">
                <a:pos x="976" y="490"/>
              </a:cxn>
              <a:cxn ang="0">
                <a:pos x="872" y="430"/>
              </a:cxn>
              <a:cxn ang="0">
                <a:pos x="790" y="392"/>
              </a:cxn>
              <a:cxn ang="0">
                <a:pos x="702" y="360"/>
              </a:cxn>
              <a:cxn ang="0">
                <a:pos x="604" y="342"/>
              </a:cxn>
              <a:cxn ang="0">
                <a:pos x="554" y="340"/>
              </a:cxn>
              <a:cxn ang="0">
                <a:pos x="528" y="340"/>
              </a:cxn>
              <a:cxn ang="0">
                <a:pos x="452" y="350"/>
              </a:cxn>
              <a:cxn ang="0">
                <a:pos x="356" y="374"/>
              </a:cxn>
              <a:cxn ang="0">
                <a:pos x="266" y="408"/>
              </a:cxn>
              <a:cxn ang="0">
                <a:pos x="188" y="448"/>
              </a:cxn>
              <a:cxn ang="0">
                <a:pos x="66" y="522"/>
              </a:cxn>
              <a:cxn ang="0">
                <a:pos x="14" y="554"/>
              </a:cxn>
              <a:cxn ang="0">
                <a:pos x="4" y="556"/>
              </a:cxn>
              <a:cxn ang="0">
                <a:pos x="0" y="552"/>
              </a:cxn>
              <a:cxn ang="0">
                <a:pos x="0" y="550"/>
              </a:cxn>
              <a:cxn ang="0">
                <a:pos x="2" y="522"/>
              </a:cxn>
              <a:cxn ang="0">
                <a:pos x="8" y="466"/>
              </a:cxn>
              <a:cxn ang="0">
                <a:pos x="20" y="412"/>
              </a:cxn>
              <a:cxn ang="0">
                <a:pos x="38" y="362"/>
              </a:cxn>
              <a:cxn ang="0">
                <a:pos x="58" y="312"/>
              </a:cxn>
              <a:cxn ang="0">
                <a:pos x="84" y="266"/>
              </a:cxn>
              <a:cxn ang="0">
                <a:pos x="114" y="222"/>
              </a:cxn>
              <a:cxn ang="0">
                <a:pos x="146" y="180"/>
              </a:cxn>
              <a:cxn ang="0">
                <a:pos x="184" y="144"/>
              </a:cxn>
              <a:cxn ang="0">
                <a:pos x="224" y="110"/>
              </a:cxn>
              <a:cxn ang="0">
                <a:pos x="268" y="80"/>
              </a:cxn>
              <a:cxn ang="0">
                <a:pos x="314" y="54"/>
              </a:cxn>
              <a:cxn ang="0">
                <a:pos x="362" y="34"/>
              </a:cxn>
              <a:cxn ang="0">
                <a:pos x="414" y="18"/>
              </a:cxn>
              <a:cxn ang="0">
                <a:pos x="468" y="6"/>
              </a:cxn>
              <a:cxn ang="0">
                <a:pos x="522" y="0"/>
              </a:cxn>
              <a:cxn ang="0">
                <a:pos x="550" y="0"/>
              </a:cxn>
              <a:cxn ang="0">
                <a:pos x="608" y="2"/>
              </a:cxn>
              <a:cxn ang="0">
                <a:pos x="662" y="12"/>
              </a:cxn>
              <a:cxn ang="0">
                <a:pos x="714" y="24"/>
              </a:cxn>
              <a:cxn ang="0">
                <a:pos x="764" y="44"/>
              </a:cxn>
              <a:cxn ang="0">
                <a:pos x="812" y="66"/>
              </a:cxn>
              <a:cxn ang="0">
                <a:pos x="858" y="94"/>
              </a:cxn>
              <a:cxn ang="0">
                <a:pos x="900" y="126"/>
              </a:cxn>
              <a:cxn ang="0">
                <a:pos x="938" y="162"/>
              </a:cxn>
              <a:cxn ang="0">
                <a:pos x="974" y="200"/>
              </a:cxn>
              <a:cxn ang="0">
                <a:pos x="1004" y="242"/>
              </a:cxn>
              <a:cxn ang="0">
                <a:pos x="1032" y="288"/>
              </a:cxn>
              <a:cxn ang="0">
                <a:pos x="1056" y="336"/>
              </a:cxn>
              <a:cxn ang="0">
                <a:pos x="1074" y="386"/>
              </a:cxn>
              <a:cxn ang="0">
                <a:pos x="1088" y="440"/>
              </a:cxn>
              <a:cxn ang="0">
                <a:pos x="1098" y="494"/>
              </a:cxn>
              <a:cxn ang="0">
                <a:pos x="1102" y="550"/>
              </a:cxn>
              <a:cxn ang="0">
                <a:pos x="1102" y="552"/>
              </a:cxn>
              <a:cxn ang="0">
                <a:pos x="1100" y="556"/>
              </a:cxn>
              <a:cxn ang="0">
                <a:pos x="1098" y="560"/>
              </a:cxn>
            </a:cxnLst>
            <a:rect l="0" t="0" r="r" b="b"/>
            <a:pathLst>
              <a:path w="1102" h="560">
                <a:moveTo>
                  <a:pt x="1094" y="560"/>
                </a:moveTo>
                <a:lnTo>
                  <a:pt x="1094" y="560"/>
                </a:lnTo>
                <a:lnTo>
                  <a:pt x="1084" y="558"/>
                </a:lnTo>
                <a:lnTo>
                  <a:pt x="1070" y="552"/>
                </a:lnTo>
                <a:lnTo>
                  <a:pt x="1030" y="526"/>
                </a:lnTo>
                <a:lnTo>
                  <a:pt x="976" y="490"/>
                </a:lnTo>
                <a:lnTo>
                  <a:pt x="910" y="450"/>
                </a:lnTo>
                <a:lnTo>
                  <a:pt x="872" y="430"/>
                </a:lnTo>
                <a:lnTo>
                  <a:pt x="832" y="410"/>
                </a:lnTo>
                <a:lnTo>
                  <a:pt x="790" y="392"/>
                </a:lnTo>
                <a:lnTo>
                  <a:pt x="746" y="374"/>
                </a:lnTo>
                <a:lnTo>
                  <a:pt x="702" y="360"/>
                </a:lnTo>
                <a:lnTo>
                  <a:pt x="654" y="350"/>
                </a:lnTo>
                <a:lnTo>
                  <a:pt x="604" y="342"/>
                </a:lnTo>
                <a:lnTo>
                  <a:pt x="580" y="340"/>
                </a:lnTo>
                <a:lnTo>
                  <a:pt x="554" y="340"/>
                </a:lnTo>
                <a:lnTo>
                  <a:pt x="554" y="340"/>
                </a:lnTo>
                <a:lnTo>
                  <a:pt x="528" y="340"/>
                </a:lnTo>
                <a:lnTo>
                  <a:pt x="502" y="342"/>
                </a:lnTo>
                <a:lnTo>
                  <a:pt x="452" y="350"/>
                </a:lnTo>
                <a:lnTo>
                  <a:pt x="402" y="360"/>
                </a:lnTo>
                <a:lnTo>
                  <a:pt x="356" y="374"/>
                </a:lnTo>
                <a:lnTo>
                  <a:pt x="310" y="390"/>
                </a:lnTo>
                <a:lnTo>
                  <a:pt x="266" y="408"/>
                </a:lnTo>
                <a:lnTo>
                  <a:pt x="226" y="428"/>
                </a:lnTo>
                <a:lnTo>
                  <a:pt x="188" y="448"/>
                </a:lnTo>
                <a:lnTo>
                  <a:pt x="120" y="488"/>
                </a:lnTo>
                <a:lnTo>
                  <a:pt x="66" y="522"/>
                </a:lnTo>
                <a:lnTo>
                  <a:pt x="26" y="546"/>
                </a:lnTo>
                <a:lnTo>
                  <a:pt x="14" y="554"/>
                </a:lnTo>
                <a:lnTo>
                  <a:pt x="4" y="556"/>
                </a:lnTo>
                <a:lnTo>
                  <a:pt x="4" y="556"/>
                </a:lnTo>
                <a:lnTo>
                  <a:pt x="2" y="554"/>
                </a:lnTo>
                <a:lnTo>
                  <a:pt x="0" y="552"/>
                </a:lnTo>
                <a:lnTo>
                  <a:pt x="0" y="552"/>
                </a:lnTo>
                <a:lnTo>
                  <a:pt x="0" y="550"/>
                </a:lnTo>
                <a:lnTo>
                  <a:pt x="0" y="550"/>
                </a:lnTo>
                <a:lnTo>
                  <a:pt x="2" y="522"/>
                </a:lnTo>
                <a:lnTo>
                  <a:pt x="4" y="494"/>
                </a:lnTo>
                <a:lnTo>
                  <a:pt x="8" y="466"/>
                </a:lnTo>
                <a:lnTo>
                  <a:pt x="14" y="440"/>
                </a:lnTo>
                <a:lnTo>
                  <a:pt x="20" y="412"/>
                </a:lnTo>
                <a:lnTo>
                  <a:pt x="28" y="386"/>
                </a:lnTo>
                <a:lnTo>
                  <a:pt x="38" y="362"/>
                </a:lnTo>
                <a:lnTo>
                  <a:pt x="48" y="336"/>
                </a:lnTo>
                <a:lnTo>
                  <a:pt x="58" y="312"/>
                </a:lnTo>
                <a:lnTo>
                  <a:pt x="70" y="288"/>
                </a:lnTo>
                <a:lnTo>
                  <a:pt x="84" y="266"/>
                </a:lnTo>
                <a:lnTo>
                  <a:pt x="98" y="242"/>
                </a:lnTo>
                <a:lnTo>
                  <a:pt x="114" y="222"/>
                </a:lnTo>
                <a:lnTo>
                  <a:pt x="130" y="200"/>
                </a:lnTo>
                <a:lnTo>
                  <a:pt x="146" y="180"/>
                </a:lnTo>
                <a:lnTo>
                  <a:pt x="164" y="162"/>
                </a:lnTo>
                <a:lnTo>
                  <a:pt x="184" y="144"/>
                </a:lnTo>
                <a:lnTo>
                  <a:pt x="204" y="126"/>
                </a:lnTo>
                <a:lnTo>
                  <a:pt x="224" y="110"/>
                </a:lnTo>
                <a:lnTo>
                  <a:pt x="246" y="94"/>
                </a:lnTo>
                <a:lnTo>
                  <a:pt x="268" y="80"/>
                </a:lnTo>
                <a:lnTo>
                  <a:pt x="290" y="66"/>
                </a:lnTo>
                <a:lnTo>
                  <a:pt x="314" y="54"/>
                </a:lnTo>
                <a:lnTo>
                  <a:pt x="338" y="44"/>
                </a:lnTo>
                <a:lnTo>
                  <a:pt x="362" y="34"/>
                </a:lnTo>
                <a:lnTo>
                  <a:pt x="388" y="24"/>
                </a:lnTo>
                <a:lnTo>
                  <a:pt x="414" y="18"/>
                </a:lnTo>
                <a:lnTo>
                  <a:pt x="440" y="12"/>
                </a:lnTo>
                <a:lnTo>
                  <a:pt x="468" y="6"/>
                </a:lnTo>
                <a:lnTo>
                  <a:pt x="494" y="2"/>
                </a:lnTo>
                <a:lnTo>
                  <a:pt x="522" y="0"/>
                </a:lnTo>
                <a:lnTo>
                  <a:pt x="550" y="0"/>
                </a:lnTo>
                <a:lnTo>
                  <a:pt x="550" y="0"/>
                </a:lnTo>
                <a:lnTo>
                  <a:pt x="580" y="0"/>
                </a:lnTo>
                <a:lnTo>
                  <a:pt x="608" y="2"/>
                </a:lnTo>
                <a:lnTo>
                  <a:pt x="634" y="6"/>
                </a:lnTo>
                <a:lnTo>
                  <a:pt x="662" y="12"/>
                </a:lnTo>
                <a:lnTo>
                  <a:pt x="688" y="18"/>
                </a:lnTo>
                <a:lnTo>
                  <a:pt x="714" y="24"/>
                </a:lnTo>
                <a:lnTo>
                  <a:pt x="740" y="34"/>
                </a:lnTo>
                <a:lnTo>
                  <a:pt x="764" y="44"/>
                </a:lnTo>
                <a:lnTo>
                  <a:pt x="788" y="54"/>
                </a:lnTo>
                <a:lnTo>
                  <a:pt x="812" y="66"/>
                </a:lnTo>
                <a:lnTo>
                  <a:pt x="834" y="80"/>
                </a:lnTo>
                <a:lnTo>
                  <a:pt x="858" y="94"/>
                </a:lnTo>
                <a:lnTo>
                  <a:pt x="878" y="110"/>
                </a:lnTo>
                <a:lnTo>
                  <a:pt x="900" y="126"/>
                </a:lnTo>
                <a:lnTo>
                  <a:pt x="918" y="142"/>
                </a:lnTo>
                <a:lnTo>
                  <a:pt x="938" y="162"/>
                </a:lnTo>
                <a:lnTo>
                  <a:pt x="956" y="180"/>
                </a:lnTo>
                <a:lnTo>
                  <a:pt x="974" y="200"/>
                </a:lnTo>
                <a:lnTo>
                  <a:pt x="990" y="222"/>
                </a:lnTo>
                <a:lnTo>
                  <a:pt x="1004" y="242"/>
                </a:lnTo>
                <a:lnTo>
                  <a:pt x="1020" y="266"/>
                </a:lnTo>
                <a:lnTo>
                  <a:pt x="1032" y="288"/>
                </a:lnTo>
                <a:lnTo>
                  <a:pt x="1044" y="312"/>
                </a:lnTo>
                <a:lnTo>
                  <a:pt x="1056" y="336"/>
                </a:lnTo>
                <a:lnTo>
                  <a:pt x="1066" y="362"/>
                </a:lnTo>
                <a:lnTo>
                  <a:pt x="1074" y="386"/>
                </a:lnTo>
                <a:lnTo>
                  <a:pt x="1082" y="412"/>
                </a:lnTo>
                <a:lnTo>
                  <a:pt x="1088" y="440"/>
                </a:lnTo>
                <a:lnTo>
                  <a:pt x="1094" y="466"/>
                </a:lnTo>
                <a:lnTo>
                  <a:pt x="1098" y="494"/>
                </a:lnTo>
                <a:lnTo>
                  <a:pt x="1100" y="522"/>
                </a:lnTo>
                <a:lnTo>
                  <a:pt x="1102" y="550"/>
                </a:lnTo>
                <a:lnTo>
                  <a:pt x="1102" y="550"/>
                </a:lnTo>
                <a:lnTo>
                  <a:pt x="1102" y="552"/>
                </a:lnTo>
                <a:lnTo>
                  <a:pt x="1102" y="552"/>
                </a:lnTo>
                <a:lnTo>
                  <a:pt x="1100" y="556"/>
                </a:lnTo>
                <a:lnTo>
                  <a:pt x="1100" y="558"/>
                </a:lnTo>
                <a:lnTo>
                  <a:pt x="1098" y="560"/>
                </a:lnTo>
                <a:lnTo>
                  <a:pt x="1094" y="560"/>
                </a:lnTo>
                <a:close/>
              </a:path>
            </a:pathLst>
          </a:custGeom>
          <a:gradFill flip="none" rotWithShape="1">
            <a:gsLst>
              <a:gs pos="0">
                <a:schemeClr val="bg1">
                  <a:alpha val="0"/>
                </a:schemeClr>
              </a:gs>
              <a:gs pos="0">
                <a:schemeClr val="bg1"/>
              </a:gs>
              <a:gs pos="100000">
                <a:schemeClr val="bg1">
                  <a:alpha val="4000"/>
                </a:schemeClr>
              </a:gs>
            </a:gsLst>
            <a:lin ang="5400000" scaled="0"/>
            <a:tileRect/>
          </a:gradFill>
          <a:ln w="9525">
            <a:noFill/>
            <a:round/>
            <a:headEnd/>
            <a:tailEnd/>
          </a:ln>
          <a:effectLst>
            <a:softEdge rad="152400"/>
          </a:effec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33" name="Freeform 32"/>
          <p:cNvSpPr>
            <a:spLocks/>
          </p:cNvSpPr>
          <p:nvPr/>
        </p:nvSpPr>
        <p:spPr bwMode="auto">
          <a:xfrm rot="2693986">
            <a:off x="5615517" y="3225224"/>
            <a:ext cx="1430867" cy="726017"/>
          </a:xfrm>
          <a:custGeom>
            <a:avLst/>
            <a:gdLst>
              <a:gd name="T0" fmla="*/ 2147483647 w 1102"/>
              <a:gd name="T1" fmla="*/ 2147483647 h 560"/>
              <a:gd name="T2" fmla="*/ 2147483647 w 1102"/>
              <a:gd name="T3" fmla="*/ 2147483647 h 560"/>
              <a:gd name="T4" fmla="*/ 2147483647 w 1102"/>
              <a:gd name="T5" fmla="*/ 2147483647 h 560"/>
              <a:gd name="T6" fmla="*/ 2147483647 w 1102"/>
              <a:gd name="T7" fmla="*/ 2147483647 h 560"/>
              <a:gd name="T8" fmla="*/ 2147483647 w 1102"/>
              <a:gd name="T9" fmla="*/ 2147483647 h 560"/>
              <a:gd name="T10" fmla="*/ 2147483647 w 1102"/>
              <a:gd name="T11" fmla="*/ 2147483647 h 560"/>
              <a:gd name="T12" fmla="*/ 2147483647 w 1102"/>
              <a:gd name="T13" fmla="*/ 2147483647 h 560"/>
              <a:gd name="T14" fmla="*/ 2147483647 w 1102"/>
              <a:gd name="T15" fmla="*/ 2147483647 h 560"/>
              <a:gd name="T16" fmla="*/ 2147483647 w 1102"/>
              <a:gd name="T17" fmla="*/ 2147483647 h 560"/>
              <a:gd name="T18" fmla="*/ 2147483647 w 1102"/>
              <a:gd name="T19" fmla="*/ 2147483647 h 560"/>
              <a:gd name="T20" fmla="*/ 2147483647 w 1102"/>
              <a:gd name="T21" fmla="*/ 2147483647 h 560"/>
              <a:gd name="T22" fmla="*/ 2147483647 w 1102"/>
              <a:gd name="T23" fmla="*/ 2147483647 h 560"/>
              <a:gd name="T24" fmla="*/ 2147483647 w 1102"/>
              <a:gd name="T25" fmla="*/ 2147483647 h 560"/>
              <a:gd name="T26" fmla="*/ 2147483647 w 1102"/>
              <a:gd name="T27" fmla="*/ 2147483647 h 560"/>
              <a:gd name="T28" fmla="*/ 2147483647 w 1102"/>
              <a:gd name="T29" fmla="*/ 2147483647 h 560"/>
              <a:gd name="T30" fmla="*/ 2147483647 w 1102"/>
              <a:gd name="T31" fmla="*/ 2147483647 h 560"/>
              <a:gd name="T32" fmla="*/ 0 w 1102"/>
              <a:gd name="T33" fmla="*/ 2147483647 h 560"/>
              <a:gd name="T34" fmla="*/ 0 w 1102"/>
              <a:gd name="T35" fmla="*/ 2147483647 h 560"/>
              <a:gd name="T36" fmla="*/ 2147483647 w 1102"/>
              <a:gd name="T37" fmla="*/ 2147483647 h 560"/>
              <a:gd name="T38" fmla="*/ 2147483647 w 1102"/>
              <a:gd name="T39" fmla="*/ 2147483647 h 560"/>
              <a:gd name="T40" fmla="*/ 2147483647 w 1102"/>
              <a:gd name="T41" fmla="*/ 2147483647 h 560"/>
              <a:gd name="T42" fmla="*/ 2147483647 w 1102"/>
              <a:gd name="T43" fmla="*/ 2147483647 h 560"/>
              <a:gd name="T44" fmla="*/ 2147483647 w 1102"/>
              <a:gd name="T45" fmla="*/ 2147483647 h 560"/>
              <a:gd name="T46" fmla="*/ 2147483647 w 1102"/>
              <a:gd name="T47" fmla="*/ 2147483647 h 560"/>
              <a:gd name="T48" fmla="*/ 2147483647 w 1102"/>
              <a:gd name="T49" fmla="*/ 2147483647 h 560"/>
              <a:gd name="T50" fmla="*/ 2147483647 w 1102"/>
              <a:gd name="T51" fmla="*/ 2147483647 h 560"/>
              <a:gd name="T52" fmla="*/ 2147483647 w 1102"/>
              <a:gd name="T53" fmla="*/ 2147483647 h 560"/>
              <a:gd name="T54" fmla="*/ 2147483647 w 1102"/>
              <a:gd name="T55" fmla="*/ 2147483647 h 560"/>
              <a:gd name="T56" fmla="*/ 2147483647 w 1102"/>
              <a:gd name="T57" fmla="*/ 2147483647 h 560"/>
              <a:gd name="T58" fmla="*/ 2147483647 w 1102"/>
              <a:gd name="T59" fmla="*/ 2147483647 h 560"/>
              <a:gd name="T60" fmla="*/ 2147483647 w 1102"/>
              <a:gd name="T61" fmla="*/ 2147483647 h 560"/>
              <a:gd name="T62" fmla="*/ 2147483647 w 1102"/>
              <a:gd name="T63" fmla="*/ 2147483647 h 560"/>
              <a:gd name="T64" fmla="*/ 2147483647 w 1102"/>
              <a:gd name="T65" fmla="*/ 2147483647 h 560"/>
              <a:gd name="T66" fmla="*/ 2147483647 w 1102"/>
              <a:gd name="T67" fmla="*/ 0 h 560"/>
              <a:gd name="T68" fmla="*/ 2147483647 w 1102"/>
              <a:gd name="T69" fmla="*/ 0 h 560"/>
              <a:gd name="T70" fmla="*/ 2147483647 w 1102"/>
              <a:gd name="T71" fmla="*/ 2147483647 h 560"/>
              <a:gd name="T72" fmla="*/ 2147483647 w 1102"/>
              <a:gd name="T73" fmla="*/ 2147483647 h 560"/>
              <a:gd name="T74" fmla="*/ 2147483647 w 1102"/>
              <a:gd name="T75" fmla="*/ 2147483647 h 560"/>
              <a:gd name="T76" fmla="*/ 2147483647 w 1102"/>
              <a:gd name="T77" fmla="*/ 2147483647 h 560"/>
              <a:gd name="T78" fmla="*/ 2147483647 w 1102"/>
              <a:gd name="T79" fmla="*/ 2147483647 h 560"/>
              <a:gd name="T80" fmla="*/ 2147483647 w 1102"/>
              <a:gd name="T81" fmla="*/ 2147483647 h 560"/>
              <a:gd name="T82" fmla="*/ 2147483647 w 1102"/>
              <a:gd name="T83" fmla="*/ 2147483647 h 560"/>
              <a:gd name="T84" fmla="*/ 2147483647 w 1102"/>
              <a:gd name="T85" fmla="*/ 2147483647 h 560"/>
              <a:gd name="T86" fmla="*/ 2147483647 w 1102"/>
              <a:gd name="T87" fmla="*/ 2147483647 h 560"/>
              <a:gd name="T88" fmla="*/ 2147483647 w 1102"/>
              <a:gd name="T89" fmla="*/ 2147483647 h 560"/>
              <a:gd name="T90" fmla="*/ 2147483647 w 1102"/>
              <a:gd name="T91" fmla="*/ 2147483647 h 560"/>
              <a:gd name="T92" fmla="*/ 2147483647 w 1102"/>
              <a:gd name="T93" fmla="*/ 2147483647 h 560"/>
              <a:gd name="T94" fmla="*/ 2147483647 w 1102"/>
              <a:gd name="T95" fmla="*/ 2147483647 h 560"/>
              <a:gd name="T96" fmla="*/ 2147483647 w 1102"/>
              <a:gd name="T97" fmla="*/ 2147483647 h 560"/>
              <a:gd name="T98" fmla="*/ 2147483647 w 1102"/>
              <a:gd name="T99" fmla="*/ 2147483647 h 560"/>
              <a:gd name="T100" fmla="*/ 2147483647 w 1102"/>
              <a:gd name="T101" fmla="*/ 2147483647 h 560"/>
              <a:gd name="T102" fmla="*/ 2147483647 w 1102"/>
              <a:gd name="T103" fmla="*/ 2147483647 h 560"/>
              <a:gd name="T104" fmla="*/ 2147483647 w 1102"/>
              <a:gd name="T105" fmla="*/ 2147483647 h 560"/>
              <a:gd name="T106" fmla="*/ 2147483647 w 1102"/>
              <a:gd name="T107" fmla="*/ 2147483647 h 5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02"/>
              <a:gd name="T163" fmla="*/ 0 h 560"/>
              <a:gd name="T164" fmla="*/ 1102 w 1102"/>
              <a:gd name="T165" fmla="*/ 560 h 5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02" h="560">
                <a:moveTo>
                  <a:pt x="1094" y="560"/>
                </a:moveTo>
                <a:lnTo>
                  <a:pt x="1094" y="560"/>
                </a:lnTo>
                <a:lnTo>
                  <a:pt x="1084" y="558"/>
                </a:lnTo>
                <a:lnTo>
                  <a:pt x="1070" y="552"/>
                </a:lnTo>
                <a:lnTo>
                  <a:pt x="1030" y="526"/>
                </a:lnTo>
                <a:lnTo>
                  <a:pt x="976" y="490"/>
                </a:lnTo>
                <a:lnTo>
                  <a:pt x="910" y="450"/>
                </a:lnTo>
                <a:lnTo>
                  <a:pt x="872" y="430"/>
                </a:lnTo>
                <a:lnTo>
                  <a:pt x="832" y="410"/>
                </a:lnTo>
                <a:lnTo>
                  <a:pt x="790" y="392"/>
                </a:lnTo>
                <a:lnTo>
                  <a:pt x="746" y="374"/>
                </a:lnTo>
                <a:lnTo>
                  <a:pt x="702" y="360"/>
                </a:lnTo>
                <a:lnTo>
                  <a:pt x="654" y="350"/>
                </a:lnTo>
                <a:lnTo>
                  <a:pt x="604" y="342"/>
                </a:lnTo>
                <a:lnTo>
                  <a:pt x="580" y="340"/>
                </a:lnTo>
                <a:lnTo>
                  <a:pt x="554" y="340"/>
                </a:lnTo>
                <a:lnTo>
                  <a:pt x="528" y="340"/>
                </a:lnTo>
                <a:lnTo>
                  <a:pt x="502" y="342"/>
                </a:lnTo>
                <a:lnTo>
                  <a:pt x="452" y="350"/>
                </a:lnTo>
                <a:lnTo>
                  <a:pt x="402" y="360"/>
                </a:lnTo>
                <a:lnTo>
                  <a:pt x="356" y="374"/>
                </a:lnTo>
                <a:lnTo>
                  <a:pt x="310" y="390"/>
                </a:lnTo>
                <a:lnTo>
                  <a:pt x="266" y="408"/>
                </a:lnTo>
                <a:lnTo>
                  <a:pt x="226" y="428"/>
                </a:lnTo>
                <a:lnTo>
                  <a:pt x="188" y="448"/>
                </a:lnTo>
                <a:lnTo>
                  <a:pt x="120" y="488"/>
                </a:lnTo>
                <a:lnTo>
                  <a:pt x="66" y="522"/>
                </a:lnTo>
                <a:lnTo>
                  <a:pt x="26" y="546"/>
                </a:lnTo>
                <a:lnTo>
                  <a:pt x="14" y="554"/>
                </a:lnTo>
                <a:lnTo>
                  <a:pt x="4" y="556"/>
                </a:lnTo>
                <a:lnTo>
                  <a:pt x="2" y="554"/>
                </a:lnTo>
                <a:lnTo>
                  <a:pt x="0" y="552"/>
                </a:lnTo>
                <a:lnTo>
                  <a:pt x="0" y="550"/>
                </a:lnTo>
                <a:lnTo>
                  <a:pt x="2" y="522"/>
                </a:lnTo>
                <a:lnTo>
                  <a:pt x="4" y="494"/>
                </a:lnTo>
                <a:lnTo>
                  <a:pt x="8" y="466"/>
                </a:lnTo>
                <a:lnTo>
                  <a:pt x="14" y="440"/>
                </a:lnTo>
                <a:lnTo>
                  <a:pt x="20" y="412"/>
                </a:lnTo>
                <a:lnTo>
                  <a:pt x="28" y="386"/>
                </a:lnTo>
                <a:lnTo>
                  <a:pt x="38" y="362"/>
                </a:lnTo>
                <a:lnTo>
                  <a:pt x="48" y="336"/>
                </a:lnTo>
                <a:lnTo>
                  <a:pt x="58" y="312"/>
                </a:lnTo>
                <a:lnTo>
                  <a:pt x="70" y="288"/>
                </a:lnTo>
                <a:lnTo>
                  <a:pt x="84" y="266"/>
                </a:lnTo>
                <a:lnTo>
                  <a:pt x="98" y="242"/>
                </a:lnTo>
                <a:lnTo>
                  <a:pt x="114" y="222"/>
                </a:lnTo>
                <a:lnTo>
                  <a:pt x="130" y="200"/>
                </a:lnTo>
                <a:lnTo>
                  <a:pt x="146" y="180"/>
                </a:lnTo>
                <a:lnTo>
                  <a:pt x="164" y="162"/>
                </a:lnTo>
                <a:lnTo>
                  <a:pt x="184" y="144"/>
                </a:lnTo>
                <a:lnTo>
                  <a:pt x="204" y="126"/>
                </a:lnTo>
                <a:lnTo>
                  <a:pt x="224" y="110"/>
                </a:lnTo>
                <a:lnTo>
                  <a:pt x="246" y="94"/>
                </a:lnTo>
                <a:lnTo>
                  <a:pt x="268" y="80"/>
                </a:lnTo>
                <a:lnTo>
                  <a:pt x="290" y="66"/>
                </a:lnTo>
                <a:lnTo>
                  <a:pt x="314" y="54"/>
                </a:lnTo>
                <a:lnTo>
                  <a:pt x="338" y="44"/>
                </a:lnTo>
                <a:lnTo>
                  <a:pt x="362" y="34"/>
                </a:lnTo>
                <a:lnTo>
                  <a:pt x="388" y="24"/>
                </a:lnTo>
                <a:lnTo>
                  <a:pt x="414" y="18"/>
                </a:lnTo>
                <a:lnTo>
                  <a:pt x="440" y="12"/>
                </a:lnTo>
                <a:lnTo>
                  <a:pt x="468" y="6"/>
                </a:lnTo>
                <a:lnTo>
                  <a:pt x="494" y="2"/>
                </a:lnTo>
                <a:lnTo>
                  <a:pt x="522" y="0"/>
                </a:lnTo>
                <a:lnTo>
                  <a:pt x="550" y="0"/>
                </a:lnTo>
                <a:lnTo>
                  <a:pt x="580" y="0"/>
                </a:lnTo>
                <a:lnTo>
                  <a:pt x="608" y="2"/>
                </a:lnTo>
                <a:lnTo>
                  <a:pt x="634" y="6"/>
                </a:lnTo>
                <a:lnTo>
                  <a:pt x="662" y="12"/>
                </a:lnTo>
                <a:lnTo>
                  <a:pt x="688" y="18"/>
                </a:lnTo>
                <a:lnTo>
                  <a:pt x="714" y="24"/>
                </a:lnTo>
                <a:lnTo>
                  <a:pt x="740" y="34"/>
                </a:lnTo>
                <a:lnTo>
                  <a:pt x="764" y="44"/>
                </a:lnTo>
                <a:lnTo>
                  <a:pt x="788" y="54"/>
                </a:lnTo>
                <a:lnTo>
                  <a:pt x="812" y="66"/>
                </a:lnTo>
                <a:lnTo>
                  <a:pt x="834" y="80"/>
                </a:lnTo>
                <a:lnTo>
                  <a:pt x="858" y="94"/>
                </a:lnTo>
                <a:lnTo>
                  <a:pt x="878" y="110"/>
                </a:lnTo>
                <a:lnTo>
                  <a:pt x="900" y="126"/>
                </a:lnTo>
                <a:lnTo>
                  <a:pt x="918" y="142"/>
                </a:lnTo>
                <a:lnTo>
                  <a:pt x="938" y="162"/>
                </a:lnTo>
                <a:lnTo>
                  <a:pt x="956" y="180"/>
                </a:lnTo>
                <a:lnTo>
                  <a:pt x="974" y="200"/>
                </a:lnTo>
                <a:lnTo>
                  <a:pt x="990" y="222"/>
                </a:lnTo>
                <a:lnTo>
                  <a:pt x="1004" y="242"/>
                </a:lnTo>
                <a:lnTo>
                  <a:pt x="1020" y="266"/>
                </a:lnTo>
                <a:lnTo>
                  <a:pt x="1032" y="288"/>
                </a:lnTo>
                <a:lnTo>
                  <a:pt x="1044" y="312"/>
                </a:lnTo>
                <a:lnTo>
                  <a:pt x="1056" y="336"/>
                </a:lnTo>
                <a:lnTo>
                  <a:pt x="1066" y="362"/>
                </a:lnTo>
                <a:lnTo>
                  <a:pt x="1074" y="386"/>
                </a:lnTo>
                <a:lnTo>
                  <a:pt x="1082" y="412"/>
                </a:lnTo>
                <a:lnTo>
                  <a:pt x="1088" y="440"/>
                </a:lnTo>
                <a:lnTo>
                  <a:pt x="1094" y="466"/>
                </a:lnTo>
                <a:lnTo>
                  <a:pt x="1098" y="494"/>
                </a:lnTo>
                <a:lnTo>
                  <a:pt x="1100" y="522"/>
                </a:lnTo>
                <a:lnTo>
                  <a:pt x="1102" y="550"/>
                </a:lnTo>
                <a:lnTo>
                  <a:pt x="1102" y="552"/>
                </a:lnTo>
                <a:lnTo>
                  <a:pt x="1100" y="556"/>
                </a:lnTo>
                <a:lnTo>
                  <a:pt x="1100" y="558"/>
                </a:lnTo>
                <a:lnTo>
                  <a:pt x="1098" y="560"/>
                </a:lnTo>
                <a:lnTo>
                  <a:pt x="1094" y="5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34" name="TextBox 58"/>
          <p:cNvSpPr txBox="1">
            <a:spLocks noChangeArrowheads="1"/>
          </p:cNvSpPr>
          <p:nvPr/>
        </p:nvSpPr>
        <p:spPr bwMode="auto">
          <a:xfrm>
            <a:off x="5545667" y="3642208"/>
            <a:ext cx="106256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nb-NO" altLang="en-US" sz="2133" dirty="0">
                <a:solidFill>
                  <a:schemeClr val="accent5">
                    <a:lumMod val="75000"/>
                  </a:schemeClr>
                </a:solidFill>
                <a:latin typeface="Arial Narrow Bold" pitchFamily="-65" charset="0"/>
              </a:rPr>
              <a:t>SWOT</a:t>
            </a:r>
          </a:p>
        </p:txBody>
      </p:sp>
      <p:grpSp>
        <p:nvGrpSpPr>
          <p:cNvPr id="35" name="Freeform 41"/>
          <p:cNvGrpSpPr>
            <a:grpSpLocks/>
          </p:cNvGrpSpPr>
          <p:nvPr/>
        </p:nvGrpSpPr>
        <p:grpSpPr bwMode="auto">
          <a:xfrm>
            <a:off x="5344584" y="3853874"/>
            <a:ext cx="1447800" cy="740833"/>
            <a:chOff x="4102608" y="3486912"/>
            <a:chExt cx="1085088" cy="554736"/>
          </a:xfrm>
        </p:grpSpPr>
        <p:pic>
          <p:nvPicPr>
            <p:cNvPr id="48" name="Freeform 4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2608" y="3486912"/>
              <a:ext cx="1085088" cy="55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ext Box 51"/>
            <p:cNvSpPr txBox="1">
              <a:spLocks noChangeArrowheads="1"/>
            </p:cNvSpPr>
            <p:nvPr/>
          </p:nvSpPr>
          <p:spPr bwMode="auto">
            <a:xfrm rot="10800000">
              <a:off x="4109006" y="3493087"/>
              <a:ext cx="1073284" cy="545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grpSp>
      <p:cxnSp>
        <p:nvCxnSpPr>
          <p:cNvPr id="37" name="Straight Connector 36"/>
          <p:cNvCxnSpPr/>
          <p:nvPr/>
        </p:nvCxnSpPr>
        <p:spPr>
          <a:xfrm rot="8093986" flipH="1" flipV="1">
            <a:off x="6917267" y="3724756"/>
            <a:ext cx="247651" cy="247651"/>
          </a:xfrm>
          <a:prstGeom prst="line">
            <a:avLst/>
          </a:prstGeom>
          <a:ln w="12700" cap="flat" cmpd="sng" algn="ctr">
            <a:solidFill>
              <a:srgbClr val="595959"/>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rot="8093986" flipH="1" flipV="1">
            <a:off x="4976285" y="3726874"/>
            <a:ext cx="249767" cy="249767"/>
          </a:xfrm>
          <a:prstGeom prst="line">
            <a:avLst/>
          </a:prstGeom>
          <a:ln w="12700" cap="flat" cmpd="sng" algn="ctr">
            <a:solidFill>
              <a:srgbClr val="595959"/>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8893986" flipV="1">
            <a:off x="5913967" y="2723574"/>
            <a:ext cx="249767" cy="249767"/>
          </a:xfrm>
          <a:prstGeom prst="line">
            <a:avLst/>
          </a:prstGeom>
          <a:ln w="12700" cap="flat" cmpd="sng" algn="ctr">
            <a:solidFill>
              <a:schemeClr val="tx1">
                <a:lumMod val="65000"/>
                <a:lumOff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0" name="Freeform 39"/>
          <p:cNvSpPr>
            <a:spLocks noEditPoints="1"/>
          </p:cNvSpPr>
          <p:nvPr/>
        </p:nvSpPr>
        <p:spPr bwMode="auto">
          <a:xfrm rot="2693986">
            <a:off x="5245101" y="2996623"/>
            <a:ext cx="1648884" cy="1648884"/>
          </a:xfrm>
          <a:custGeom>
            <a:avLst/>
            <a:gdLst>
              <a:gd name="T0" fmla="*/ 540 w 1270"/>
              <a:gd name="T1" fmla="*/ 1262 h 1270"/>
              <a:gd name="T2" fmla="*/ 394 w 1270"/>
              <a:gd name="T3" fmla="*/ 1222 h 1270"/>
              <a:gd name="T4" fmla="*/ 264 w 1270"/>
              <a:gd name="T5" fmla="*/ 1150 h 1270"/>
              <a:gd name="T6" fmla="*/ 190 w 1270"/>
              <a:gd name="T7" fmla="*/ 1086 h 1270"/>
              <a:gd name="T8" fmla="*/ 144 w 1270"/>
              <a:gd name="T9" fmla="*/ 1036 h 1270"/>
              <a:gd name="T10" fmla="*/ 62 w 1270"/>
              <a:gd name="T11" fmla="*/ 908 h 1270"/>
              <a:gd name="T12" fmla="*/ 12 w 1270"/>
              <a:gd name="T13" fmla="*/ 762 h 1270"/>
              <a:gd name="T14" fmla="*/ 0 w 1270"/>
              <a:gd name="T15" fmla="*/ 634 h 1270"/>
              <a:gd name="T16" fmla="*/ 20 w 1270"/>
              <a:gd name="T17" fmla="*/ 480 h 1270"/>
              <a:gd name="T18" fmla="*/ 72 w 1270"/>
              <a:gd name="T19" fmla="*/ 340 h 1270"/>
              <a:gd name="T20" fmla="*/ 156 w 1270"/>
              <a:gd name="T21" fmla="*/ 218 h 1270"/>
              <a:gd name="T22" fmla="*/ 182 w 1270"/>
              <a:gd name="T23" fmla="*/ 190 h 1270"/>
              <a:gd name="T24" fmla="*/ 232 w 1270"/>
              <a:gd name="T25" fmla="*/ 142 h 1270"/>
              <a:gd name="T26" fmla="*/ 362 w 1270"/>
              <a:gd name="T27" fmla="*/ 62 h 1270"/>
              <a:gd name="T28" fmla="*/ 508 w 1270"/>
              <a:gd name="T29" fmla="*/ 12 h 1270"/>
              <a:gd name="T30" fmla="*/ 636 w 1270"/>
              <a:gd name="T31" fmla="*/ 0 h 1270"/>
              <a:gd name="T32" fmla="*/ 792 w 1270"/>
              <a:gd name="T33" fmla="*/ 18 h 1270"/>
              <a:gd name="T34" fmla="*/ 936 w 1270"/>
              <a:gd name="T35" fmla="*/ 74 h 1270"/>
              <a:gd name="T36" fmla="*/ 1060 w 1270"/>
              <a:gd name="T37" fmla="*/ 162 h 1270"/>
              <a:gd name="T38" fmla="*/ 1092 w 1270"/>
              <a:gd name="T39" fmla="*/ 194 h 1270"/>
              <a:gd name="T40" fmla="*/ 1166 w 1270"/>
              <a:gd name="T41" fmla="*/ 286 h 1270"/>
              <a:gd name="T42" fmla="*/ 1234 w 1270"/>
              <a:gd name="T43" fmla="*/ 420 h 1270"/>
              <a:gd name="T44" fmla="*/ 1268 w 1270"/>
              <a:gd name="T45" fmla="*/ 570 h 1270"/>
              <a:gd name="T46" fmla="*/ 1266 w 1270"/>
              <a:gd name="T47" fmla="*/ 698 h 1270"/>
              <a:gd name="T48" fmla="*/ 1232 w 1270"/>
              <a:gd name="T49" fmla="*/ 852 h 1270"/>
              <a:gd name="T50" fmla="*/ 1162 w 1270"/>
              <a:gd name="T51" fmla="*/ 988 h 1270"/>
              <a:gd name="T52" fmla="*/ 1086 w 1270"/>
              <a:gd name="T53" fmla="*/ 1082 h 1270"/>
              <a:gd name="T54" fmla="*/ 1052 w 1270"/>
              <a:gd name="T55" fmla="*/ 1112 h 1270"/>
              <a:gd name="T56" fmla="*/ 930 w 1270"/>
              <a:gd name="T57" fmla="*/ 1196 h 1270"/>
              <a:gd name="T58" fmla="*/ 790 w 1270"/>
              <a:gd name="T59" fmla="*/ 1250 h 1270"/>
              <a:gd name="T60" fmla="*/ 636 w 1270"/>
              <a:gd name="T61" fmla="*/ 1270 h 1270"/>
              <a:gd name="T62" fmla="*/ 102 w 1270"/>
              <a:gd name="T63" fmla="*/ 722 h 1270"/>
              <a:gd name="T64" fmla="*/ 140 w 1270"/>
              <a:gd name="T65" fmla="*/ 852 h 1270"/>
              <a:gd name="T66" fmla="*/ 206 w 1270"/>
              <a:gd name="T67" fmla="*/ 966 h 1270"/>
              <a:gd name="T68" fmla="*/ 296 w 1270"/>
              <a:gd name="T69" fmla="*/ 1062 h 1270"/>
              <a:gd name="T70" fmla="*/ 408 w 1270"/>
              <a:gd name="T71" fmla="*/ 1134 h 1270"/>
              <a:gd name="T72" fmla="*/ 536 w 1270"/>
              <a:gd name="T73" fmla="*/ 1176 h 1270"/>
              <a:gd name="T74" fmla="*/ 646 w 1270"/>
              <a:gd name="T75" fmla="*/ 1188 h 1270"/>
              <a:gd name="T76" fmla="*/ 784 w 1270"/>
              <a:gd name="T77" fmla="*/ 1170 h 1270"/>
              <a:gd name="T78" fmla="*/ 910 w 1270"/>
              <a:gd name="T79" fmla="*/ 1120 h 1270"/>
              <a:gd name="T80" fmla="*/ 1016 w 1270"/>
              <a:gd name="T81" fmla="*/ 1044 h 1270"/>
              <a:gd name="T82" fmla="*/ 1104 w 1270"/>
              <a:gd name="T83" fmla="*/ 944 h 1270"/>
              <a:gd name="T84" fmla="*/ 1164 w 1270"/>
              <a:gd name="T85" fmla="*/ 826 h 1270"/>
              <a:gd name="T86" fmla="*/ 1194 w 1270"/>
              <a:gd name="T87" fmla="*/ 694 h 1270"/>
              <a:gd name="T88" fmla="*/ 1198 w 1270"/>
              <a:gd name="T89" fmla="*/ 636 h 1270"/>
              <a:gd name="T90" fmla="*/ 1194 w 1270"/>
              <a:gd name="T91" fmla="*/ 580 h 1270"/>
              <a:gd name="T92" fmla="*/ 1164 w 1270"/>
              <a:gd name="T93" fmla="*/ 448 h 1270"/>
              <a:gd name="T94" fmla="*/ 1104 w 1270"/>
              <a:gd name="T95" fmla="*/ 328 h 1270"/>
              <a:gd name="T96" fmla="*/ 1018 w 1270"/>
              <a:gd name="T97" fmla="*/ 228 h 1270"/>
              <a:gd name="T98" fmla="*/ 910 w 1270"/>
              <a:gd name="T99" fmla="*/ 152 h 1270"/>
              <a:gd name="T100" fmla="*/ 784 w 1270"/>
              <a:gd name="T101" fmla="*/ 104 h 1270"/>
              <a:gd name="T102" fmla="*/ 646 w 1270"/>
              <a:gd name="T103" fmla="*/ 86 h 1270"/>
              <a:gd name="T104" fmla="*/ 536 w 1270"/>
              <a:gd name="T105" fmla="*/ 98 h 1270"/>
              <a:gd name="T106" fmla="*/ 408 w 1270"/>
              <a:gd name="T107" fmla="*/ 140 h 1270"/>
              <a:gd name="T108" fmla="*/ 296 w 1270"/>
              <a:gd name="T109" fmla="*/ 212 h 1270"/>
              <a:gd name="T110" fmla="*/ 206 w 1270"/>
              <a:gd name="T111" fmla="*/ 308 h 1270"/>
              <a:gd name="T112" fmla="*/ 140 w 1270"/>
              <a:gd name="T113" fmla="*/ 422 h 1270"/>
              <a:gd name="T114" fmla="*/ 102 w 1270"/>
              <a:gd name="T115" fmla="*/ 552 h 1270"/>
              <a:gd name="T116" fmla="*/ 96 w 1270"/>
              <a:gd name="T117" fmla="*/ 636 h 12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70"/>
              <a:gd name="T178" fmla="*/ 0 h 1270"/>
              <a:gd name="T179" fmla="*/ 1270 w 1270"/>
              <a:gd name="T180" fmla="*/ 1270 h 127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70" h="1270">
                <a:moveTo>
                  <a:pt x="636" y="1270"/>
                </a:moveTo>
                <a:lnTo>
                  <a:pt x="636" y="1270"/>
                </a:lnTo>
                <a:lnTo>
                  <a:pt x="604" y="1268"/>
                </a:lnTo>
                <a:lnTo>
                  <a:pt x="572" y="1266"/>
                </a:lnTo>
                <a:lnTo>
                  <a:pt x="540" y="1262"/>
                </a:lnTo>
                <a:lnTo>
                  <a:pt x="510" y="1256"/>
                </a:lnTo>
                <a:lnTo>
                  <a:pt x="480" y="1250"/>
                </a:lnTo>
                <a:lnTo>
                  <a:pt x="452" y="1242"/>
                </a:lnTo>
                <a:lnTo>
                  <a:pt x="422" y="1232"/>
                </a:lnTo>
                <a:lnTo>
                  <a:pt x="394" y="1222"/>
                </a:lnTo>
                <a:lnTo>
                  <a:pt x="366" y="1210"/>
                </a:lnTo>
                <a:lnTo>
                  <a:pt x="340" y="1196"/>
                </a:lnTo>
                <a:lnTo>
                  <a:pt x="314" y="1182"/>
                </a:lnTo>
                <a:lnTo>
                  <a:pt x="288" y="1166"/>
                </a:lnTo>
                <a:lnTo>
                  <a:pt x="264" y="1150"/>
                </a:lnTo>
                <a:lnTo>
                  <a:pt x="240" y="1132"/>
                </a:lnTo>
                <a:lnTo>
                  <a:pt x="218" y="1112"/>
                </a:lnTo>
                <a:lnTo>
                  <a:pt x="196" y="1092"/>
                </a:lnTo>
                <a:lnTo>
                  <a:pt x="190" y="1086"/>
                </a:lnTo>
                <a:lnTo>
                  <a:pt x="184" y="1082"/>
                </a:lnTo>
                <a:lnTo>
                  <a:pt x="164" y="1060"/>
                </a:lnTo>
                <a:lnTo>
                  <a:pt x="144" y="1036"/>
                </a:lnTo>
                <a:lnTo>
                  <a:pt x="124" y="1012"/>
                </a:lnTo>
                <a:lnTo>
                  <a:pt x="108" y="988"/>
                </a:lnTo>
                <a:lnTo>
                  <a:pt x="92" y="962"/>
                </a:lnTo>
                <a:lnTo>
                  <a:pt x="76" y="936"/>
                </a:lnTo>
                <a:lnTo>
                  <a:pt x="62" y="908"/>
                </a:lnTo>
                <a:lnTo>
                  <a:pt x="50" y="880"/>
                </a:lnTo>
                <a:lnTo>
                  <a:pt x="38" y="852"/>
                </a:lnTo>
                <a:lnTo>
                  <a:pt x="28" y="822"/>
                </a:lnTo>
                <a:lnTo>
                  <a:pt x="20" y="792"/>
                </a:lnTo>
                <a:lnTo>
                  <a:pt x="12" y="762"/>
                </a:lnTo>
                <a:lnTo>
                  <a:pt x="8" y="730"/>
                </a:lnTo>
                <a:lnTo>
                  <a:pt x="4" y="698"/>
                </a:lnTo>
                <a:lnTo>
                  <a:pt x="0" y="666"/>
                </a:lnTo>
                <a:lnTo>
                  <a:pt x="0" y="634"/>
                </a:lnTo>
                <a:lnTo>
                  <a:pt x="0" y="602"/>
                </a:lnTo>
                <a:lnTo>
                  <a:pt x="4" y="572"/>
                </a:lnTo>
                <a:lnTo>
                  <a:pt x="8" y="540"/>
                </a:lnTo>
                <a:lnTo>
                  <a:pt x="12" y="510"/>
                </a:lnTo>
                <a:lnTo>
                  <a:pt x="20" y="480"/>
                </a:lnTo>
                <a:lnTo>
                  <a:pt x="28" y="450"/>
                </a:lnTo>
                <a:lnTo>
                  <a:pt x="36" y="422"/>
                </a:lnTo>
                <a:lnTo>
                  <a:pt x="48" y="394"/>
                </a:lnTo>
                <a:lnTo>
                  <a:pt x="60" y="366"/>
                </a:lnTo>
                <a:lnTo>
                  <a:pt x="72" y="340"/>
                </a:lnTo>
                <a:lnTo>
                  <a:pt x="86" y="314"/>
                </a:lnTo>
                <a:lnTo>
                  <a:pt x="102" y="288"/>
                </a:lnTo>
                <a:lnTo>
                  <a:pt x="120" y="264"/>
                </a:lnTo>
                <a:lnTo>
                  <a:pt x="138" y="240"/>
                </a:lnTo>
                <a:lnTo>
                  <a:pt x="156" y="218"/>
                </a:lnTo>
                <a:lnTo>
                  <a:pt x="176" y="196"/>
                </a:lnTo>
                <a:lnTo>
                  <a:pt x="182" y="190"/>
                </a:lnTo>
                <a:lnTo>
                  <a:pt x="188" y="184"/>
                </a:lnTo>
                <a:lnTo>
                  <a:pt x="210" y="162"/>
                </a:lnTo>
                <a:lnTo>
                  <a:pt x="232" y="142"/>
                </a:lnTo>
                <a:lnTo>
                  <a:pt x="256" y="124"/>
                </a:lnTo>
                <a:lnTo>
                  <a:pt x="282" y="106"/>
                </a:lnTo>
                <a:lnTo>
                  <a:pt x="308" y="90"/>
                </a:lnTo>
                <a:lnTo>
                  <a:pt x="334" y="76"/>
                </a:lnTo>
                <a:lnTo>
                  <a:pt x="362" y="62"/>
                </a:lnTo>
                <a:lnTo>
                  <a:pt x="390" y="48"/>
                </a:lnTo>
                <a:lnTo>
                  <a:pt x="418" y="38"/>
                </a:lnTo>
                <a:lnTo>
                  <a:pt x="448" y="28"/>
                </a:lnTo>
                <a:lnTo>
                  <a:pt x="478" y="20"/>
                </a:lnTo>
                <a:lnTo>
                  <a:pt x="508" y="12"/>
                </a:lnTo>
                <a:lnTo>
                  <a:pt x="538" y="6"/>
                </a:lnTo>
                <a:lnTo>
                  <a:pt x="570" y="2"/>
                </a:lnTo>
                <a:lnTo>
                  <a:pt x="602" y="0"/>
                </a:lnTo>
                <a:lnTo>
                  <a:pt x="636" y="0"/>
                </a:lnTo>
                <a:lnTo>
                  <a:pt x="668" y="0"/>
                </a:lnTo>
                <a:lnTo>
                  <a:pt x="700" y="2"/>
                </a:lnTo>
                <a:lnTo>
                  <a:pt x="732" y="6"/>
                </a:lnTo>
                <a:lnTo>
                  <a:pt x="762" y="12"/>
                </a:lnTo>
                <a:lnTo>
                  <a:pt x="792" y="18"/>
                </a:lnTo>
                <a:lnTo>
                  <a:pt x="822" y="28"/>
                </a:lnTo>
                <a:lnTo>
                  <a:pt x="852" y="38"/>
                </a:lnTo>
                <a:lnTo>
                  <a:pt x="880" y="48"/>
                </a:lnTo>
                <a:lnTo>
                  <a:pt x="908" y="62"/>
                </a:lnTo>
                <a:lnTo>
                  <a:pt x="936" y="74"/>
                </a:lnTo>
                <a:lnTo>
                  <a:pt x="962" y="90"/>
                </a:lnTo>
                <a:lnTo>
                  <a:pt x="988" y="106"/>
                </a:lnTo>
                <a:lnTo>
                  <a:pt x="1014" y="124"/>
                </a:lnTo>
                <a:lnTo>
                  <a:pt x="1038" y="142"/>
                </a:lnTo>
                <a:lnTo>
                  <a:pt x="1060" y="162"/>
                </a:lnTo>
                <a:lnTo>
                  <a:pt x="1082" y="184"/>
                </a:lnTo>
                <a:lnTo>
                  <a:pt x="1086" y="188"/>
                </a:lnTo>
                <a:lnTo>
                  <a:pt x="1092" y="194"/>
                </a:lnTo>
                <a:lnTo>
                  <a:pt x="1112" y="216"/>
                </a:lnTo>
                <a:lnTo>
                  <a:pt x="1132" y="238"/>
                </a:lnTo>
                <a:lnTo>
                  <a:pt x="1150" y="262"/>
                </a:lnTo>
                <a:lnTo>
                  <a:pt x="1166" y="286"/>
                </a:lnTo>
                <a:lnTo>
                  <a:pt x="1182" y="312"/>
                </a:lnTo>
                <a:lnTo>
                  <a:pt x="1198" y="338"/>
                </a:lnTo>
                <a:lnTo>
                  <a:pt x="1210" y="364"/>
                </a:lnTo>
                <a:lnTo>
                  <a:pt x="1222" y="392"/>
                </a:lnTo>
                <a:lnTo>
                  <a:pt x="1234" y="420"/>
                </a:lnTo>
                <a:lnTo>
                  <a:pt x="1242" y="450"/>
                </a:lnTo>
                <a:lnTo>
                  <a:pt x="1252" y="480"/>
                </a:lnTo>
                <a:lnTo>
                  <a:pt x="1258" y="510"/>
                </a:lnTo>
                <a:lnTo>
                  <a:pt x="1264" y="540"/>
                </a:lnTo>
                <a:lnTo>
                  <a:pt x="1268" y="570"/>
                </a:lnTo>
                <a:lnTo>
                  <a:pt x="1270" y="602"/>
                </a:lnTo>
                <a:lnTo>
                  <a:pt x="1270" y="634"/>
                </a:lnTo>
                <a:lnTo>
                  <a:pt x="1270" y="666"/>
                </a:lnTo>
                <a:lnTo>
                  <a:pt x="1266" y="698"/>
                </a:lnTo>
                <a:lnTo>
                  <a:pt x="1262" y="730"/>
                </a:lnTo>
                <a:lnTo>
                  <a:pt x="1258" y="762"/>
                </a:lnTo>
                <a:lnTo>
                  <a:pt x="1250" y="792"/>
                </a:lnTo>
                <a:lnTo>
                  <a:pt x="1242" y="822"/>
                </a:lnTo>
                <a:lnTo>
                  <a:pt x="1232" y="852"/>
                </a:lnTo>
                <a:lnTo>
                  <a:pt x="1220" y="880"/>
                </a:lnTo>
                <a:lnTo>
                  <a:pt x="1208" y="908"/>
                </a:lnTo>
                <a:lnTo>
                  <a:pt x="1194" y="936"/>
                </a:lnTo>
                <a:lnTo>
                  <a:pt x="1180" y="962"/>
                </a:lnTo>
                <a:lnTo>
                  <a:pt x="1162" y="988"/>
                </a:lnTo>
                <a:lnTo>
                  <a:pt x="1146" y="1012"/>
                </a:lnTo>
                <a:lnTo>
                  <a:pt x="1126" y="1036"/>
                </a:lnTo>
                <a:lnTo>
                  <a:pt x="1106" y="1060"/>
                </a:lnTo>
                <a:lnTo>
                  <a:pt x="1086" y="1082"/>
                </a:lnTo>
                <a:lnTo>
                  <a:pt x="1080" y="1088"/>
                </a:lnTo>
                <a:lnTo>
                  <a:pt x="1074" y="1092"/>
                </a:lnTo>
                <a:lnTo>
                  <a:pt x="1052" y="1112"/>
                </a:lnTo>
                <a:lnTo>
                  <a:pt x="1030" y="1132"/>
                </a:lnTo>
                <a:lnTo>
                  <a:pt x="1006" y="1150"/>
                </a:lnTo>
                <a:lnTo>
                  <a:pt x="982" y="1166"/>
                </a:lnTo>
                <a:lnTo>
                  <a:pt x="956" y="1182"/>
                </a:lnTo>
                <a:lnTo>
                  <a:pt x="930" y="1196"/>
                </a:lnTo>
                <a:lnTo>
                  <a:pt x="904" y="1210"/>
                </a:lnTo>
                <a:lnTo>
                  <a:pt x="876" y="1222"/>
                </a:lnTo>
                <a:lnTo>
                  <a:pt x="848" y="1232"/>
                </a:lnTo>
                <a:lnTo>
                  <a:pt x="820" y="1242"/>
                </a:lnTo>
                <a:lnTo>
                  <a:pt x="790" y="1250"/>
                </a:lnTo>
                <a:lnTo>
                  <a:pt x="760" y="1258"/>
                </a:lnTo>
                <a:lnTo>
                  <a:pt x="730" y="1262"/>
                </a:lnTo>
                <a:lnTo>
                  <a:pt x="698" y="1266"/>
                </a:lnTo>
                <a:lnTo>
                  <a:pt x="666" y="1268"/>
                </a:lnTo>
                <a:lnTo>
                  <a:pt x="636" y="1270"/>
                </a:lnTo>
                <a:close/>
                <a:moveTo>
                  <a:pt x="96" y="638"/>
                </a:moveTo>
                <a:lnTo>
                  <a:pt x="96" y="638"/>
                </a:lnTo>
                <a:lnTo>
                  <a:pt x="96" y="666"/>
                </a:lnTo>
                <a:lnTo>
                  <a:pt x="100" y="694"/>
                </a:lnTo>
                <a:lnTo>
                  <a:pt x="102" y="722"/>
                </a:lnTo>
                <a:lnTo>
                  <a:pt x="108" y="748"/>
                </a:lnTo>
                <a:lnTo>
                  <a:pt x="114" y="774"/>
                </a:lnTo>
                <a:lnTo>
                  <a:pt x="122" y="800"/>
                </a:lnTo>
                <a:lnTo>
                  <a:pt x="130" y="826"/>
                </a:lnTo>
                <a:lnTo>
                  <a:pt x="140" y="852"/>
                </a:lnTo>
                <a:lnTo>
                  <a:pt x="150" y="876"/>
                </a:lnTo>
                <a:lnTo>
                  <a:pt x="162" y="900"/>
                </a:lnTo>
                <a:lnTo>
                  <a:pt x="176" y="922"/>
                </a:lnTo>
                <a:lnTo>
                  <a:pt x="190" y="944"/>
                </a:lnTo>
                <a:lnTo>
                  <a:pt x="206" y="966"/>
                </a:lnTo>
                <a:lnTo>
                  <a:pt x="222" y="988"/>
                </a:lnTo>
                <a:lnTo>
                  <a:pt x="240" y="1008"/>
                </a:lnTo>
                <a:lnTo>
                  <a:pt x="258" y="1026"/>
                </a:lnTo>
                <a:lnTo>
                  <a:pt x="276" y="1044"/>
                </a:lnTo>
                <a:lnTo>
                  <a:pt x="296" y="1062"/>
                </a:lnTo>
                <a:lnTo>
                  <a:pt x="318" y="1078"/>
                </a:lnTo>
                <a:lnTo>
                  <a:pt x="340" y="1094"/>
                </a:lnTo>
                <a:lnTo>
                  <a:pt x="362" y="1108"/>
                </a:lnTo>
                <a:lnTo>
                  <a:pt x="384" y="1120"/>
                </a:lnTo>
                <a:lnTo>
                  <a:pt x="408" y="1134"/>
                </a:lnTo>
                <a:lnTo>
                  <a:pt x="432" y="1144"/>
                </a:lnTo>
                <a:lnTo>
                  <a:pt x="458" y="1154"/>
                </a:lnTo>
                <a:lnTo>
                  <a:pt x="484" y="1162"/>
                </a:lnTo>
                <a:lnTo>
                  <a:pt x="510" y="1170"/>
                </a:lnTo>
                <a:lnTo>
                  <a:pt x="536" y="1176"/>
                </a:lnTo>
                <a:lnTo>
                  <a:pt x="564" y="1180"/>
                </a:lnTo>
                <a:lnTo>
                  <a:pt x="590" y="1184"/>
                </a:lnTo>
                <a:lnTo>
                  <a:pt x="618" y="1186"/>
                </a:lnTo>
                <a:lnTo>
                  <a:pt x="646" y="1188"/>
                </a:lnTo>
                <a:lnTo>
                  <a:pt x="676" y="1186"/>
                </a:lnTo>
                <a:lnTo>
                  <a:pt x="704" y="1184"/>
                </a:lnTo>
                <a:lnTo>
                  <a:pt x="730" y="1180"/>
                </a:lnTo>
                <a:lnTo>
                  <a:pt x="758" y="1176"/>
                </a:lnTo>
                <a:lnTo>
                  <a:pt x="784" y="1170"/>
                </a:lnTo>
                <a:lnTo>
                  <a:pt x="810" y="1162"/>
                </a:lnTo>
                <a:lnTo>
                  <a:pt x="836" y="1154"/>
                </a:lnTo>
                <a:lnTo>
                  <a:pt x="860" y="1144"/>
                </a:lnTo>
                <a:lnTo>
                  <a:pt x="886" y="1134"/>
                </a:lnTo>
                <a:lnTo>
                  <a:pt x="910" y="1120"/>
                </a:lnTo>
                <a:lnTo>
                  <a:pt x="932" y="1108"/>
                </a:lnTo>
                <a:lnTo>
                  <a:pt x="954" y="1094"/>
                </a:lnTo>
                <a:lnTo>
                  <a:pt x="976" y="1078"/>
                </a:lnTo>
                <a:lnTo>
                  <a:pt x="996" y="1062"/>
                </a:lnTo>
                <a:lnTo>
                  <a:pt x="1016" y="1044"/>
                </a:lnTo>
                <a:lnTo>
                  <a:pt x="1036" y="1026"/>
                </a:lnTo>
                <a:lnTo>
                  <a:pt x="1054" y="1008"/>
                </a:lnTo>
                <a:lnTo>
                  <a:pt x="1072" y="988"/>
                </a:lnTo>
                <a:lnTo>
                  <a:pt x="1088" y="966"/>
                </a:lnTo>
                <a:lnTo>
                  <a:pt x="1104" y="944"/>
                </a:lnTo>
                <a:lnTo>
                  <a:pt x="1118" y="922"/>
                </a:lnTo>
                <a:lnTo>
                  <a:pt x="1130" y="900"/>
                </a:lnTo>
                <a:lnTo>
                  <a:pt x="1142" y="876"/>
                </a:lnTo>
                <a:lnTo>
                  <a:pt x="1154" y="852"/>
                </a:lnTo>
                <a:lnTo>
                  <a:pt x="1164" y="826"/>
                </a:lnTo>
                <a:lnTo>
                  <a:pt x="1172" y="802"/>
                </a:lnTo>
                <a:lnTo>
                  <a:pt x="1180" y="776"/>
                </a:lnTo>
                <a:lnTo>
                  <a:pt x="1186" y="748"/>
                </a:lnTo>
                <a:lnTo>
                  <a:pt x="1190" y="722"/>
                </a:lnTo>
                <a:lnTo>
                  <a:pt x="1194" y="694"/>
                </a:lnTo>
                <a:lnTo>
                  <a:pt x="1196" y="666"/>
                </a:lnTo>
                <a:lnTo>
                  <a:pt x="1198" y="638"/>
                </a:lnTo>
                <a:lnTo>
                  <a:pt x="1198" y="636"/>
                </a:lnTo>
                <a:lnTo>
                  <a:pt x="1196" y="608"/>
                </a:lnTo>
                <a:lnTo>
                  <a:pt x="1194" y="580"/>
                </a:lnTo>
                <a:lnTo>
                  <a:pt x="1192" y="552"/>
                </a:lnTo>
                <a:lnTo>
                  <a:pt x="1186" y="526"/>
                </a:lnTo>
                <a:lnTo>
                  <a:pt x="1180" y="498"/>
                </a:lnTo>
                <a:lnTo>
                  <a:pt x="1172" y="472"/>
                </a:lnTo>
                <a:lnTo>
                  <a:pt x="1164" y="448"/>
                </a:lnTo>
                <a:lnTo>
                  <a:pt x="1154" y="422"/>
                </a:lnTo>
                <a:lnTo>
                  <a:pt x="1144" y="398"/>
                </a:lnTo>
                <a:lnTo>
                  <a:pt x="1132" y="374"/>
                </a:lnTo>
                <a:lnTo>
                  <a:pt x="1118" y="352"/>
                </a:lnTo>
                <a:lnTo>
                  <a:pt x="1104" y="328"/>
                </a:lnTo>
                <a:lnTo>
                  <a:pt x="1088" y="308"/>
                </a:lnTo>
                <a:lnTo>
                  <a:pt x="1072" y="286"/>
                </a:lnTo>
                <a:lnTo>
                  <a:pt x="1054" y="266"/>
                </a:lnTo>
                <a:lnTo>
                  <a:pt x="1036" y="248"/>
                </a:lnTo>
                <a:lnTo>
                  <a:pt x="1018" y="228"/>
                </a:lnTo>
                <a:lnTo>
                  <a:pt x="998" y="212"/>
                </a:lnTo>
                <a:lnTo>
                  <a:pt x="976" y="196"/>
                </a:lnTo>
                <a:lnTo>
                  <a:pt x="954" y="180"/>
                </a:lnTo>
                <a:lnTo>
                  <a:pt x="932" y="166"/>
                </a:lnTo>
                <a:lnTo>
                  <a:pt x="910" y="152"/>
                </a:lnTo>
                <a:lnTo>
                  <a:pt x="886" y="140"/>
                </a:lnTo>
                <a:lnTo>
                  <a:pt x="862" y="130"/>
                </a:lnTo>
                <a:lnTo>
                  <a:pt x="836" y="120"/>
                </a:lnTo>
                <a:lnTo>
                  <a:pt x="810" y="110"/>
                </a:lnTo>
                <a:lnTo>
                  <a:pt x="784" y="104"/>
                </a:lnTo>
                <a:lnTo>
                  <a:pt x="758" y="98"/>
                </a:lnTo>
                <a:lnTo>
                  <a:pt x="730" y="92"/>
                </a:lnTo>
                <a:lnTo>
                  <a:pt x="704" y="88"/>
                </a:lnTo>
                <a:lnTo>
                  <a:pt x="676" y="86"/>
                </a:lnTo>
                <a:lnTo>
                  <a:pt x="646" y="86"/>
                </a:lnTo>
                <a:lnTo>
                  <a:pt x="618" y="86"/>
                </a:lnTo>
                <a:lnTo>
                  <a:pt x="590" y="88"/>
                </a:lnTo>
                <a:lnTo>
                  <a:pt x="562" y="92"/>
                </a:lnTo>
                <a:lnTo>
                  <a:pt x="536" y="98"/>
                </a:lnTo>
                <a:lnTo>
                  <a:pt x="510" y="104"/>
                </a:lnTo>
                <a:lnTo>
                  <a:pt x="484" y="110"/>
                </a:lnTo>
                <a:lnTo>
                  <a:pt x="458" y="120"/>
                </a:lnTo>
                <a:lnTo>
                  <a:pt x="432" y="130"/>
                </a:lnTo>
                <a:lnTo>
                  <a:pt x="408" y="140"/>
                </a:lnTo>
                <a:lnTo>
                  <a:pt x="384" y="152"/>
                </a:lnTo>
                <a:lnTo>
                  <a:pt x="362" y="166"/>
                </a:lnTo>
                <a:lnTo>
                  <a:pt x="338" y="180"/>
                </a:lnTo>
                <a:lnTo>
                  <a:pt x="318" y="196"/>
                </a:lnTo>
                <a:lnTo>
                  <a:pt x="296" y="212"/>
                </a:lnTo>
                <a:lnTo>
                  <a:pt x="276" y="228"/>
                </a:lnTo>
                <a:lnTo>
                  <a:pt x="258" y="248"/>
                </a:lnTo>
                <a:lnTo>
                  <a:pt x="240" y="266"/>
                </a:lnTo>
                <a:lnTo>
                  <a:pt x="222" y="286"/>
                </a:lnTo>
                <a:lnTo>
                  <a:pt x="206" y="308"/>
                </a:lnTo>
                <a:lnTo>
                  <a:pt x="190" y="328"/>
                </a:lnTo>
                <a:lnTo>
                  <a:pt x="176" y="352"/>
                </a:lnTo>
                <a:lnTo>
                  <a:pt x="162" y="374"/>
                </a:lnTo>
                <a:lnTo>
                  <a:pt x="150" y="398"/>
                </a:lnTo>
                <a:lnTo>
                  <a:pt x="140" y="422"/>
                </a:lnTo>
                <a:lnTo>
                  <a:pt x="130" y="448"/>
                </a:lnTo>
                <a:lnTo>
                  <a:pt x="120" y="472"/>
                </a:lnTo>
                <a:lnTo>
                  <a:pt x="114" y="498"/>
                </a:lnTo>
                <a:lnTo>
                  <a:pt x="108" y="526"/>
                </a:lnTo>
                <a:lnTo>
                  <a:pt x="102" y="552"/>
                </a:lnTo>
                <a:lnTo>
                  <a:pt x="98" y="580"/>
                </a:lnTo>
                <a:lnTo>
                  <a:pt x="96" y="608"/>
                </a:lnTo>
                <a:lnTo>
                  <a:pt x="96" y="636"/>
                </a:lnTo>
                <a:lnTo>
                  <a:pt x="96" y="638"/>
                </a:lnTo>
                <a:close/>
              </a:path>
            </a:pathLst>
          </a:custGeom>
          <a:gradFill flip="none" rotWithShape="1">
            <a:gsLst>
              <a:gs pos="0">
                <a:srgbClr val="C1C1C1"/>
              </a:gs>
              <a:gs pos="100000">
                <a:schemeClr val="tx1">
                  <a:lumMod val="65000"/>
                  <a:lumOff val="35000"/>
                </a:schemeClr>
              </a:gs>
            </a:gsLst>
            <a:lin ang="0" scaled="1"/>
            <a:tileRect/>
          </a:gradFill>
          <a:ln w="9525">
            <a:noFill/>
            <a:round/>
            <a:headEnd/>
            <a:tailEnd/>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sp>
        <p:nvSpPr>
          <p:cNvPr id="41" name="Freeform 40"/>
          <p:cNvSpPr>
            <a:spLocks/>
          </p:cNvSpPr>
          <p:nvPr/>
        </p:nvSpPr>
        <p:spPr bwMode="auto">
          <a:xfrm rot="2693986" flipH="1">
            <a:off x="6826251" y="4493107"/>
            <a:ext cx="162983" cy="325967"/>
          </a:xfrm>
          <a:custGeom>
            <a:avLst/>
            <a:gdLst>
              <a:gd name="T0" fmla="*/ 2147483647 w 126"/>
              <a:gd name="T1" fmla="*/ 0 h 250"/>
              <a:gd name="T2" fmla="*/ 0 w 126"/>
              <a:gd name="T3" fmla="*/ 2147483647 h 250"/>
              <a:gd name="T4" fmla="*/ 2147483647 w 126"/>
              <a:gd name="T5" fmla="*/ 2147483647 h 250"/>
              <a:gd name="T6" fmla="*/ 2147483647 w 126"/>
              <a:gd name="T7" fmla="*/ 0 h 250"/>
              <a:gd name="T8" fmla="*/ 0 60000 65536"/>
              <a:gd name="T9" fmla="*/ 0 60000 65536"/>
              <a:gd name="T10" fmla="*/ 0 60000 65536"/>
              <a:gd name="T11" fmla="*/ 0 60000 65536"/>
              <a:gd name="T12" fmla="*/ 0 w 126"/>
              <a:gd name="T13" fmla="*/ 0 h 250"/>
              <a:gd name="T14" fmla="*/ 126 w 126"/>
              <a:gd name="T15" fmla="*/ 250 h 250"/>
            </a:gdLst>
            <a:ahLst/>
            <a:cxnLst>
              <a:cxn ang="T8">
                <a:pos x="T0" y="T1"/>
              </a:cxn>
              <a:cxn ang="T9">
                <a:pos x="T2" y="T3"/>
              </a:cxn>
              <a:cxn ang="T10">
                <a:pos x="T4" y="T5"/>
              </a:cxn>
              <a:cxn ang="T11">
                <a:pos x="T6" y="T7"/>
              </a:cxn>
            </a:cxnLst>
            <a:rect l="T12" t="T13" r="T14" b="T15"/>
            <a:pathLst>
              <a:path w="126" h="250">
                <a:moveTo>
                  <a:pt x="126" y="0"/>
                </a:moveTo>
                <a:lnTo>
                  <a:pt x="0" y="124"/>
                </a:lnTo>
                <a:lnTo>
                  <a:pt x="126" y="250"/>
                </a:lnTo>
                <a:lnTo>
                  <a:pt x="126"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endParaRPr lang="en-US" altLang="en-US" sz="2400"/>
          </a:p>
        </p:txBody>
      </p:sp>
      <p:cxnSp>
        <p:nvCxnSpPr>
          <p:cNvPr id="42" name="Straight Connector 41"/>
          <p:cNvCxnSpPr/>
          <p:nvPr/>
        </p:nvCxnSpPr>
        <p:spPr>
          <a:xfrm rot="18893986" flipV="1">
            <a:off x="5913967" y="4645507"/>
            <a:ext cx="249767" cy="249767"/>
          </a:xfrm>
          <a:prstGeom prst="line">
            <a:avLst/>
          </a:prstGeom>
          <a:ln w="12700" cap="flat" cmpd="sng" algn="ctr">
            <a:solidFill>
              <a:schemeClr val="tx1">
                <a:lumMod val="65000"/>
                <a:lumOff val="3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43" name="TextBox 73"/>
          <p:cNvSpPr txBox="1">
            <a:spLocks noChangeArrowheads="1"/>
          </p:cNvSpPr>
          <p:nvPr/>
        </p:nvSpPr>
        <p:spPr bwMode="auto">
          <a:xfrm>
            <a:off x="5166784" y="2914074"/>
            <a:ext cx="472016"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nb-NO" altLang="en-US" sz="1333" dirty="0">
                <a:solidFill>
                  <a:schemeClr val="bg1"/>
                </a:solidFill>
              </a:rPr>
              <a:t>S</a:t>
            </a:r>
          </a:p>
        </p:txBody>
      </p:sp>
      <p:sp>
        <p:nvSpPr>
          <p:cNvPr id="44" name="TextBox 74"/>
          <p:cNvSpPr txBox="1">
            <a:spLocks noChangeArrowheads="1"/>
          </p:cNvSpPr>
          <p:nvPr/>
        </p:nvSpPr>
        <p:spPr bwMode="auto">
          <a:xfrm>
            <a:off x="6608234" y="2914074"/>
            <a:ext cx="47201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nb-NO" altLang="en-US" sz="1333">
                <a:solidFill>
                  <a:schemeClr val="bg1"/>
                </a:solidFill>
              </a:rPr>
              <a:t>O</a:t>
            </a:r>
          </a:p>
        </p:txBody>
      </p:sp>
      <p:sp>
        <p:nvSpPr>
          <p:cNvPr id="45" name="TextBox 75"/>
          <p:cNvSpPr txBox="1">
            <a:spLocks noChangeArrowheads="1"/>
          </p:cNvSpPr>
          <p:nvPr/>
        </p:nvSpPr>
        <p:spPr bwMode="auto">
          <a:xfrm>
            <a:off x="5166784" y="4336474"/>
            <a:ext cx="472016"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nb-NO" altLang="en-US" sz="1333">
                <a:solidFill>
                  <a:schemeClr val="bg1"/>
                </a:solidFill>
              </a:rPr>
              <a:t>W</a:t>
            </a:r>
          </a:p>
        </p:txBody>
      </p:sp>
      <p:sp>
        <p:nvSpPr>
          <p:cNvPr id="46" name="TextBox 76"/>
          <p:cNvSpPr txBox="1">
            <a:spLocks noChangeArrowheads="1"/>
          </p:cNvSpPr>
          <p:nvPr/>
        </p:nvSpPr>
        <p:spPr bwMode="auto">
          <a:xfrm>
            <a:off x="6608234" y="4336474"/>
            <a:ext cx="472017"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nb-NO" altLang="en-US" sz="1333">
                <a:solidFill>
                  <a:schemeClr val="bg1"/>
                </a:solidFill>
              </a:rPr>
              <a:t>T</a:t>
            </a:r>
          </a:p>
        </p:txBody>
      </p:sp>
      <p:sp>
        <p:nvSpPr>
          <p:cNvPr id="47" name="TextBox 79"/>
          <p:cNvSpPr txBox="1">
            <a:spLocks noChangeArrowheads="1"/>
          </p:cNvSpPr>
          <p:nvPr/>
        </p:nvSpPr>
        <p:spPr bwMode="auto">
          <a:xfrm>
            <a:off x="7670800" y="4046490"/>
            <a:ext cx="1778000"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altLang="en-US" sz="1467" b="1">
                <a:solidFill>
                  <a:schemeClr val="accent2">
                    <a:lumMod val="75000"/>
                  </a:schemeClr>
                </a:solidFill>
                <a:latin typeface="Arial Narrow Bold" pitchFamily="-65" charset="0"/>
              </a:rPr>
              <a:t>THREATS</a:t>
            </a:r>
          </a:p>
        </p:txBody>
      </p:sp>
      <p:sp>
        <p:nvSpPr>
          <p:cNvPr id="52" name="TextBox 27"/>
          <p:cNvSpPr txBox="1">
            <a:spLocks noChangeArrowheads="1"/>
          </p:cNvSpPr>
          <p:nvPr/>
        </p:nvSpPr>
        <p:spPr bwMode="auto">
          <a:xfrm>
            <a:off x="7688093" y="1944374"/>
            <a:ext cx="3740151" cy="3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altLang="en-US" sz="1467" b="1" dirty="0">
                <a:solidFill>
                  <a:schemeClr val="accent2">
                    <a:lumMod val="75000"/>
                  </a:schemeClr>
                </a:solidFill>
                <a:latin typeface="Arial Narrow Bold" pitchFamily="-65" charset="0"/>
              </a:rPr>
              <a:t>OPPORTUNITIES</a:t>
            </a:r>
          </a:p>
        </p:txBody>
      </p:sp>
      <p:cxnSp>
        <p:nvCxnSpPr>
          <p:cNvPr id="53" name="Straight Connector 52">
            <a:extLst>
              <a:ext uri="{FF2B5EF4-FFF2-40B4-BE49-F238E27FC236}">
                <a16:creationId xmlns:a16="http://schemas.microsoft.com/office/drawing/2014/main" id="{06D38F2F-CCC6-4504-9C24-82D0FB44066C}"/>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54" name="Footer Placeholder 5">
            <a:extLst>
              <a:ext uri="{FF2B5EF4-FFF2-40B4-BE49-F238E27FC236}">
                <a16:creationId xmlns:a16="http://schemas.microsoft.com/office/drawing/2014/main" id="{3C1543BD-F8EF-4D9B-A808-D479D0228516}"/>
              </a:ext>
            </a:extLst>
          </p:cNvPr>
          <p:cNvSpPr>
            <a:spLocks noGrp="1"/>
          </p:cNvSpPr>
          <p:nvPr>
            <p:ph type="ftr" sz="quarter" idx="11"/>
          </p:nvPr>
        </p:nvSpPr>
        <p:spPr>
          <a:xfrm>
            <a:off x="4038600" y="6356350"/>
            <a:ext cx="4114800" cy="365125"/>
          </a:xfrm>
        </p:spPr>
        <p:txBody>
          <a:bodyPr/>
          <a:lstStyle/>
          <a:p>
            <a:r>
              <a:rPr lang="en-US" b="1" dirty="0">
                <a:solidFill>
                  <a:schemeClr val="accent1">
                    <a:lumMod val="75000"/>
                  </a:schemeClr>
                </a:solidFill>
                <a:latin typeface="Century Gothic" panose="020B0502020202020204" pitchFamily="34" charset="0"/>
              </a:rPr>
              <a:t>Multi-Agent Robotics</a:t>
            </a:r>
          </a:p>
        </p:txBody>
      </p:sp>
    </p:spTree>
    <p:extLst>
      <p:ext uri="{BB962C8B-B14F-4D97-AF65-F5344CB8AC3E}">
        <p14:creationId xmlns:p14="http://schemas.microsoft.com/office/powerpoint/2010/main" val="318020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a:solidFill>
                  <a:schemeClr val="accent5">
                    <a:lumMod val="75000"/>
                  </a:schemeClr>
                </a:solidFill>
                <a:latin typeface="Century Gothic" panose="020B0502020202020204" pitchFamily="34" charset="0"/>
              </a:rPr>
              <a:t>Future Work:</a:t>
            </a:r>
          </a:p>
        </p:txBody>
      </p:sp>
      <p:sp>
        <p:nvSpPr>
          <p:cNvPr id="5" name="Slide Number Placeholder 4"/>
          <p:cNvSpPr>
            <a:spLocks noGrp="1"/>
          </p:cNvSpPr>
          <p:nvPr>
            <p:ph type="sldNum" sz="quarter" idx="12"/>
          </p:nvPr>
        </p:nvSpPr>
        <p:spPr/>
        <p:txBody>
          <a:bodyPr/>
          <a:lstStyle/>
          <a:p>
            <a:fld id="{4FD2041C-278E-442A-BF5C-FF744CCD675F}" type="slidenum">
              <a:rPr lang="en-US" smtClean="0"/>
              <a:t>88</a:t>
            </a:fld>
            <a:endParaRPr lang="en-US"/>
          </a:p>
        </p:txBody>
      </p:sp>
      <p:sp>
        <p:nvSpPr>
          <p:cNvPr id="54" name="Footer Placeholder 5">
            <a:extLst>
              <a:ext uri="{FF2B5EF4-FFF2-40B4-BE49-F238E27FC236}">
                <a16:creationId xmlns:a16="http://schemas.microsoft.com/office/drawing/2014/main" id="{3C1543BD-F8EF-4D9B-A808-D479D0228516}"/>
              </a:ext>
            </a:extLst>
          </p:cNvPr>
          <p:cNvSpPr>
            <a:spLocks noGrp="1"/>
          </p:cNvSpPr>
          <p:nvPr>
            <p:ph type="ftr" sz="quarter" idx="11"/>
          </p:nvPr>
        </p:nvSpPr>
        <p:spPr>
          <a:xfrm>
            <a:off x="4038600" y="6356350"/>
            <a:ext cx="4114800" cy="365125"/>
          </a:xfrm>
        </p:spPr>
        <p:txBody>
          <a:bodyPr/>
          <a:lstStyle/>
          <a:p>
            <a:r>
              <a:rPr lang="en-US" b="1" dirty="0">
                <a:solidFill>
                  <a:schemeClr val="accent1">
                    <a:lumMod val="75000"/>
                  </a:schemeClr>
                </a:solidFill>
                <a:latin typeface="Century Gothic" panose="020B0502020202020204" pitchFamily="34" charset="0"/>
              </a:rPr>
              <a:t>Multi-Agent Robotics</a:t>
            </a:r>
          </a:p>
        </p:txBody>
      </p:sp>
      <p:cxnSp>
        <p:nvCxnSpPr>
          <p:cNvPr id="55" name="Straight Connector 54">
            <a:extLst>
              <a:ext uri="{FF2B5EF4-FFF2-40B4-BE49-F238E27FC236}">
                <a16:creationId xmlns:a16="http://schemas.microsoft.com/office/drawing/2014/main" id="{C463A602-3B70-42FE-9006-8FE9BDF5C19A}"/>
              </a:ext>
            </a:extLst>
          </p:cNvPr>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90056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516471" y="6356350"/>
            <a:ext cx="2743200" cy="365125"/>
          </a:xfrm>
        </p:spPr>
        <p:txBody>
          <a:bodyPr/>
          <a:lstStyle/>
          <a:p>
            <a:r>
              <a:rPr lang="en-US" dirty="0">
                <a:solidFill>
                  <a:schemeClr val="accent1">
                    <a:lumMod val="75000"/>
                  </a:schemeClr>
                </a:solidFill>
              </a:rPr>
              <a:t>1</a:t>
            </a:r>
          </a:p>
        </p:txBody>
      </p:sp>
      <p:sp>
        <p:nvSpPr>
          <p:cNvPr id="9" name="Subtitle 2"/>
          <p:cNvSpPr>
            <a:spLocks noGrp="1"/>
          </p:cNvSpPr>
          <p:nvPr>
            <p:ph type="subTitle" idx="1"/>
          </p:nvPr>
        </p:nvSpPr>
        <p:spPr>
          <a:xfrm>
            <a:off x="761492" y="5324772"/>
            <a:ext cx="9548903" cy="645460"/>
          </a:xfrm>
        </p:spPr>
        <p:txBody>
          <a:bodyPr>
            <a:normAutofit/>
          </a:bodyPr>
          <a:lstStyle/>
          <a:p>
            <a:pPr algn="l" defTabSz="457200" rtl="1">
              <a:buClr>
                <a:schemeClr val="accent1"/>
              </a:buClr>
              <a:buSzPct val="80000"/>
            </a:pPr>
            <a:r>
              <a:rPr lang="en-US" sz="4000" cap="all" dirty="0">
                <a:solidFill>
                  <a:srgbClr val="C00000"/>
                </a:solidFill>
                <a:latin typeface="+mj-lt"/>
                <a:ea typeface="+mj-ea"/>
                <a:cs typeface="+mj-cs"/>
              </a:rPr>
              <a:t>Project supervisor:</a:t>
            </a:r>
            <a:endParaRPr lang="en-US" sz="6600" b="1" dirty="0">
              <a:solidFill>
                <a:schemeClr val="tx1">
                  <a:lumMod val="65000"/>
                  <a:lumOff val="35000"/>
                </a:schemeClr>
              </a:solidFill>
              <a:latin typeface="Century Gothic" panose="020B0502020202020204" pitchFamily="34" charset="0"/>
              <a:ea typeface="+mj-ea"/>
              <a:cs typeface="+mj-cs"/>
            </a:endParaRPr>
          </a:p>
          <a:p>
            <a:pPr algn="l" defTabSz="457200" rtl="1">
              <a:buClr>
                <a:schemeClr val="accent1"/>
              </a:buClr>
              <a:buSzPct val="80000"/>
            </a:pPr>
            <a:endParaRPr lang="en-US" sz="5400" b="1" dirty="0">
              <a:solidFill>
                <a:schemeClr val="tx1">
                  <a:lumMod val="65000"/>
                  <a:lumOff val="35000"/>
                </a:schemeClr>
              </a:solidFill>
              <a:latin typeface="Century Gothic" panose="020B0502020202020204" pitchFamily="34" charset="0"/>
              <a:ea typeface="+mj-ea"/>
              <a:cs typeface="+mj-cs"/>
            </a:endParaRPr>
          </a:p>
        </p:txBody>
      </p:sp>
      <p:sp>
        <p:nvSpPr>
          <p:cNvPr id="10" name="Title 1"/>
          <p:cNvSpPr txBox="1">
            <a:spLocks/>
          </p:cNvSpPr>
          <p:nvPr/>
        </p:nvSpPr>
        <p:spPr>
          <a:xfrm>
            <a:off x="744071" y="5884017"/>
            <a:ext cx="10515600" cy="5505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Dr. Mohamed Arafa</a:t>
            </a:r>
          </a:p>
        </p:txBody>
      </p:sp>
      <p:sp>
        <p:nvSpPr>
          <p:cNvPr id="11" name="Title 1"/>
          <p:cNvSpPr txBox="1">
            <a:spLocks/>
          </p:cNvSpPr>
          <p:nvPr/>
        </p:nvSpPr>
        <p:spPr>
          <a:xfrm>
            <a:off x="1321548" y="4961302"/>
            <a:ext cx="10515600" cy="5505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n-US" sz="2400" dirty="0"/>
          </a:p>
        </p:txBody>
      </p:sp>
      <p:sp>
        <p:nvSpPr>
          <p:cNvPr id="13" name="Title 1"/>
          <p:cNvSpPr txBox="1">
            <a:spLocks/>
          </p:cNvSpPr>
          <p:nvPr/>
        </p:nvSpPr>
        <p:spPr>
          <a:xfrm>
            <a:off x="1523998" y="792216"/>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accent5">
                    <a:lumMod val="75000"/>
                  </a:schemeClr>
                </a:solidFill>
                <a:latin typeface="Century Gothic" panose="020B0502020202020204" pitchFamily="34" charset="0"/>
              </a:rPr>
              <a:t>Web Based Control of </a:t>
            </a:r>
            <a:br>
              <a:rPr lang="en-US" sz="5400" b="1" dirty="0">
                <a:solidFill>
                  <a:schemeClr val="accent5">
                    <a:lumMod val="75000"/>
                  </a:schemeClr>
                </a:solidFill>
                <a:latin typeface="Century Gothic" panose="020B0502020202020204" pitchFamily="34" charset="0"/>
              </a:rPr>
            </a:br>
            <a:r>
              <a:rPr lang="en-US" sz="5400" b="1" dirty="0">
                <a:solidFill>
                  <a:schemeClr val="accent5">
                    <a:lumMod val="75000"/>
                  </a:schemeClr>
                </a:solidFill>
                <a:latin typeface="Century Gothic" panose="020B0502020202020204" pitchFamily="34" charset="0"/>
              </a:rPr>
              <a:t>Multi-Agent Robotic Systems</a:t>
            </a:r>
          </a:p>
        </p:txBody>
      </p:sp>
      <p:pic>
        <p:nvPicPr>
          <p:cNvPr id="3" name="Picture 2">
            <a:extLst>
              <a:ext uri="{FF2B5EF4-FFF2-40B4-BE49-F238E27FC236}">
                <a16:creationId xmlns:a16="http://schemas.microsoft.com/office/drawing/2014/main" id="{6C7DE542-8A45-421A-80B9-C1A496F28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745" y="3225889"/>
            <a:ext cx="1668506" cy="1646358"/>
          </a:xfrm>
          <a:prstGeom prst="rect">
            <a:avLst/>
          </a:prstGeom>
        </p:spPr>
      </p:pic>
      <p:sp>
        <p:nvSpPr>
          <p:cNvPr id="14" name="Half Frame 13">
            <a:extLst>
              <a:ext uri="{FF2B5EF4-FFF2-40B4-BE49-F238E27FC236}">
                <a16:creationId xmlns:a16="http://schemas.microsoft.com/office/drawing/2014/main" id="{53E92A94-5206-4422-AFDD-41304A70CCC5}"/>
              </a:ext>
            </a:extLst>
          </p:cNvPr>
          <p:cNvSpPr/>
          <p:nvPr/>
        </p:nvSpPr>
        <p:spPr>
          <a:xfrm>
            <a:off x="290944" y="207818"/>
            <a:ext cx="3976255" cy="3279537"/>
          </a:xfrm>
          <a:prstGeom prst="halfFrame">
            <a:avLst>
              <a:gd name="adj1" fmla="val 11471"/>
              <a:gd name="adj2" fmla="val 1309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lf Frame 14">
            <a:extLst>
              <a:ext uri="{FF2B5EF4-FFF2-40B4-BE49-F238E27FC236}">
                <a16:creationId xmlns:a16="http://schemas.microsoft.com/office/drawing/2014/main" id="{0435FD45-F1E7-4FFA-A06E-0679E2A9F5B4}"/>
              </a:ext>
            </a:extLst>
          </p:cNvPr>
          <p:cNvSpPr/>
          <p:nvPr/>
        </p:nvSpPr>
        <p:spPr>
          <a:xfrm rot="10800000">
            <a:off x="7924278" y="3287651"/>
            <a:ext cx="3976255" cy="3279537"/>
          </a:xfrm>
          <a:prstGeom prst="halfFrame">
            <a:avLst>
              <a:gd name="adj1" fmla="val 11471"/>
              <a:gd name="adj2" fmla="val 1309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334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fade">
                                      <p:cBhvr>
                                        <p:cTn id="16" dur="500"/>
                                        <p:tgtEl>
                                          <p:spTgt spid="9">
                                            <p:txEl>
                                              <p:pRg st="0" end="0"/>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solidFill>
                  <a:schemeClr val="accent5">
                    <a:lumMod val="75000"/>
                  </a:schemeClr>
                </a:solidFill>
                <a:latin typeface="Century Gothic" panose="020B0502020202020204" pitchFamily="34" charset="0"/>
              </a:rPr>
              <a:t>Movement Approaches:</a:t>
            </a:r>
            <a:r>
              <a:rPr lang="en-US" sz="4000" b="1" dirty="0">
                <a:solidFill>
                  <a:schemeClr val="tx1">
                    <a:lumMod val="75000"/>
                    <a:lumOff val="25000"/>
                  </a:schemeClr>
                </a:solidFill>
              </a:rPr>
              <a:t> </a:t>
            </a:r>
            <a:endParaRPr lang="en-US" sz="4000" b="1" dirty="0">
              <a:solidFill>
                <a:schemeClr val="accent5">
                  <a:lumMod val="75000"/>
                </a:schemeClr>
              </a:solidFill>
              <a:latin typeface="Century Gothic" panose="020B0502020202020204" pitchFamily="34" charset="0"/>
            </a:endParaRPr>
          </a:p>
        </p:txBody>
      </p:sp>
      <p:cxnSp>
        <p:nvCxnSpPr>
          <p:cNvPr id="4" name="Straight Connector 3"/>
          <p:cNvCxnSpPr/>
          <p:nvPr/>
        </p:nvCxnSpPr>
        <p:spPr>
          <a:xfrm>
            <a:off x="838200" y="1505969"/>
            <a:ext cx="10515600" cy="27097"/>
          </a:xfrm>
          <a:prstGeom prst="line">
            <a:avLst/>
          </a:prstGeom>
        </p:spPr>
        <p:style>
          <a:lnRef idx="1">
            <a:schemeClr val="accent2"/>
          </a:lnRef>
          <a:fillRef idx="0">
            <a:schemeClr val="accent2"/>
          </a:fillRef>
          <a:effectRef idx="0">
            <a:schemeClr val="accent2"/>
          </a:effectRef>
          <a:fontRef idx="minor">
            <a:schemeClr val="tx1"/>
          </a:fontRef>
        </p:style>
      </p:cxnSp>
      <p:sp>
        <p:nvSpPr>
          <p:cNvPr id="7" name="Slide Number Placeholder 6"/>
          <p:cNvSpPr>
            <a:spLocks noGrp="1"/>
          </p:cNvSpPr>
          <p:nvPr>
            <p:ph type="sldNum" sz="quarter" idx="12"/>
          </p:nvPr>
        </p:nvSpPr>
        <p:spPr>
          <a:xfrm>
            <a:off x="8516471" y="6356350"/>
            <a:ext cx="2743200" cy="365125"/>
          </a:xfrm>
        </p:spPr>
        <p:txBody>
          <a:bodyPr/>
          <a:lstStyle/>
          <a:p>
            <a:fld id="{4FD2041C-278E-442A-BF5C-FF744CCD675F}" type="slidenum">
              <a:rPr lang="en-US"/>
              <a:pPr/>
              <a:t>9</a:t>
            </a:fld>
            <a:endParaRPr lang="en-US" dirty="0"/>
          </a:p>
        </p:txBody>
      </p:sp>
      <p:sp>
        <p:nvSpPr>
          <p:cNvPr id="12" name="Oval 11"/>
          <p:cNvSpPr/>
          <p:nvPr/>
        </p:nvSpPr>
        <p:spPr>
          <a:xfrm>
            <a:off x="4874779" y="2587319"/>
            <a:ext cx="560293" cy="564776"/>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Rectangle 13"/>
          <p:cNvSpPr/>
          <p:nvPr/>
        </p:nvSpPr>
        <p:spPr>
          <a:xfrm>
            <a:off x="9232265" y="4252265"/>
            <a:ext cx="672353" cy="53577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Oval 17"/>
          <p:cNvSpPr/>
          <p:nvPr/>
        </p:nvSpPr>
        <p:spPr>
          <a:xfrm>
            <a:off x="4338556" y="4247555"/>
            <a:ext cx="560293" cy="564776"/>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9" name="Oval 18"/>
          <p:cNvSpPr/>
          <p:nvPr/>
        </p:nvSpPr>
        <p:spPr>
          <a:xfrm>
            <a:off x="4698161" y="5325247"/>
            <a:ext cx="560293" cy="564776"/>
          </a:xfrm>
          <a:prstGeom prst="ellipse">
            <a:avLst/>
          </a:prstGeom>
          <a:solidFill>
            <a:srgbClr val="43A0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0" name="Rectangle 19"/>
          <p:cNvSpPr/>
          <p:nvPr/>
        </p:nvSpPr>
        <p:spPr>
          <a:xfrm>
            <a:off x="8408069" y="2343236"/>
            <a:ext cx="672353" cy="53577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1" name="Rectangle 20"/>
          <p:cNvSpPr/>
          <p:nvPr/>
        </p:nvSpPr>
        <p:spPr>
          <a:xfrm>
            <a:off x="8744246" y="5677693"/>
            <a:ext cx="672353" cy="53577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2" name="Rectangle 21"/>
          <p:cNvSpPr/>
          <p:nvPr/>
        </p:nvSpPr>
        <p:spPr>
          <a:xfrm>
            <a:off x="7070870" y="2489051"/>
            <a:ext cx="81771" cy="1655469"/>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Right Arrow 22"/>
          <p:cNvSpPr/>
          <p:nvPr/>
        </p:nvSpPr>
        <p:spPr>
          <a:xfrm>
            <a:off x="2643529" y="2877668"/>
            <a:ext cx="1969176" cy="142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Right Arrow 24"/>
          <p:cNvSpPr/>
          <p:nvPr/>
        </p:nvSpPr>
        <p:spPr>
          <a:xfrm rot="21171382">
            <a:off x="2562100" y="5759535"/>
            <a:ext cx="1819936" cy="1433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Right Arrow 25"/>
          <p:cNvSpPr/>
          <p:nvPr/>
        </p:nvSpPr>
        <p:spPr>
          <a:xfrm rot="2146502">
            <a:off x="5317924" y="3601986"/>
            <a:ext cx="1694614" cy="132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Right Arrow 26"/>
          <p:cNvSpPr/>
          <p:nvPr/>
        </p:nvSpPr>
        <p:spPr>
          <a:xfrm>
            <a:off x="2578075" y="4437528"/>
            <a:ext cx="1460525" cy="1479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ight Arrow 27"/>
          <p:cNvSpPr/>
          <p:nvPr/>
        </p:nvSpPr>
        <p:spPr>
          <a:xfrm>
            <a:off x="5142859" y="4454864"/>
            <a:ext cx="1694614" cy="1305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9" name="Bent Arrow 28"/>
          <p:cNvSpPr/>
          <p:nvPr/>
        </p:nvSpPr>
        <p:spPr>
          <a:xfrm rot="7404222" flipH="1">
            <a:off x="6846689" y="3280344"/>
            <a:ext cx="2056287" cy="726833"/>
          </a:xfrm>
          <a:prstGeom prst="bentArrow">
            <a:avLst>
              <a:gd name="adj1" fmla="val 8729"/>
              <a:gd name="adj2" fmla="val 11787"/>
              <a:gd name="adj3" fmla="val 20615"/>
              <a:gd name="adj4" fmla="val 910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0" name="Right Arrow 29"/>
          <p:cNvSpPr/>
          <p:nvPr/>
        </p:nvSpPr>
        <p:spPr>
          <a:xfrm>
            <a:off x="7152641" y="4459771"/>
            <a:ext cx="1694614" cy="1403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p:cNvSpPr/>
          <p:nvPr/>
        </p:nvSpPr>
        <p:spPr>
          <a:xfrm rot="376402">
            <a:off x="5589929" y="5633269"/>
            <a:ext cx="1685766" cy="88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3" name="Right Arrow 32"/>
          <p:cNvSpPr/>
          <p:nvPr/>
        </p:nvSpPr>
        <p:spPr>
          <a:xfrm rot="421258">
            <a:off x="7271113" y="5748306"/>
            <a:ext cx="1141401" cy="1774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extBox 2"/>
          <p:cNvSpPr txBox="1"/>
          <p:nvPr/>
        </p:nvSpPr>
        <p:spPr>
          <a:xfrm>
            <a:off x="1286433" y="1650500"/>
            <a:ext cx="3856426" cy="523220"/>
          </a:xfrm>
          <a:prstGeom prst="rect">
            <a:avLst/>
          </a:prstGeom>
          <a:noFill/>
        </p:spPr>
        <p:txBody>
          <a:bodyPr wrap="square" rtlCol="0">
            <a:spAutoFit/>
          </a:bodyPr>
          <a:lstStyle/>
          <a:p>
            <a:r>
              <a:rPr lang="en-US" sz="2800" b="1" dirty="0">
                <a:solidFill>
                  <a:schemeClr val="tx1">
                    <a:lumMod val="75000"/>
                    <a:lumOff val="25000"/>
                  </a:schemeClr>
                </a:solidFill>
                <a:latin typeface="Century Gothic" panose="020B0502020202020204" pitchFamily="34" charset="0"/>
              </a:rPr>
              <a:t>Individual Response</a:t>
            </a:r>
            <a:endParaRPr lang="en-US" sz="2800" dirty="0">
              <a:latin typeface="Century Gothic" panose="020B0502020202020204" pitchFamily="34" charset="0"/>
            </a:endParaRPr>
          </a:p>
        </p:txBody>
      </p:sp>
      <p:pic>
        <p:nvPicPr>
          <p:cNvPr id="31" name="Picture 30">
            <a:extLst>
              <a:ext uri="{FF2B5EF4-FFF2-40B4-BE49-F238E27FC236}">
                <a16:creationId xmlns:a16="http://schemas.microsoft.com/office/drawing/2014/main" id="{D713BC62-CDB1-4B43-8D59-1548D02D93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2195" y="2521588"/>
            <a:ext cx="982770" cy="1009403"/>
          </a:xfrm>
          <a:prstGeom prst="rect">
            <a:avLst/>
          </a:prstGeom>
        </p:spPr>
      </p:pic>
      <p:pic>
        <p:nvPicPr>
          <p:cNvPr id="32" name="Picture 31">
            <a:extLst>
              <a:ext uri="{FF2B5EF4-FFF2-40B4-BE49-F238E27FC236}">
                <a16:creationId xmlns:a16="http://schemas.microsoft.com/office/drawing/2014/main" id="{504A2441-8A43-47D7-A258-507BA53901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0869" y="4025241"/>
            <a:ext cx="982770" cy="1009403"/>
          </a:xfrm>
          <a:prstGeom prst="rect">
            <a:avLst/>
          </a:prstGeom>
        </p:spPr>
      </p:pic>
      <p:pic>
        <p:nvPicPr>
          <p:cNvPr id="34" name="Picture 33">
            <a:extLst>
              <a:ext uri="{FF2B5EF4-FFF2-40B4-BE49-F238E27FC236}">
                <a16:creationId xmlns:a16="http://schemas.microsoft.com/office/drawing/2014/main" id="{E30A8ABE-A9EC-460A-89EA-3730C69FA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428" y="5510765"/>
            <a:ext cx="982770" cy="1009403"/>
          </a:xfrm>
          <a:prstGeom prst="rect">
            <a:avLst/>
          </a:prstGeom>
        </p:spPr>
      </p:pic>
      <p:sp>
        <p:nvSpPr>
          <p:cNvPr id="35" name="Footer Placeholder 5">
            <a:extLst>
              <a:ext uri="{FF2B5EF4-FFF2-40B4-BE49-F238E27FC236}">
                <a16:creationId xmlns:a16="http://schemas.microsoft.com/office/drawing/2014/main" id="{0B2C3A7C-3C0A-4C85-9FA7-280F8C54F69C}"/>
              </a:ext>
            </a:extLst>
          </p:cNvPr>
          <p:cNvSpPr>
            <a:spLocks noGrp="1"/>
          </p:cNvSpPr>
          <p:nvPr>
            <p:ph type="ftr" sz="quarter" idx="11"/>
          </p:nvPr>
        </p:nvSpPr>
        <p:spPr>
          <a:xfrm>
            <a:off x="4038600" y="6356350"/>
            <a:ext cx="4114800" cy="365125"/>
          </a:xfrm>
        </p:spPr>
        <p:txBody>
          <a:bodyPr/>
          <a:lstStyle/>
          <a:p>
            <a:r>
              <a:rPr lang="en-US" dirty="0"/>
              <a:t>Multi-Agent Robotics</a:t>
            </a:r>
          </a:p>
        </p:txBody>
      </p:sp>
    </p:spTree>
    <p:extLst>
      <p:ext uri="{BB962C8B-B14F-4D97-AF65-F5344CB8AC3E}">
        <p14:creationId xmlns:p14="http://schemas.microsoft.com/office/powerpoint/2010/main" val="226180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anim calcmode="lin" valueType="num">
                                      <p:cBhvr>
                                        <p:cTn id="11" dur="1000" fill="hold"/>
                                        <p:tgtEl>
                                          <p:spTgt spid="18"/>
                                        </p:tgtEl>
                                        <p:attrNameLst>
                                          <p:attrName>ppt_x</p:attrName>
                                        </p:attrNameLst>
                                      </p:cBhvr>
                                      <p:tavLst>
                                        <p:tav tm="0">
                                          <p:val>
                                            <p:strVal val="#ppt_x"/>
                                          </p:val>
                                        </p:tav>
                                        <p:tav tm="100000">
                                          <p:val>
                                            <p:strVal val="#ppt_x"/>
                                          </p:val>
                                        </p:tav>
                                      </p:tavLst>
                                    </p:anim>
                                    <p:anim calcmode="lin" valueType="num">
                                      <p:cBhvr>
                                        <p:cTn id="12" dur="1000" fill="hold"/>
                                        <p:tgtEl>
                                          <p:spTgt spid="18"/>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anim calcmode="lin" valueType="num">
                                      <p:cBhvr>
                                        <p:cTn id="26" dur="1000" fill="hold"/>
                                        <p:tgtEl>
                                          <p:spTgt spid="22"/>
                                        </p:tgtEl>
                                        <p:attrNameLst>
                                          <p:attrName>ppt_x</p:attrName>
                                        </p:attrNameLst>
                                      </p:cBhvr>
                                      <p:tavLst>
                                        <p:tav tm="0">
                                          <p:val>
                                            <p:strVal val="#ppt_x"/>
                                          </p:val>
                                        </p:tav>
                                        <p:tav tm="100000">
                                          <p:val>
                                            <p:strVal val="#ppt_x"/>
                                          </p:val>
                                        </p:tav>
                                      </p:tavLst>
                                    </p:anim>
                                    <p:anim calcmode="lin" valueType="num">
                                      <p:cBhvr>
                                        <p:cTn id="27" dur="1000" fill="hold"/>
                                        <p:tgtEl>
                                          <p:spTgt spid="2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1000"/>
                                        <p:tgtEl>
                                          <p:spTgt spid="21"/>
                                        </p:tgtEl>
                                      </p:cBhvr>
                                    </p:animEffect>
                                    <p:anim calcmode="lin" valueType="num">
                                      <p:cBhvr>
                                        <p:cTn id="31" dur="1000" fill="hold"/>
                                        <p:tgtEl>
                                          <p:spTgt spid="21"/>
                                        </p:tgtEl>
                                        <p:attrNameLst>
                                          <p:attrName>ppt_x</p:attrName>
                                        </p:attrNameLst>
                                      </p:cBhvr>
                                      <p:tavLst>
                                        <p:tav tm="0">
                                          <p:val>
                                            <p:strVal val="#ppt_x"/>
                                          </p:val>
                                        </p:tav>
                                        <p:tav tm="100000">
                                          <p:val>
                                            <p:strVal val="#ppt_x"/>
                                          </p:val>
                                        </p:tav>
                                      </p:tavLst>
                                    </p:anim>
                                    <p:anim calcmode="lin" valueType="num">
                                      <p:cBhvr>
                                        <p:cTn id="32" dur="1000" fill="hold"/>
                                        <p:tgtEl>
                                          <p:spTgt spid="2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1000"/>
                                        <p:tgtEl>
                                          <p:spTgt spid="14"/>
                                        </p:tgtEl>
                                      </p:cBhvr>
                                    </p:animEffect>
                                    <p:anim calcmode="lin" valueType="num">
                                      <p:cBhvr>
                                        <p:cTn id="36" dur="1000" fill="hold"/>
                                        <p:tgtEl>
                                          <p:spTgt spid="14"/>
                                        </p:tgtEl>
                                        <p:attrNameLst>
                                          <p:attrName>ppt_x</p:attrName>
                                        </p:attrNameLst>
                                      </p:cBhvr>
                                      <p:tavLst>
                                        <p:tav tm="0">
                                          <p:val>
                                            <p:strVal val="#ppt_x"/>
                                          </p:val>
                                        </p:tav>
                                        <p:tav tm="100000">
                                          <p:val>
                                            <p:strVal val="#ppt_x"/>
                                          </p:val>
                                        </p:tav>
                                      </p:tavLst>
                                    </p:anim>
                                    <p:anim calcmode="lin" valueType="num">
                                      <p:cBhvr>
                                        <p:cTn id="37" dur="1000" fill="hold"/>
                                        <p:tgtEl>
                                          <p:spTgt spid="14"/>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left)">
                                      <p:cBhvr>
                                        <p:cTn id="50" dur="500"/>
                                        <p:tgtEl>
                                          <p:spTgt spid="27"/>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left)">
                                      <p:cBhvr>
                                        <p:cTn id="61" dur="500"/>
                                        <p:tgtEl>
                                          <p:spTgt spid="28"/>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wipe(left)">
                                      <p:cBhvr>
                                        <p:cTn id="69" dur="500"/>
                                        <p:tgtEl>
                                          <p:spTgt spid="30"/>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5" grpId="0" animBg="1"/>
      <p:bldP spid="33"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8516471" y="6356350"/>
            <a:ext cx="2743200" cy="365125"/>
          </a:xfrm>
        </p:spPr>
        <p:txBody>
          <a:bodyPr/>
          <a:lstStyle/>
          <a:p>
            <a:r>
              <a:rPr lang="en-US" dirty="0">
                <a:solidFill>
                  <a:schemeClr val="accent1">
                    <a:lumMod val="75000"/>
                  </a:schemeClr>
                </a:solidFill>
              </a:rPr>
              <a:t>1</a:t>
            </a:r>
          </a:p>
        </p:txBody>
      </p:sp>
      <p:sp>
        <p:nvSpPr>
          <p:cNvPr id="9" name="Subtitle 2"/>
          <p:cNvSpPr>
            <a:spLocks noGrp="1"/>
          </p:cNvSpPr>
          <p:nvPr>
            <p:ph type="subTitle" idx="1"/>
          </p:nvPr>
        </p:nvSpPr>
        <p:spPr>
          <a:xfrm>
            <a:off x="761492" y="5324772"/>
            <a:ext cx="9548903" cy="645460"/>
          </a:xfrm>
        </p:spPr>
        <p:txBody>
          <a:bodyPr>
            <a:normAutofit/>
          </a:bodyPr>
          <a:lstStyle/>
          <a:p>
            <a:pPr algn="l" defTabSz="457200" rtl="1">
              <a:buClr>
                <a:schemeClr val="accent1"/>
              </a:buClr>
              <a:buSzPct val="80000"/>
            </a:pPr>
            <a:r>
              <a:rPr lang="en-US" sz="4000" cap="all" dirty="0">
                <a:solidFill>
                  <a:srgbClr val="C00000"/>
                </a:solidFill>
                <a:latin typeface="+mj-lt"/>
                <a:ea typeface="+mj-ea"/>
                <a:cs typeface="+mj-cs"/>
              </a:rPr>
              <a:t>Project supervisor:</a:t>
            </a:r>
            <a:endParaRPr lang="en-US" sz="6600" b="1" dirty="0">
              <a:solidFill>
                <a:schemeClr val="tx1">
                  <a:lumMod val="65000"/>
                  <a:lumOff val="35000"/>
                </a:schemeClr>
              </a:solidFill>
              <a:latin typeface="Century Gothic" panose="020B0502020202020204" pitchFamily="34" charset="0"/>
              <a:ea typeface="+mj-ea"/>
              <a:cs typeface="+mj-cs"/>
            </a:endParaRPr>
          </a:p>
          <a:p>
            <a:pPr algn="l" defTabSz="457200" rtl="1">
              <a:buClr>
                <a:schemeClr val="accent1"/>
              </a:buClr>
              <a:buSzPct val="80000"/>
            </a:pPr>
            <a:endParaRPr lang="en-US" sz="5400" b="1" dirty="0">
              <a:solidFill>
                <a:schemeClr val="tx1">
                  <a:lumMod val="65000"/>
                  <a:lumOff val="35000"/>
                </a:schemeClr>
              </a:solidFill>
              <a:latin typeface="Century Gothic" panose="020B0502020202020204" pitchFamily="34" charset="0"/>
              <a:ea typeface="+mj-ea"/>
              <a:cs typeface="+mj-cs"/>
            </a:endParaRPr>
          </a:p>
        </p:txBody>
      </p:sp>
      <p:sp>
        <p:nvSpPr>
          <p:cNvPr id="10" name="Title 1"/>
          <p:cNvSpPr txBox="1">
            <a:spLocks/>
          </p:cNvSpPr>
          <p:nvPr/>
        </p:nvSpPr>
        <p:spPr>
          <a:xfrm>
            <a:off x="744071" y="5884017"/>
            <a:ext cx="10515600" cy="550537"/>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a:t>Dr. Mohamed Arafa</a:t>
            </a:r>
          </a:p>
        </p:txBody>
      </p:sp>
      <p:sp>
        <p:nvSpPr>
          <p:cNvPr id="11" name="Title 1"/>
          <p:cNvSpPr txBox="1">
            <a:spLocks/>
          </p:cNvSpPr>
          <p:nvPr/>
        </p:nvSpPr>
        <p:spPr>
          <a:xfrm>
            <a:off x="1321548" y="4961302"/>
            <a:ext cx="10515600" cy="550536"/>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n-US" sz="2400" dirty="0"/>
          </a:p>
        </p:txBody>
      </p:sp>
      <p:sp>
        <p:nvSpPr>
          <p:cNvPr id="13" name="Title 1"/>
          <p:cNvSpPr txBox="1">
            <a:spLocks/>
          </p:cNvSpPr>
          <p:nvPr/>
        </p:nvSpPr>
        <p:spPr>
          <a:xfrm>
            <a:off x="1523998" y="792216"/>
            <a:ext cx="9144000"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accent5">
                    <a:lumMod val="75000"/>
                  </a:schemeClr>
                </a:solidFill>
                <a:latin typeface="Century Gothic" panose="020B0502020202020204" pitchFamily="34" charset="0"/>
              </a:rPr>
              <a:t>Web Based Control of </a:t>
            </a:r>
            <a:br>
              <a:rPr lang="en-US" sz="5400" b="1" dirty="0">
                <a:solidFill>
                  <a:schemeClr val="accent5">
                    <a:lumMod val="75000"/>
                  </a:schemeClr>
                </a:solidFill>
                <a:latin typeface="Century Gothic" panose="020B0502020202020204" pitchFamily="34" charset="0"/>
              </a:rPr>
            </a:br>
            <a:r>
              <a:rPr lang="en-US" sz="5400" b="1" dirty="0">
                <a:solidFill>
                  <a:schemeClr val="accent5">
                    <a:lumMod val="75000"/>
                  </a:schemeClr>
                </a:solidFill>
                <a:latin typeface="Century Gothic" panose="020B0502020202020204" pitchFamily="34" charset="0"/>
              </a:rPr>
              <a:t>Multi-Agent Robotic Systems</a:t>
            </a:r>
          </a:p>
        </p:txBody>
      </p:sp>
      <p:sp>
        <p:nvSpPr>
          <p:cNvPr id="14" name="Half Frame 13">
            <a:extLst>
              <a:ext uri="{FF2B5EF4-FFF2-40B4-BE49-F238E27FC236}">
                <a16:creationId xmlns:a16="http://schemas.microsoft.com/office/drawing/2014/main" id="{53E92A94-5206-4422-AFDD-41304A70CCC5}"/>
              </a:ext>
            </a:extLst>
          </p:cNvPr>
          <p:cNvSpPr/>
          <p:nvPr/>
        </p:nvSpPr>
        <p:spPr>
          <a:xfrm>
            <a:off x="290944" y="207818"/>
            <a:ext cx="3976255" cy="3279537"/>
          </a:xfrm>
          <a:prstGeom prst="halfFrame">
            <a:avLst>
              <a:gd name="adj1" fmla="val 11471"/>
              <a:gd name="adj2" fmla="val 1309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Half Frame 14">
            <a:extLst>
              <a:ext uri="{FF2B5EF4-FFF2-40B4-BE49-F238E27FC236}">
                <a16:creationId xmlns:a16="http://schemas.microsoft.com/office/drawing/2014/main" id="{0435FD45-F1E7-4FFA-A06E-0679E2A9F5B4}"/>
              </a:ext>
            </a:extLst>
          </p:cNvPr>
          <p:cNvSpPr/>
          <p:nvPr/>
        </p:nvSpPr>
        <p:spPr>
          <a:xfrm rot="10800000">
            <a:off x="7924278" y="3287651"/>
            <a:ext cx="3976255" cy="3279537"/>
          </a:xfrm>
          <a:prstGeom prst="halfFrame">
            <a:avLst>
              <a:gd name="adj1" fmla="val 11471"/>
              <a:gd name="adj2" fmla="val 13090"/>
            </a:avLst>
          </a:prstGeom>
          <a:solidFill>
            <a:schemeClr val="accent5">
              <a:lumMod val="75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a:extLst>
              <a:ext uri="{FF2B5EF4-FFF2-40B4-BE49-F238E27FC236}">
                <a16:creationId xmlns:a16="http://schemas.microsoft.com/office/drawing/2014/main" id="{61278746-D01A-40E5-A385-833FF0CE9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4376" y="1986016"/>
            <a:ext cx="3828426" cy="3828426"/>
          </a:xfrm>
          <a:prstGeom prst="rect">
            <a:avLst/>
          </a:prstGeom>
        </p:spPr>
      </p:pic>
    </p:spTree>
    <p:extLst>
      <p:ext uri="{BB962C8B-B14F-4D97-AF65-F5344CB8AC3E}">
        <p14:creationId xmlns:p14="http://schemas.microsoft.com/office/powerpoint/2010/main" val="22291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1932</TotalTime>
  <Words>2571</Words>
  <Application>Microsoft Office PowerPoint</Application>
  <PresentationFormat>Widescreen</PresentationFormat>
  <Paragraphs>712</Paragraphs>
  <Slides>90</Slides>
  <Notes>0</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ＭＳ Ｐゴシック</vt:lpstr>
      <vt:lpstr>Arial</vt:lpstr>
      <vt:lpstr>Arial Narrow Bold</vt:lpstr>
      <vt:lpstr>Calibri</vt:lpstr>
      <vt:lpstr>Calibri Light</vt:lpstr>
      <vt:lpstr>Cambria Math</vt:lpstr>
      <vt:lpstr>Century Gothic</vt:lpstr>
      <vt:lpstr>Franklin Gothic Book</vt:lpstr>
      <vt:lpstr>Helvetica</vt:lpstr>
      <vt:lpstr>Times New Roman</vt:lpstr>
      <vt:lpstr>Wingdings</vt:lpstr>
      <vt:lpstr>Office Theme</vt:lpstr>
      <vt:lpstr>PowerPoint Presentation</vt:lpstr>
      <vt:lpstr>Team Members:</vt:lpstr>
      <vt:lpstr>Agenda:</vt:lpstr>
      <vt:lpstr>Agenda:</vt:lpstr>
      <vt:lpstr>Introduction to Multi-agent System:</vt:lpstr>
      <vt:lpstr>Introduction to Multi-agent System:</vt:lpstr>
      <vt:lpstr>Project Description:</vt:lpstr>
      <vt:lpstr>Project Architecture:</vt:lpstr>
      <vt:lpstr>Movement Approaches: </vt:lpstr>
      <vt:lpstr>Movement Approaches:</vt:lpstr>
      <vt:lpstr>Agenda:</vt:lpstr>
      <vt:lpstr>Web Server:</vt:lpstr>
      <vt:lpstr>Web Server:</vt:lpstr>
      <vt:lpstr>Web Server:</vt:lpstr>
      <vt:lpstr>Web Server:</vt:lpstr>
      <vt:lpstr>Web Server:</vt:lpstr>
      <vt:lpstr>Web Server:</vt:lpstr>
      <vt:lpstr>Web Server:</vt:lpstr>
      <vt:lpstr>Web Server:</vt:lpstr>
      <vt:lpstr>Agenda:</vt:lpstr>
      <vt:lpstr>Path Planning:</vt:lpstr>
      <vt:lpstr>Path Planning:</vt:lpstr>
      <vt:lpstr>Path Planning:</vt:lpstr>
      <vt:lpstr>Path Planning:</vt:lpstr>
      <vt:lpstr>Task Allocation:</vt:lpstr>
      <vt:lpstr>Task Allocation:</vt:lpstr>
      <vt:lpstr>Agenda:</vt:lpstr>
      <vt:lpstr>System Communication:</vt:lpstr>
      <vt:lpstr>System Communication:</vt:lpstr>
      <vt:lpstr>System Communication:</vt:lpstr>
      <vt:lpstr>System Communication:</vt:lpstr>
      <vt:lpstr>System Communication:</vt:lpstr>
      <vt:lpstr>System Communication:</vt:lpstr>
      <vt:lpstr>System Communication:</vt:lpstr>
      <vt:lpstr>System Communication:</vt:lpstr>
      <vt:lpstr>System Communication:</vt:lpstr>
      <vt:lpstr>System Communication:</vt:lpstr>
      <vt:lpstr>Agenda:</vt:lpstr>
      <vt:lpstr>Network and Security</vt:lpstr>
      <vt:lpstr>Network Architecture</vt:lpstr>
      <vt:lpstr>Network Architecture</vt:lpstr>
      <vt:lpstr>Network Architecture</vt:lpstr>
      <vt:lpstr>Network Architecture</vt:lpstr>
      <vt:lpstr>Security</vt:lpstr>
      <vt:lpstr>Security</vt:lpstr>
      <vt:lpstr>Security</vt:lpstr>
      <vt:lpstr>Agenda:</vt:lpstr>
      <vt:lpstr>Robot Specifications:</vt:lpstr>
      <vt:lpstr>Robot Specifications:</vt:lpstr>
      <vt:lpstr>Robot Specifications:</vt:lpstr>
      <vt:lpstr>Robot Specifications:</vt:lpstr>
      <vt:lpstr>LM (Shokry)</vt:lpstr>
      <vt:lpstr>Robot Specifications:</vt:lpstr>
      <vt:lpstr>Robot Specifications:</vt:lpstr>
      <vt:lpstr>Robot Specifications:</vt:lpstr>
      <vt:lpstr>Robot Specifications:</vt:lpstr>
      <vt:lpstr>Robot Specifications:</vt:lpstr>
      <vt:lpstr>Low level Communication:</vt:lpstr>
      <vt:lpstr>Low level Communication:</vt:lpstr>
      <vt:lpstr>Agenda:</vt:lpstr>
      <vt:lpstr>Control of Robot:</vt:lpstr>
      <vt:lpstr>Control of Robot:</vt:lpstr>
      <vt:lpstr>Control of Robot:</vt:lpstr>
      <vt:lpstr>Control of Robot:</vt:lpstr>
      <vt:lpstr>Control of Robot:</vt:lpstr>
      <vt:lpstr>Control of Robot:</vt:lpstr>
      <vt:lpstr>Control of Robot:</vt:lpstr>
      <vt:lpstr>Control of Robot:</vt:lpstr>
      <vt:lpstr>Control of Robot:</vt:lpstr>
      <vt:lpstr>Control of Robot:</vt:lpstr>
      <vt:lpstr>Control of Robot:</vt:lpstr>
      <vt:lpstr>Control of Robot:</vt:lpstr>
      <vt:lpstr>Obstacle Avoidance:</vt:lpstr>
      <vt:lpstr>Our algorithm:</vt:lpstr>
      <vt:lpstr>Control of Robot:</vt:lpstr>
      <vt:lpstr>Control of Robot:</vt:lpstr>
      <vt:lpstr>Control of Robot:</vt:lpstr>
      <vt:lpstr>Control of Robot:</vt:lpstr>
      <vt:lpstr>Control of Robot:</vt:lpstr>
      <vt:lpstr>Control of Robot:</vt:lpstr>
      <vt:lpstr>Agenda:</vt:lpstr>
      <vt:lpstr>PowerPoint Presentation</vt:lpstr>
      <vt:lpstr>Future Work:</vt:lpstr>
      <vt:lpstr>PowerPoint Presentation</vt:lpstr>
      <vt:lpstr>PowerPoint Presentation</vt:lpstr>
      <vt:lpstr>PowerPoint Presentation</vt:lpstr>
      <vt:lpstr>SWOT Analysis</vt:lpstr>
      <vt:lpstr>Future Work: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Mahmoud Rady</dc:creator>
  <cp:lastModifiedBy>Mahmoud Rady</cp:lastModifiedBy>
  <cp:revision>145</cp:revision>
  <dcterms:created xsi:type="dcterms:W3CDTF">2017-02-25T20:20:59Z</dcterms:created>
  <dcterms:modified xsi:type="dcterms:W3CDTF">2017-07-18T22:27:23Z</dcterms:modified>
</cp:coreProperties>
</file>